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8"/>
  </p:notesMasterIdLst>
  <p:sldIdLst>
    <p:sldId id="275" r:id="rId2"/>
    <p:sldId id="276" r:id="rId3"/>
    <p:sldId id="277" r:id="rId4"/>
    <p:sldId id="278" r:id="rId5"/>
    <p:sldId id="279" r:id="rId6"/>
    <p:sldId id="256" r:id="rId7"/>
    <p:sldId id="267" r:id="rId8"/>
    <p:sldId id="269" r:id="rId9"/>
    <p:sldId id="259" r:id="rId10"/>
    <p:sldId id="262" r:id="rId11"/>
    <p:sldId id="263" r:id="rId12"/>
    <p:sldId id="265" r:id="rId13"/>
    <p:sldId id="266" r:id="rId14"/>
    <p:sldId id="280" r:id="rId15"/>
    <p:sldId id="273" r:id="rId16"/>
    <p:sldId id="281" r:id="rId17"/>
    <p:sldId id="282" r:id="rId18"/>
    <p:sldId id="274" r:id="rId19"/>
    <p:sldId id="283" r:id="rId20"/>
    <p:sldId id="284" r:id="rId21"/>
    <p:sldId id="285" r:id="rId22"/>
    <p:sldId id="290" r:id="rId23"/>
    <p:sldId id="286" r:id="rId24"/>
    <p:sldId id="287" r:id="rId25"/>
    <p:sldId id="288" r:id="rId26"/>
    <p:sldId id="28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367A"/>
    <a:srgbClr val="603C88"/>
    <a:srgbClr val="FBFCCC"/>
    <a:srgbClr val="FF3300"/>
    <a:srgbClr val="12079B"/>
    <a:srgbClr val="1A0AE8"/>
    <a:srgbClr val="5447F7"/>
    <a:srgbClr val="CB69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7878" autoAdjust="0"/>
    <p:restoredTop sz="90818" autoAdjust="0"/>
  </p:normalViewPr>
  <p:slideViewPr>
    <p:cSldViewPr>
      <p:cViewPr>
        <p:scale>
          <a:sx n="100" d="100"/>
          <a:sy n="100" d="100"/>
        </p:scale>
        <p:origin x="-3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BC3932-574F-4DAA-9F1C-F96AA257C4C4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60F3467-1461-4B61-A58B-F9E7D767E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83EB71-1E24-4628-B2A1-EE3B665DB0E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49B988-6BE8-4F05-8D9C-1E6AE9684F3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79054E-D4CE-4D27-BB7B-CB847A48A36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390FDA-1689-457D-BC35-CE67950B94B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83B55C-54A5-4ABB-82E5-AF6DD7ABDCE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84844B-EE99-4F2A-8BB9-6483E26B118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D4A44-82FE-4431-BD9F-AA38E5631C0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EDBFA-2A0C-4924-B12C-0C40244C609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D42A1D-88C5-4D11-A542-0E7AF79E3D86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D50AC6-8741-449C-9796-55AE1546A4E5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CF90B7-CB2D-4ED1-8303-D1F826555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B28A0-64E4-43C3-8CE3-59C39BA0D5D2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DFD2D-A9BE-484C-A3B3-0A397E30B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F641F-6F59-4BA7-8022-35E7FED3B3AC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9F741-BEE4-4B03-A6C0-BD3FAF2D7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D3010-AF90-45D4-B74C-6D145F91DA3C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91137-EAD5-42C7-90DB-4D12D09A0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0051FB-7332-48BD-BC89-9642069F7037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299302-0DB3-4ACD-B29E-069DB839B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79F2E-C90A-4257-883A-6EF08ED095CE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3761-F34A-4ADB-9187-9DF5D1221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F01D7-ECA2-4575-B767-608913E90293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E7A48-6F39-43A1-A818-F2CA3CE639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C4AA6-98D8-4156-BBD0-CF5F333EE471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DD96-6C9E-466D-B9A8-6B3A5CB6F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C22909-677F-4949-94E0-2FF9A0F26C68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130454-B7B5-42C9-BA96-2402CE718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E1513-CF8D-4AF7-9F8A-42E9A70D8CFC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D5192-7ACF-4531-9038-24DE084711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194646-92C9-4820-A3B8-FFBA6D0835BD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46BA16-9B43-4BED-B7A9-0AC622226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5B1DBFDC-70E5-4811-A1E1-A9A8E492E807}" type="datetimeFigureOut">
              <a:rPr lang="ru-RU"/>
              <a:pPr>
                <a:defRPr/>
              </a:pPr>
              <a:t>23.02.2016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DE53797-9E1B-4AF8-B94F-304BE738C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7" r:id="rId2"/>
    <p:sldLayoutId id="2147483745" r:id="rId3"/>
    <p:sldLayoutId id="2147483738" r:id="rId4"/>
    <p:sldLayoutId id="2147483739" r:id="rId5"/>
    <p:sldLayoutId id="2147483740" r:id="rId6"/>
    <p:sldLayoutId id="2147483746" r:id="rId7"/>
    <p:sldLayoutId id="2147483741" r:id="rId8"/>
    <p:sldLayoutId id="2147483747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://www.visitalps.ru/uploads/files/books/edem_v_alpy_zima/DSC_6866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ss.sport-express.ru/userfiles/press/3/34340/48922_origin.jpg" TargetMode="Externa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jpeg"/><Relationship Id="rId3" Type="http://schemas.openxmlformats.org/officeDocument/2006/relationships/image" Target="http://free2ride.ru/static/upload/post/p_1049_Cp.jpg" TargetMode="External"/><Relationship Id="rId7" Type="http://schemas.openxmlformats.org/officeDocument/2006/relationships/image" Target="http://uralpolit.ru/sites/fedpress/files/eviracheva/news/lyzhi.jpg" TargetMode="External"/><Relationship Id="rId12" Type="http://schemas.openxmlformats.org/officeDocument/2006/relationships/image" Target="http://forum.na-svyazi.ru/uploads/291/post-90790-1323291858.jpg" TargetMode="External"/><Relationship Id="rId2" Type="http://schemas.openxmlformats.org/officeDocument/2006/relationships/image" Target="../media/image66.jpeg"/><Relationship Id="rId16" Type="http://schemas.openxmlformats.org/officeDocument/2006/relationships/image" Target="http://friends.kz/uploads/posts/2010-10/1288547530_cr-madrid-1-1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1.jpeg"/><Relationship Id="rId5" Type="http://schemas.openxmlformats.org/officeDocument/2006/relationships/image" Target="http://www.nevasport.com/fotos/buzon/52553.jpg" TargetMode="External"/><Relationship Id="rId15" Type="http://schemas.openxmlformats.org/officeDocument/2006/relationships/image" Target="../media/image73.jpeg"/><Relationship Id="rId10" Type="http://schemas.openxmlformats.org/officeDocument/2006/relationships/image" Target="http://imagecache6.allposters.com/LRG/61/6172/BZRG100Z.jpg" TargetMode="External"/><Relationship Id="rId4" Type="http://schemas.openxmlformats.org/officeDocument/2006/relationships/image" Target="../media/image67.jpeg"/><Relationship Id="rId9" Type="http://schemas.openxmlformats.org/officeDocument/2006/relationships/image" Target="../media/image70.jpeg"/><Relationship Id="rId14" Type="http://schemas.openxmlformats.org/officeDocument/2006/relationships/image" Target="http://images.dmir.ru/dmir/images/butsy-kelme-optom-i-v-roznicu-6704558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68313" y="1341438"/>
            <a:ext cx="8183562" cy="2159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200" smtClean="0">
                <a:solidFill>
                  <a:srgbClr val="260B8B"/>
                </a:solidFill>
                <a:effectLst/>
                <a:latin typeface="Comic Sans MS" pitchFamily="66" charset="0"/>
              </a:rPr>
              <a:t>Тема междисциплинарного исследования:</a:t>
            </a:r>
          </a:p>
        </p:txBody>
      </p:sp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3059113" y="3716338"/>
            <a:ext cx="37449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u="sng">
                <a:solidFill>
                  <a:srgbClr val="260B8B"/>
                </a:solidFill>
                <a:latin typeface="Comic Sans MS" pitchFamily="66" charset="0"/>
              </a:rPr>
              <a:t>«ЭПОХИ»</a:t>
            </a:r>
          </a:p>
        </p:txBody>
      </p:sp>
      <p:pic>
        <p:nvPicPr>
          <p:cNvPr id="14339" name="Picture 6" descr="na-sajt-pro-posud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549275"/>
            <a:ext cx="16557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360743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76250"/>
            <a:ext cx="208915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 descr="000002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692150"/>
            <a:ext cx="288131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2" descr="Enlightenment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500438"/>
            <a:ext cx="2592387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14" descr="594557_17_w_10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652963"/>
            <a:ext cx="2376487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6" descr="inn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936971">
            <a:off x="6245225" y="3914776"/>
            <a:ext cx="2447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285750" y="357188"/>
            <a:ext cx="8572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u="sng">
                <a:solidFill>
                  <a:srgbClr val="000099"/>
                </a:solidFill>
                <a:latin typeface="Comic Sans MS" pitchFamily="66" charset="0"/>
              </a:rPr>
              <a:t>Затем число олимпийских дисциплин  увеличилось.</a:t>
            </a:r>
          </a:p>
        </p:txBody>
      </p:sp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571500" y="1071563"/>
            <a:ext cx="82867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 724 до н. э. в программу включен </a:t>
            </a:r>
            <a:endParaRPr lang="en-US" sz="2400" b="1">
              <a:solidFill>
                <a:srgbClr val="000099"/>
              </a:solidFill>
              <a:latin typeface="Comic Sans MS" pitchFamily="66" charset="0"/>
            </a:endParaRPr>
          </a:p>
          <a:p>
            <a:pPr>
              <a:buFont typeface="Arial" charset="0"/>
              <a:buNone/>
            </a:pPr>
            <a:r>
              <a:rPr lang="en-US" sz="2400" b="1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ru-RU" sz="2400" b="1">
                <a:solidFill>
                  <a:srgbClr val="000099"/>
                </a:solidFill>
              </a:rPr>
              <a:t> </a:t>
            </a: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диаулос — бег на 2 стадия.</a:t>
            </a:r>
          </a:p>
          <a:p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 Ещё через  4 года стали бегать не только на </a:t>
            </a:r>
            <a:r>
              <a:rPr lang="en-US" sz="2400" b="1">
                <a:solidFill>
                  <a:srgbClr val="000099"/>
                </a:solidFill>
                <a:latin typeface="Comic Sans MS" pitchFamily="66" charset="0"/>
              </a:rPr>
              <a:t>   </a:t>
            </a: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короткую дистанцию , но и  на выдержку  долиходром </a:t>
            </a:r>
            <a:r>
              <a:rPr lang="ru-RU" sz="2400" b="1">
                <a:solidFill>
                  <a:srgbClr val="000099"/>
                </a:solidFill>
              </a:rPr>
              <a:t>–  </a:t>
            </a: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от 7 до 24 стадие</a:t>
            </a:r>
            <a:r>
              <a:rPr lang="ru-RU" sz="2400" b="1">
                <a:solidFill>
                  <a:srgbClr val="000099"/>
                </a:solidFill>
              </a:rPr>
              <a:t>в</a:t>
            </a: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 . </a:t>
            </a:r>
          </a:p>
        </p:txBody>
      </p:sp>
      <p:pic>
        <p:nvPicPr>
          <p:cNvPr id="27651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571875"/>
            <a:ext cx="478631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Прямоугольник 1"/>
          <p:cNvSpPr>
            <a:spLocks noChangeArrowheads="1"/>
          </p:cNvSpPr>
          <p:nvPr/>
        </p:nvSpPr>
        <p:spPr bwMode="auto">
          <a:xfrm>
            <a:off x="428625" y="428625"/>
            <a:ext cx="828675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99"/>
                </a:solidFill>
                <a:latin typeface="Batang" pitchFamily="18" charset="-127"/>
              </a:rPr>
              <a:t>На 18 Олимпийских играх 708 до н. э. - впервые проведены </a:t>
            </a:r>
            <a:r>
              <a:rPr lang="ru-RU" sz="2400" b="1" u="sng">
                <a:solidFill>
                  <a:srgbClr val="000099"/>
                </a:solidFill>
                <a:latin typeface="Batang" pitchFamily="18" charset="-127"/>
              </a:rPr>
              <a:t>соревнования по борьбе и пентатлону    </a:t>
            </a:r>
            <a:r>
              <a:rPr lang="ru-RU" sz="2400" b="1">
                <a:solidFill>
                  <a:srgbClr val="000099"/>
                </a:solidFill>
                <a:latin typeface="Batang" pitchFamily="18" charset="-127"/>
              </a:rPr>
              <a:t>который включал: </a:t>
            </a:r>
          </a:p>
          <a:p>
            <a:pPr>
              <a:buFont typeface="Arial" charset="0"/>
              <a:buChar char="•"/>
            </a:pPr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 борьбу </a:t>
            </a:r>
          </a:p>
          <a:p>
            <a:pPr>
              <a:buFont typeface="Arial" charset="0"/>
              <a:buChar char="•"/>
            </a:pPr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 бег</a:t>
            </a:r>
          </a:p>
          <a:p>
            <a:pPr>
              <a:buFont typeface="Arial" charset="0"/>
              <a:buChar char="•"/>
            </a:pPr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 Прыжки</a:t>
            </a:r>
          </a:p>
          <a:p>
            <a:pPr>
              <a:buFont typeface="Arial" charset="0"/>
              <a:buChar char="•"/>
            </a:pPr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 метание копья</a:t>
            </a:r>
          </a:p>
          <a:p>
            <a:pPr>
              <a:buFont typeface="Arial" charset="0"/>
              <a:buChar char="•"/>
            </a:pPr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 метание диска.</a:t>
            </a:r>
          </a:p>
          <a:p>
            <a:r>
              <a:rPr lang="ru-RU" sz="2400" b="1" i="1" u="sng">
                <a:solidFill>
                  <a:srgbClr val="FF6600"/>
                </a:solidFill>
                <a:latin typeface="Comic Sans MS" pitchFamily="66" charset="0"/>
              </a:rPr>
              <a:t>Интересные факты:</a:t>
            </a:r>
            <a:r>
              <a:rPr lang="ru-RU" sz="2400" b="1" i="1">
                <a:solidFill>
                  <a:srgbClr val="FF6600"/>
                </a:solidFill>
                <a:latin typeface="Comic Sans MS" pitchFamily="66" charset="0"/>
              </a:rPr>
              <a:t> </a:t>
            </a:r>
          </a:p>
          <a:p>
            <a:endParaRPr lang="ru-RU" sz="2400" b="1" i="1">
              <a:solidFill>
                <a:srgbClr val="FF6600"/>
              </a:solidFill>
              <a:latin typeface="Comic Sans MS" pitchFamily="66" charset="0"/>
            </a:endParaRPr>
          </a:p>
        </p:txBody>
      </p:sp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539750" y="4076700"/>
            <a:ext cx="82867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>
                <a:solidFill>
                  <a:srgbClr val="FF3300"/>
                </a:solidFill>
                <a:latin typeface="Batang" pitchFamily="18" charset="-127"/>
              </a:rPr>
              <a:t>Греческие атлеты прыгали в длину не с разбега, а с места — к тому же с камнями (позже с гантелями) в руках. </a:t>
            </a:r>
          </a:p>
          <a:p>
            <a:r>
              <a:rPr lang="ru-RU" sz="2000" b="1" i="1">
                <a:solidFill>
                  <a:srgbClr val="FF3300"/>
                </a:solidFill>
                <a:latin typeface="Batang" pitchFamily="18" charset="-127"/>
              </a:rPr>
              <a:t>В конце прыжка спортсмен отбрасывал камни резко назад: считалось, что это позволяет ему прыгнуть дальше</a:t>
            </a:r>
            <a:r>
              <a:rPr lang="ru-RU" sz="2000" b="1" i="1">
                <a:solidFill>
                  <a:srgbClr val="FF33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29699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1341438"/>
            <a:ext cx="15017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5661025"/>
            <a:ext cx="208756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1268413"/>
            <a:ext cx="17653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" descr="C:\Documents and Settings\Sea\Мои документы\Мои рисунки\Jum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575" y="1557338"/>
            <a:ext cx="1290638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9" descr="ancient-greece-pentathl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4663" y="2924175"/>
            <a:ext cx="25923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500063" y="428625"/>
            <a:ext cx="83200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99"/>
                </a:solidFill>
                <a:latin typeface="Batang" pitchFamily="18" charset="-127"/>
              </a:rPr>
              <a:t>На 25 Олимпийских играх 680 </a:t>
            </a:r>
            <a:r>
              <a:rPr lang="ru-RU" sz="2900" b="1">
                <a:solidFill>
                  <a:srgbClr val="000099"/>
                </a:solidFill>
                <a:latin typeface="Batang" pitchFamily="18" charset="-127"/>
              </a:rPr>
              <a:t>до</a:t>
            </a:r>
            <a:r>
              <a:rPr lang="ru-RU" sz="3200" b="1">
                <a:solidFill>
                  <a:srgbClr val="000099"/>
                </a:solidFill>
                <a:latin typeface="Batang" pitchFamily="18" charset="-127"/>
              </a:rPr>
              <a:t> </a:t>
            </a:r>
            <a:r>
              <a:rPr lang="ru-RU" sz="2900" b="1">
                <a:solidFill>
                  <a:srgbClr val="000099"/>
                </a:solidFill>
                <a:latin typeface="Batang" pitchFamily="18" charset="-127"/>
              </a:rPr>
              <a:t>н.э.</a:t>
            </a:r>
            <a:r>
              <a:rPr lang="ru-RU" sz="3200" b="1">
                <a:solidFill>
                  <a:srgbClr val="000099"/>
                </a:solidFill>
                <a:latin typeface="Batang" pitchFamily="18" charset="-127"/>
              </a:rPr>
              <a:t> добавились  гонки на колесницах.</a:t>
            </a:r>
          </a:p>
        </p:txBody>
      </p:sp>
      <p:pic>
        <p:nvPicPr>
          <p:cNvPr id="31746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773238"/>
            <a:ext cx="36004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2420938"/>
            <a:ext cx="3960812" cy="362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1"/>
          <p:cNvSpPr>
            <a:spLocks noChangeArrowheads="1"/>
          </p:cNvSpPr>
          <p:nvPr/>
        </p:nvSpPr>
        <p:spPr bwMode="auto">
          <a:xfrm>
            <a:off x="428625" y="428625"/>
            <a:ext cx="82867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E0DA7"/>
                </a:solidFill>
                <a:latin typeface="Comic Sans MS" pitchFamily="66" charset="0"/>
              </a:rPr>
              <a:t>На 33 Олимпийских играх 648 до н. э. </a:t>
            </a:r>
          </a:p>
          <a:p>
            <a:pPr algn="ctr"/>
            <a:r>
              <a:rPr lang="ru-RU" sz="2800" b="1">
                <a:solidFill>
                  <a:srgbClr val="2E0DA7"/>
                </a:solidFill>
                <a:latin typeface="Comic Sans MS" pitchFamily="66" charset="0"/>
              </a:rPr>
              <a:t>в программе появились:</a:t>
            </a:r>
            <a:r>
              <a:rPr lang="ru-RU" sz="2400" b="1">
                <a:solidFill>
                  <a:srgbClr val="000099"/>
                </a:solidFill>
                <a:latin typeface="Batang" pitchFamily="18" charset="-127"/>
              </a:rPr>
              <a:t>  </a:t>
            </a:r>
          </a:p>
          <a:p>
            <a:pPr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 верховые скачки на лошадях   </a:t>
            </a:r>
          </a:p>
          <a:p>
            <a:pPr>
              <a:buFont typeface="Arial" charset="0"/>
              <a:buChar char="•"/>
            </a:pPr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 панкратион — единоборство, соединявшее в себе элементы борьбы и кулачного боя  во многом напоминающее современные бои без правил.</a:t>
            </a:r>
          </a:p>
        </p:txBody>
      </p:sp>
      <p:pic>
        <p:nvPicPr>
          <p:cNvPr id="32770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2738"/>
            <a:ext cx="21669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4149725"/>
            <a:ext cx="209708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500438"/>
            <a:ext cx="39290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img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620713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2"/>
          <p:cNvSpPr>
            <a:spLocks noChangeArrowheads="1"/>
          </p:cNvSpPr>
          <p:nvPr/>
        </p:nvSpPr>
        <p:spPr bwMode="auto">
          <a:xfrm>
            <a:off x="395288" y="404813"/>
            <a:ext cx="8424862" cy="6167437"/>
          </a:xfrm>
          <a:prstGeom prst="rect">
            <a:avLst/>
          </a:prstGeom>
          <a:gradFill rotWithShape="1">
            <a:gsLst>
              <a:gs pos="0">
                <a:srgbClr val="FBFCCC"/>
              </a:gs>
              <a:gs pos="100000">
                <a:srgbClr val="F7F999"/>
              </a:gs>
            </a:gsLst>
            <a:path path="shape">
              <a:fillToRect l="50000" t="50000" r="50000" b="50000"/>
            </a:path>
          </a:gradFill>
          <a:ln w="9525">
            <a:pattFill prst="ltDnDiag">
              <a:fgClr>
                <a:schemeClr val="tx1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99"/>
                </a:solidFill>
                <a:latin typeface="Batang" pitchFamily="18" charset="-127"/>
              </a:rPr>
              <a:t>Олимпийские игры </a:t>
            </a:r>
            <a:endParaRPr lang="ru-RU" sz="3200" b="1">
              <a:solidFill>
                <a:srgbClr val="000099"/>
              </a:solidFill>
            </a:endParaRPr>
          </a:p>
          <a:p>
            <a:pPr algn="ctr"/>
            <a:r>
              <a:rPr lang="ru-RU" sz="3200" b="1">
                <a:solidFill>
                  <a:srgbClr val="000099"/>
                </a:solidFill>
                <a:latin typeface="Batang" pitchFamily="18" charset="-127"/>
              </a:rPr>
              <a:t>проводились непрерывно  169 лет!</a:t>
            </a:r>
            <a:r>
              <a:rPr lang="ru-RU" sz="3200" b="1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sz="2800" b="1">
                <a:solidFill>
                  <a:srgbClr val="FF3300"/>
                </a:solidFill>
                <a:latin typeface="Batang" pitchFamily="18" charset="-127"/>
              </a:rPr>
              <a:t>292 раза собирались спортсмены на эти удивительные соревнования!</a:t>
            </a:r>
          </a:p>
          <a:p>
            <a:pPr algn="ctr"/>
            <a:r>
              <a:rPr lang="ru-RU" sz="2800" b="1">
                <a:solidFill>
                  <a:srgbClr val="000066"/>
                </a:solidFill>
                <a:latin typeface="Batang" pitchFamily="18" charset="-127"/>
              </a:rPr>
              <a:t>Но в 394 г – уже нашей эры – </a:t>
            </a:r>
            <a:endParaRPr lang="ru-RU" sz="2800" b="1">
              <a:solidFill>
                <a:srgbClr val="000066"/>
              </a:solidFill>
            </a:endParaRPr>
          </a:p>
          <a:p>
            <a:pPr algn="ctr"/>
            <a:r>
              <a:rPr lang="ru-RU" sz="2800" b="1">
                <a:solidFill>
                  <a:srgbClr val="000066"/>
                </a:solidFill>
                <a:latin typeface="Batang" pitchFamily="18" charset="-127"/>
              </a:rPr>
              <a:t>римский император Феодосий </a:t>
            </a:r>
            <a:r>
              <a:rPr lang="en-US" sz="2800" b="1">
                <a:solidFill>
                  <a:srgbClr val="000066"/>
                </a:solidFill>
                <a:latin typeface="Batang" pitchFamily="18" charset="-127"/>
              </a:rPr>
              <a:t>I </a:t>
            </a:r>
            <a:endParaRPr lang="ru-RU" sz="2800" b="1">
              <a:solidFill>
                <a:srgbClr val="000066"/>
              </a:solidFill>
            </a:endParaRPr>
          </a:p>
          <a:p>
            <a:pPr algn="ctr"/>
            <a:r>
              <a:rPr lang="ru-RU" sz="2800" b="1">
                <a:solidFill>
                  <a:srgbClr val="000066"/>
                </a:solidFill>
                <a:latin typeface="Batang" pitchFamily="18" charset="-127"/>
              </a:rPr>
              <a:t> запретил олимпийские соревнования.</a:t>
            </a:r>
            <a:endParaRPr lang="ru-RU" sz="2800" b="1">
              <a:solidFill>
                <a:srgbClr val="FF3300"/>
              </a:solidFill>
              <a:latin typeface="Batang" pitchFamily="18" charset="-127"/>
            </a:endParaRPr>
          </a:p>
          <a:p>
            <a:pPr algn="ctr"/>
            <a:endParaRPr lang="ru-RU" sz="2800" b="1">
              <a:solidFill>
                <a:srgbClr val="FF3300"/>
              </a:solidFill>
              <a:latin typeface="Batang" pitchFamily="18" charset="-127"/>
            </a:endParaRPr>
          </a:p>
          <a:p>
            <a:pPr algn="ctr"/>
            <a:r>
              <a:rPr lang="ru-RU" sz="3400" b="1">
                <a:solidFill>
                  <a:srgbClr val="FF3300"/>
                </a:solidFill>
                <a:latin typeface="Batang" pitchFamily="18" charset="-127"/>
              </a:rPr>
              <a:t>Олимпийские игры прекратили своё существование, чтобы вернуться к нам после большого перерыва.</a:t>
            </a:r>
          </a:p>
          <a:p>
            <a:endParaRPr lang="ru-RU" sz="2800" b="1">
              <a:solidFill>
                <a:srgbClr val="FF3300"/>
              </a:solidFill>
              <a:latin typeface="Batang" pitchFamily="18" charset="-127"/>
            </a:endParaRPr>
          </a:p>
          <a:p>
            <a:endParaRPr lang="ru-RU" sz="3600" b="1">
              <a:solidFill>
                <a:srgbClr val="FF3300"/>
              </a:solidFill>
              <a:latin typeface="Batang" pitchFamily="18" charset="-127"/>
            </a:endParaRPr>
          </a:p>
        </p:txBody>
      </p:sp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989138"/>
            <a:ext cx="1223962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95288" y="549275"/>
            <a:ext cx="7848600" cy="8350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4400" smtClean="0">
                <a:solidFill>
                  <a:srgbClr val="2E0DA7"/>
                </a:solidFill>
                <a:effectLst/>
                <a:latin typeface="Batang" pitchFamily="18" charset="-127"/>
              </a:rPr>
              <a:t>   СРЕДНИЕ ВЕКА</a:t>
            </a:r>
          </a:p>
        </p:txBody>
      </p:sp>
      <p:sp>
        <p:nvSpPr>
          <p:cNvPr id="37890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341438"/>
            <a:ext cx="8135937" cy="496728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2E0DA7"/>
                </a:solidFill>
                <a:latin typeface="Comic Sans MS" pitchFamily="66" charset="0"/>
              </a:rPr>
              <a:t>Времена</a:t>
            </a:r>
            <a:r>
              <a:rPr lang="ru-RU" sz="2400" b="1" smtClean="0">
                <a:solidFill>
                  <a:srgbClr val="56367A"/>
                </a:solidFill>
                <a:latin typeface="Comic Sans MS" pitchFamily="66" charset="0"/>
              </a:rPr>
              <a:t> крестовых походов.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56367A"/>
              </a:solidFill>
              <a:latin typeface="Comic Sans MS" pitchFamily="66" charset="0"/>
            </a:endParaRPr>
          </a:p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rgbClr val="56367A"/>
                </a:solidFill>
                <a:latin typeface="Comic Sans MS" pitchFamily="66" charset="0"/>
              </a:rPr>
              <a:t>                          </a:t>
            </a:r>
          </a:p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rgbClr val="56367A"/>
                </a:solidFill>
                <a:latin typeface="Comic Sans MS" pitchFamily="66" charset="0"/>
              </a:rPr>
              <a:t>                       </a:t>
            </a:r>
            <a:r>
              <a:rPr lang="ru-RU" sz="2400" b="1" smtClean="0">
                <a:solidFill>
                  <a:srgbClr val="4C2F6B"/>
                </a:solidFill>
                <a:latin typeface="Comic Sans MS" pitchFamily="66" charset="0"/>
              </a:rPr>
              <a:t>Рыцарских турниров.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4C2F6B"/>
              </a:solidFill>
              <a:latin typeface="Comic Sans MS" pitchFamily="66" charset="0"/>
            </a:endParaRPr>
          </a:p>
          <a:p>
            <a:pPr>
              <a:buFont typeface="Wingdings 2" pitchFamily="18" charset="2"/>
              <a:buNone/>
            </a:pPr>
            <a:r>
              <a:rPr lang="ru-RU" sz="2400" b="1" smtClean="0">
                <a:solidFill>
                  <a:srgbClr val="4C2F6B"/>
                </a:solidFill>
                <a:latin typeface="Comic Sans MS" pitchFamily="66" charset="0"/>
              </a:rPr>
              <a:t>Развития народные игры, включавшие бег, прыжки. Метание тяжестей, борьбу. Люди состязались в плавании, гребле, играх с мячом.</a:t>
            </a:r>
          </a:p>
        </p:txBody>
      </p:sp>
      <p:pic>
        <p:nvPicPr>
          <p:cNvPr id="37891" name="Picture 5" descr="Ryitsari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549275"/>
            <a:ext cx="28813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7" descr="p6495-620x3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844675"/>
            <a:ext cx="28082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9" descr="wpid-russia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652963"/>
            <a:ext cx="25209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1" descr="1412082692_veneciy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4652963"/>
            <a:ext cx="2592388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13" descr="hello_html_63ab9a8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652963"/>
            <a:ext cx="28797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750" y="476250"/>
            <a:ext cx="8183563" cy="64928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000" smtClean="0">
                <a:solidFill>
                  <a:srgbClr val="1A0AE8"/>
                </a:solidFill>
                <a:effectLst/>
                <a:latin typeface="Batang" pitchFamily="18" charset="-127"/>
              </a:rPr>
              <a:t>Эпоха возрождения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196975"/>
            <a:ext cx="7416800" cy="25193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3200" b="1" smtClean="0">
                <a:solidFill>
                  <a:srgbClr val="12079B"/>
                </a:solidFill>
                <a:latin typeface="Batang" pitchFamily="18" charset="-127"/>
              </a:rPr>
              <a:t>Люди стали изучать античную культуру и искусство. </a:t>
            </a:r>
          </a:p>
          <a:p>
            <a:pPr>
              <a:buFont typeface="Wingdings 2" pitchFamily="18" charset="2"/>
              <a:buNone/>
            </a:pPr>
            <a:r>
              <a:rPr lang="ru-RU" sz="3200" b="1" smtClean="0">
                <a:solidFill>
                  <a:srgbClr val="12079B"/>
                </a:solidFill>
                <a:latin typeface="Batang" pitchFamily="18" charset="-127"/>
              </a:rPr>
              <a:t>Возникла идея возрождения спортивных соревнований!</a:t>
            </a:r>
          </a:p>
        </p:txBody>
      </p:sp>
      <p:pic>
        <p:nvPicPr>
          <p:cNvPr id="38915" name="Picture 6" descr="15754_html_63e195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57563"/>
            <a:ext cx="42481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8" descr="image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716338"/>
            <a:ext cx="36718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428625" y="549275"/>
            <a:ext cx="8358188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0099"/>
                </a:solidFill>
                <a:latin typeface="Batang" pitchFamily="18" charset="-127"/>
              </a:rPr>
              <a:t>НОВОЕ ВРЕМЯ</a:t>
            </a:r>
          </a:p>
          <a:p>
            <a:pPr algn="ctr"/>
            <a:r>
              <a:rPr lang="ru-RU" sz="2400" b="1">
                <a:solidFill>
                  <a:srgbClr val="FF3300"/>
                </a:solidFill>
                <a:latin typeface="Comic Sans MS" pitchFamily="66" charset="0"/>
              </a:rPr>
              <a:t>В 1896 году состоялись  первые  Олимпийские игры современности. Они проходили на родине этих соревнований в г.Афины в Греции.</a:t>
            </a:r>
          </a:p>
          <a:p>
            <a:r>
              <a:rPr lang="ru-RU" b="1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endParaRPr lang="ru-RU" b="1">
              <a:solidFill>
                <a:srgbClr val="000099"/>
              </a:solidFill>
              <a:latin typeface="Comic Sans MS" pitchFamily="66" charset="0"/>
            </a:endParaRPr>
          </a:p>
          <a:p>
            <a:pPr algn="ctr"/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В их возрождении большую роль сыграл выдающийся общественный деятель француз – </a:t>
            </a:r>
          </a:p>
          <a:p>
            <a:pPr algn="ctr"/>
            <a:r>
              <a:rPr lang="ru-RU" sz="2400" b="1">
                <a:solidFill>
                  <a:srgbClr val="000099"/>
                </a:solidFill>
                <a:latin typeface="Comic Sans MS" pitchFamily="66" charset="0"/>
              </a:rPr>
              <a:t>барон </a:t>
            </a:r>
            <a:r>
              <a:rPr lang="ru-RU" sz="2800" b="1">
                <a:solidFill>
                  <a:srgbClr val="000099"/>
                </a:solidFill>
                <a:latin typeface="Comic Sans MS" pitchFamily="66" charset="0"/>
              </a:rPr>
              <a:t>Пьер де Кубертен.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276475"/>
            <a:ext cx="431958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276475"/>
            <a:ext cx="21812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539750" y="836613"/>
            <a:ext cx="8183563" cy="5048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solidFill>
                  <a:srgbClr val="000099"/>
                </a:solidFill>
                <a:effectLst/>
              </a:rPr>
              <a:t/>
            </a:r>
            <a:br>
              <a:rPr lang="ru-RU" sz="3200" smtClean="0">
                <a:solidFill>
                  <a:srgbClr val="000099"/>
                </a:solidFill>
                <a:effectLst/>
              </a:rPr>
            </a:br>
            <a:r>
              <a:rPr lang="ru-RU" sz="3200" smtClean="0">
                <a:solidFill>
                  <a:srgbClr val="000099"/>
                </a:solidFill>
                <a:effectLst/>
              </a:rPr>
              <a:t/>
            </a:r>
            <a:br>
              <a:rPr lang="ru-RU" sz="3200" smtClean="0">
                <a:solidFill>
                  <a:srgbClr val="000099"/>
                </a:solidFill>
                <a:effectLst/>
              </a:rPr>
            </a:br>
            <a:r>
              <a:rPr lang="ru-RU" sz="3200" smtClean="0">
                <a:effectLst/>
                <a:latin typeface="Arial" charset="0"/>
              </a:rPr>
              <a:t/>
            </a:r>
            <a:br>
              <a:rPr lang="ru-RU" sz="3200" smtClean="0">
                <a:effectLst/>
                <a:latin typeface="Arial" charset="0"/>
              </a:rPr>
            </a:br>
            <a:r>
              <a:rPr lang="ru-RU" sz="3200" smtClean="0">
                <a:effectLst/>
                <a:latin typeface="Arial" charset="0"/>
              </a:rPr>
              <a:t> </a:t>
            </a:r>
            <a:r>
              <a:rPr lang="ru-RU" sz="3200" smtClean="0">
                <a:solidFill>
                  <a:srgbClr val="000099"/>
                </a:solidFill>
                <a:effectLst/>
              </a:rPr>
              <a:t>НОВОЕ ВРЕМЯ</a:t>
            </a:r>
            <a:r>
              <a:rPr lang="ru-RU" sz="3200" smtClean="0">
                <a:effectLst/>
              </a:rPr>
              <a:t> </a:t>
            </a:r>
          </a:p>
        </p:txBody>
      </p:sp>
      <p:sp>
        <p:nvSpPr>
          <p:cNvPr id="41986" name="Rectangle 7"/>
          <p:cNvSpPr>
            <a:spLocks noGrp="1"/>
          </p:cNvSpPr>
          <p:nvPr>
            <p:ph type="body" sz="half" idx="4294967295"/>
          </p:nvPr>
        </p:nvSpPr>
        <p:spPr>
          <a:xfrm>
            <a:off x="468313" y="1412875"/>
            <a:ext cx="4319587" cy="4548188"/>
          </a:xfrm>
        </p:spPr>
        <p:txBody>
          <a:bodyPr/>
          <a:lstStyle/>
          <a:p>
            <a:r>
              <a:rPr lang="ru-RU" sz="2400" b="1" smtClean="0">
                <a:solidFill>
                  <a:srgbClr val="12079B"/>
                </a:solidFill>
                <a:latin typeface="Batang" pitchFamily="18" charset="-127"/>
              </a:rPr>
              <a:t>Появились  символ и девиз олимпийских игр  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12079B"/>
              </a:solidFill>
              <a:latin typeface="Batang" pitchFamily="18" charset="-127"/>
            </a:endParaRPr>
          </a:p>
          <a:p>
            <a:r>
              <a:rPr lang="ru-RU" sz="2400" b="1" smtClean="0">
                <a:solidFill>
                  <a:srgbClr val="12079B"/>
                </a:solidFill>
                <a:latin typeface="Batang" pitchFamily="18" charset="-127"/>
              </a:rPr>
              <a:t>Появились спортивные организации и общества по видам спорта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12079B"/>
              </a:solidFill>
              <a:latin typeface="Batang" pitchFamily="18" charset="-127"/>
            </a:endParaRPr>
          </a:p>
          <a:p>
            <a:r>
              <a:rPr lang="ru-RU" sz="2400" b="1" smtClean="0">
                <a:solidFill>
                  <a:srgbClr val="12079B"/>
                </a:solidFill>
                <a:latin typeface="Batang" pitchFamily="18" charset="-127"/>
              </a:rPr>
              <a:t>Всё больше и больше людей принимало участие в спортивных соревнованиях.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12079B"/>
              </a:solidFill>
              <a:latin typeface="Batang" pitchFamily="18" charset="-127"/>
            </a:endParaRPr>
          </a:p>
          <a:p>
            <a:pPr>
              <a:buFont typeface="Wingdings 2" pitchFamily="18" charset="2"/>
              <a:buNone/>
            </a:pPr>
            <a:endParaRPr lang="ru-RU" sz="2400" smtClean="0">
              <a:latin typeface="Arial" charset="0"/>
            </a:endParaRPr>
          </a:p>
        </p:txBody>
      </p:sp>
      <p:pic>
        <p:nvPicPr>
          <p:cNvPr id="41987" name="Picture 12" descr="42_Olympic_flag_at_coloring-pages-book-for-kids-boy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404813"/>
            <a:ext cx="20161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14" descr="aHR0cDovL29tc2Nob29sNDUubmFyb2QucnUvcGljL2Rldml6X29saW1wLmpwZw==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487488"/>
            <a:ext cx="3457575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8" descr="hm4dAyw_Pt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460625"/>
            <a:ext cx="26638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2" descr="AAAGW011_H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3987800"/>
            <a:ext cx="2519363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23" descr="team_b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4941888"/>
            <a:ext cx="2303462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  <a:gradFill rotWithShape="1">
            <a:gsLst>
              <a:gs pos="0">
                <a:srgbClr val="F9FBB7">
                  <a:alpha val="50000"/>
                </a:srgbClr>
              </a:gs>
              <a:gs pos="100000">
                <a:srgbClr val="F7F999">
                  <a:alpha val="50000"/>
                </a:srgbClr>
              </a:gs>
            </a:gsLst>
            <a:path path="shape">
              <a:fillToRect l="50000" t="50000" r="50000" b="50000"/>
            </a:path>
          </a:gradFill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u="sng" smtClean="0">
                <a:solidFill>
                  <a:srgbClr val="2F0DAB"/>
                </a:solidFill>
                <a:effectLst/>
                <a:latin typeface="Comic Sans MS" pitchFamily="66" charset="0"/>
              </a:rPr>
              <a:t>Центральная идея</a:t>
            </a:r>
            <a:r>
              <a:rPr lang="ru-RU" smtClean="0">
                <a:solidFill>
                  <a:srgbClr val="2F0DAB"/>
                </a:solidFill>
                <a:effectLst/>
                <a:latin typeface="Comic Sans MS" pitchFamily="66" charset="0"/>
              </a:rPr>
              <a:t> междисциплинарной темы исследования:</a:t>
            </a:r>
          </a:p>
        </p:txBody>
      </p:sp>
      <p:sp>
        <p:nvSpPr>
          <p:cNvPr id="15362" name="Rectangle 8"/>
          <p:cNvSpPr>
            <a:spLocks noGrp="1"/>
          </p:cNvSpPr>
          <p:nvPr>
            <p:ph type="subTitle" idx="4294967295"/>
          </p:nvPr>
        </p:nvSpPr>
        <p:spPr>
          <a:xfrm>
            <a:off x="611188" y="3860800"/>
            <a:ext cx="7921625" cy="1728788"/>
          </a:xfrm>
        </p:spPr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sz="4800" b="1" smtClean="0">
                <a:solidFill>
                  <a:srgbClr val="19075D"/>
                </a:solidFill>
                <a:latin typeface="Comic Sans MS" pitchFamily="66" charset="0"/>
              </a:rPr>
              <a:t>«Каждая эпоха </a:t>
            </a:r>
            <a:endParaRPr lang="ru-RU" sz="4800" b="1" smtClean="0">
              <a:solidFill>
                <a:srgbClr val="19075D"/>
              </a:solidFill>
              <a:latin typeface="Arial" charset="0"/>
            </a:endParaRPr>
          </a:p>
          <a:p>
            <a:pPr marL="0" indent="0" algn="ctr">
              <a:buFont typeface="Wingdings 2" pitchFamily="18" charset="2"/>
              <a:buNone/>
            </a:pPr>
            <a:r>
              <a:rPr lang="ru-RU" sz="4800" b="1" smtClean="0">
                <a:solidFill>
                  <a:srgbClr val="19075D"/>
                </a:solidFill>
                <a:latin typeface="Comic Sans MS" pitchFamily="66" charset="0"/>
              </a:rPr>
              <a:t>имеет своё лицо»</a:t>
            </a:r>
          </a:p>
        </p:txBody>
      </p:sp>
      <p:pic>
        <p:nvPicPr>
          <p:cNvPr id="15363" name="Picture 5" descr="30149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4813"/>
            <a:ext cx="1481137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684213" y="549275"/>
            <a:ext cx="7559675" cy="71913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mtClean="0">
                <a:solidFill>
                  <a:srgbClr val="000099"/>
                </a:solidFill>
                <a:effectLst/>
              </a:rPr>
              <a:t>НОВОЕ ВРЕМЯ</a:t>
            </a:r>
          </a:p>
        </p:txBody>
      </p:sp>
      <p:sp>
        <p:nvSpPr>
          <p:cNvPr id="43010" name="Rectangle 5"/>
          <p:cNvSpPr>
            <a:spLocks noGrp="1"/>
          </p:cNvSpPr>
          <p:nvPr>
            <p:ph type="body" sz="half" idx="4294967295"/>
          </p:nvPr>
        </p:nvSpPr>
        <p:spPr>
          <a:xfrm>
            <a:off x="684213" y="1052513"/>
            <a:ext cx="4464050" cy="3313112"/>
          </a:xfrm>
        </p:spPr>
        <p:txBody>
          <a:bodyPr/>
          <a:lstStyle/>
          <a:p>
            <a:r>
              <a:rPr lang="ru-RU" sz="2400" b="1" smtClean="0">
                <a:solidFill>
                  <a:srgbClr val="12079B"/>
                </a:solidFill>
                <a:latin typeface="Batang" pitchFamily="18" charset="-127"/>
              </a:rPr>
              <a:t>развивались и появлялись новые виды  спорта, например</a:t>
            </a:r>
            <a:r>
              <a:rPr lang="ru-RU" sz="2400" smtClean="0">
                <a:solidFill>
                  <a:srgbClr val="12079B"/>
                </a:solidFill>
                <a:latin typeface="Arial" charset="0"/>
              </a:rPr>
              <a:t>: </a:t>
            </a:r>
          </a:p>
          <a:p>
            <a:pPr>
              <a:buFont typeface="Wingdings 2" pitchFamily="18" charset="2"/>
              <a:buNone/>
            </a:pPr>
            <a:r>
              <a:rPr lang="ru-RU" sz="2000" smtClean="0">
                <a:solidFill>
                  <a:srgbClr val="12079B"/>
                </a:solidFill>
                <a:latin typeface="Batang" pitchFamily="18" charset="-127"/>
              </a:rPr>
              <a:t>   </a:t>
            </a:r>
            <a:r>
              <a:rPr lang="ru-RU" sz="2000" b="1" smtClean="0">
                <a:solidFill>
                  <a:srgbClr val="12079B"/>
                </a:solidFill>
                <a:latin typeface="Batang" pitchFamily="18" charset="-127"/>
              </a:rPr>
              <a:t>легкая атлетика, гимнастика, велосипедные гонки, фигурное катание, лыжные гонки, стрельба, теннис, футбол, баскетбол, хоккей     и многие другие. </a:t>
            </a:r>
          </a:p>
          <a:p>
            <a:endParaRPr lang="ru-RU" sz="2000" b="1" smtClean="0">
              <a:solidFill>
                <a:srgbClr val="12079B"/>
              </a:solidFill>
              <a:latin typeface="Batang" pitchFamily="18" charset="-127"/>
            </a:endParaRPr>
          </a:p>
          <a:p>
            <a:endParaRPr lang="ru-RU" sz="2400" smtClean="0">
              <a:solidFill>
                <a:srgbClr val="12079B"/>
              </a:solidFill>
              <a:latin typeface="Arial" charset="0"/>
            </a:endParaRPr>
          </a:p>
        </p:txBody>
      </p:sp>
      <p:pic>
        <p:nvPicPr>
          <p:cNvPr id="43011" name="Picture 7" descr="Early-football-6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620713"/>
            <a:ext cx="1584325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9" descr="3015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149725"/>
            <a:ext cx="2232025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1" descr="44189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2276475"/>
            <a:ext cx="2519363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15" descr="history6_lar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3933825"/>
            <a:ext cx="23034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17" descr="Yukon_hocke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3933825"/>
            <a:ext cx="27368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 Box 20"/>
          <p:cNvSpPr txBox="1">
            <a:spLocks noChangeArrowheads="1"/>
          </p:cNvSpPr>
          <p:nvPr/>
        </p:nvSpPr>
        <p:spPr bwMode="auto">
          <a:xfrm>
            <a:off x="1360488" y="5857875"/>
            <a:ext cx="70373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b="1">
                <a:solidFill>
                  <a:srgbClr val="CB6907"/>
                </a:solidFill>
                <a:latin typeface="Comic Sans MS" pitchFamily="66" charset="0"/>
              </a:rPr>
              <a:t>Победителей соревнований  награждают медалями </a:t>
            </a:r>
          </a:p>
          <a:p>
            <a:pPr algn="ctr"/>
            <a:r>
              <a:rPr lang="ru-RU" sz="2000" b="1">
                <a:solidFill>
                  <a:srgbClr val="CB6907"/>
                </a:solidFill>
                <a:latin typeface="Comic Sans MS" pitchFamily="66" charset="0"/>
              </a:rPr>
              <a:t>золотой, серебряной и бронзовой</a:t>
            </a:r>
            <a:r>
              <a:rPr lang="ru-RU" sz="2000">
                <a:solidFill>
                  <a:schemeClr val="accent1"/>
                </a:solidFill>
                <a:latin typeface="Comic Sans MS" pitchFamily="66" charset="0"/>
              </a:rPr>
              <a:t>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395288" y="549275"/>
            <a:ext cx="8183562" cy="8350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solidFill>
                  <a:srgbClr val="000099"/>
                </a:solidFill>
                <a:effectLst/>
              </a:rPr>
              <a:t>НОВЕЙШЕЕ ВРЕМЯ. СОВРЕМЕННЫЙ МИР.</a:t>
            </a:r>
          </a:p>
        </p:txBody>
      </p:sp>
      <p:sp>
        <p:nvSpPr>
          <p:cNvPr id="44034" name="Rectangle 5"/>
          <p:cNvSpPr>
            <a:spLocks noGrp="1"/>
          </p:cNvSpPr>
          <p:nvPr>
            <p:ph type="body" sz="half" idx="4294967295"/>
          </p:nvPr>
        </p:nvSpPr>
        <p:spPr>
          <a:xfrm>
            <a:off x="1187450" y="1341438"/>
            <a:ext cx="6913563" cy="1008062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000" b="1" smtClean="0">
                <a:solidFill>
                  <a:srgbClr val="FF3300"/>
                </a:solidFill>
                <a:latin typeface="Comic Sans MS" pitchFamily="66" charset="0"/>
              </a:rPr>
              <a:t>Сейчас модно быть здоровым и хорошо выглядеть, поэтому спорт не теряет своей популярности, а скорее наоборот</a:t>
            </a:r>
            <a:r>
              <a:rPr lang="ru-RU" sz="2000" smtClean="0">
                <a:solidFill>
                  <a:srgbClr val="FF3300"/>
                </a:solidFill>
                <a:latin typeface="Comic Sans MS" pitchFamily="66" charset="0"/>
              </a:rPr>
              <a:t>!</a:t>
            </a:r>
          </a:p>
          <a:p>
            <a:pPr algn="ctr">
              <a:lnSpc>
                <a:spcPct val="90000"/>
              </a:lnSpc>
              <a:buFont typeface="Wingdings 2" pitchFamily="18" charset="2"/>
              <a:buNone/>
            </a:pPr>
            <a:endParaRPr lang="ru-RU" sz="2000" smtClean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44035" name="Text Box 7"/>
          <p:cNvSpPr txBox="1">
            <a:spLocks noChangeArrowheads="1"/>
          </p:cNvSpPr>
          <p:nvPr/>
        </p:nvSpPr>
        <p:spPr bwMode="auto">
          <a:xfrm>
            <a:off x="611188" y="2276475"/>
            <a:ext cx="7848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b="1">
                <a:solidFill>
                  <a:srgbClr val="1A0AE8"/>
                </a:solidFill>
                <a:latin typeface="Comic Sans MS" pitchFamily="66" charset="0"/>
              </a:rPr>
              <a:t>Проектируется новое спортивное оборудование и  возникают и развиваются новые виды спорта, например: сноубординг, скейтбординг, водные лыжи, ролики, парашютный спорт, авто и мотогонки и многие другие.</a:t>
            </a:r>
          </a:p>
          <a:p>
            <a:endParaRPr lang="ru-RU" b="1">
              <a:solidFill>
                <a:srgbClr val="1A0AE8"/>
              </a:solidFill>
              <a:latin typeface="Comic Sans MS" pitchFamily="66" charset="0"/>
            </a:endParaRPr>
          </a:p>
        </p:txBody>
      </p:sp>
      <p:pic>
        <p:nvPicPr>
          <p:cNvPr id="44036" name="Picture 9" descr="81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429000"/>
            <a:ext cx="2376487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1" descr="IMG_02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4221163"/>
            <a:ext cx="22320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5" descr="ui-53b652b29759a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141663"/>
            <a:ext cx="223202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17" descr="3443_20080512122616511_AFP_00000000141121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4005263"/>
            <a:ext cx="2159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18"/>
          <p:cNvSpPr txBox="1">
            <a:spLocks noChangeArrowheads="1"/>
          </p:cNvSpPr>
          <p:nvPr/>
        </p:nvSpPr>
        <p:spPr bwMode="auto">
          <a:xfrm>
            <a:off x="179388" y="5667375"/>
            <a:ext cx="8569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rgbClr val="1A0AE8"/>
                </a:solidFill>
                <a:latin typeface="Comic Sans MS" pitchFamily="66" charset="0"/>
              </a:rPr>
              <a:t>По видам спорта проводятся много соревнований: чемпионаты стран, </a:t>
            </a:r>
          </a:p>
          <a:p>
            <a:r>
              <a:rPr lang="ru-RU" sz="2000">
                <a:solidFill>
                  <a:srgbClr val="1A0AE8"/>
                </a:solidFill>
                <a:latin typeface="Comic Sans MS" pitchFamily="66" charset="0"/>
              </a:rPr>
              <a:t>первенства Европы, чемпионаты Мира, и конечно, олимпийские игры.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4" name="Rectangle 6"/>
          <p:cNvSpPr>
            <a:spLocks noGrp="1"/>
          </p:cNvSpPr>
          <p:nvPr>
            <p:ph type="title" idx="4294967295"/>
          </p:nvPr>
        </p:nvSpPr>
        <p:spPr bwMode="auto">
          <a:xfrm>
            <a:off x="539750" y="836613"/>
            <a:ext cx="8183563" cy="26638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smtClean="0">
                <a:solidFill>
                  <a:srgbClr val="12079B"/>
                </a:solidFill>
                <a:effectLst/>
                <a:latin typeface="Comic Sans MS" pitchFamily="66" charset="0"/>
              </a:rPr>
              <a:t>С 1924 проводятся не только летние , но и зимние олимпийские игры.</a:t>
            </a:r>
            <a:br>
              <a:rPr lang="ru-RU" sz="3200" smtClean="0">
                <a:solidFill>
                  <a:srgbClr val="12079B"/>
                </a:solidFill>
                <a:effectLst/>
                <a:latin typeface="Comic Sans MS" pitchFamily="66" charset="0"/>
              </a:rPr>
            </a:br>
            <a:r>
              <a:rPr lang="ru-RU" sz="3200" smtClean="0">
                <a:solidFill>
                  <a:srgbClr val="FF3300"/>
                </a:solidFill>
                <a:effectLst/>
                <a:latin typeface="Comic Sans MS" pitchFamily="66" charset="0"/>
              </a:rPr>
              <a:t>На сегодняшний день в программу современных Олимпийских игр входят:</a:t>
            </a:r>
            <a:r>
              <a:rPr lang="ru-RU" sz="3200" smtClean="0">
                <a:effectLst/>
              </a:rPr>
              <a:t> </a:t>
            </a:r>
          </a:p>
        </p:txBody>
      </p:sp>
      <p:sp>
        <p:nvSpPr>
          <p:cNvPr id="53255" name="Rectangle 7"/>
          <p:cNvSpPr>
            <a:spLocks noGrp="1"/>
          </p:cNvSpPr>
          <p:nvPr>
            <p:ph type="body" sz="half" idx="4294967295"/>
          </p:nvPr>
        </p:nvSpPr>
        <p:spPr>
          <a:xfrm>
            <a:off x="539750" y="2997200"/>
            <a:ext cx="3311525" cy="2016125"/>
          </a:xfrm>
        </p:spPr>
        <p:txBody>
          <a:bodyPr/>
          <a:lstStyle/>
          <a:p>
            <a:pPr algn="ctr"/>
            <a:r>
              <a:rPr lang="ru-RU" sz="2400" b="1" smtClean="0">
                <a:latin typeface="Comic Sans MS" pitchFamily="66" charset="0"/>
              </a:rPr>
              <a:t>Летняя Олимпиада</a:t>
            </a:r>
            <a:r>
              <a:rPr lang="ru-RU" sz="2400" smtClean="0">
                <a:latin typeface="Comic Sans MS" pitchFamily="66" charset="0"/>
              </a:rPr>
              <a:t> – </a:t>
            </a:r>
          </a:p>
          <a:p>
            <a:pPr algn="ctr">
              <a:buFont typeface="Wingdings 2" pitchFamily="18" charset="2"/>
              <a:buNone/>
            </a:pPr>
            <a:r>
              <a:rPr lang="ru-RU" sz="2000" smtClean="0">
                <a:latin typeface="Comic Sans MS" pitchFamily="66" charset="0"/>
              </a:rPr>
              <a:t>28 летних </a:t>
            </a:r>
          </a:p>
          <a:p>
            <a:pPr algn="ctr">
              <a:buFont typeface="Wingdings 2" pitchFamily="18" charset="2"/>
              <a:buNone/>
            </a:pPr>
            <a:r>
              <a:rPr lang="ru-RU" sz="2000" smtClean="0">
                <a:latin typeface="Comic Sans MS" pitchFamily="66" charset="0"/>
              </a:rPr>
              <a:t>видов спорта </a:t>
            </a:r>
          </a:p>
          <a:p>
            <a:pPr algn="ctr">
              <a:buFont typeface="Wingdings 2" pitchFamily="18" charset="2"/>
              <a:buNone/>
            </a:pPr>
            <a:r>
              <a:rPr lang="ru-RU" sz="2000" smtClean="0">
                <a:latin typeface="Comic Sans MS" pitchFamily="66" charset="0"/>
              </a:rPr>
              <a:t>(41 дисциплина) </a:t>
            </a:r>
          </a:p>
        </p:txBody>
      </p:sp>
      <p:sp>
        <p:nvSpPr>
          <p:cNvPr id="53256" name="Rectangle 8"/>
          <p:cNvSpPr>
            <a:spLocks noGrp="1"/>
          </p:cNvSpPr>
          <p:nvPr>
            <p:ph type="body" sz="half" idx="4294967295"/>
          </p:nvPr>
        </p:nvSpPr>
        <p:spPr>
          <a:xfrm>
            <a:off x="5364163" y="2852738"/>
            <a:ext cx="3168650" cy="2663825"/>
          </a:xfrm>
        </p:spPr>
        <p:txBody>
          <a:bodyPr/>
          <a:lstStyle/>
          <a:p>
            <a:pPr algn="ctr"/>
            <a:r>
              <a:rPr lang="ru-RU" sz="2400" b="1" smtClean="0">
                <a:latin typeface="Comic Sans MS" pitchFamily="66" charset="0"/>
              </a:rPr>
              <a:t>Зимняя Олимпиада</a:t>
            </a:r>
            <a:r>
              <a:rPr lang="ru-RU" sz="2400" smtClean="0">
                <a:latin typeface="Comic Sans MS" pitchFamily="66" charset="0"/>
              </a:rPr>
              <a:t> –</a:t>
            </a:r>
            <a:r>
              <a:rPr lang="ru-RU" sz="2400" smtClean="0"/>
              <a:t> </a:t>
            </a:r>
          </a:p>
          <a:p>
            <a:pPr algn="ctr">
              <a:buFont typeface="Wingdings 2" pitchFamily="18" charset="2"/>
              <a:buNone/>
            </a:pPr>
            <a:r>
              <a:rPr lang="ru-RU" sz="2000" smtClean="0">
                <a:latin typeface="Comic Sans MS" pitchFamily="66" charset="0"/>
              </a:rPr>
              <a:t>7 зимних </a:t>
            </a:r>
          </a:p>
          <a:p>
            <a:pPr algn="ctr">
              <a:buFont typeface="Wingdings 2" pitchFamily="18" charset="2"/>
              <a:buNone/>
            </a:pPr>
            <a:r>
              <a:rPr lang="ru-RU" sz="2000" smtClean="0">
                <a:latin typeface="Comic Sans MS" pitchFamily="66" charset="0"/>
              </a:rPr>
              <a:t>видов спорта </a:t>
            </a:r>
          </a:p>
          <a:p>
            <a:pPr algn="ctr">
              <a:buFont typeface="Wingdings 2" pitchFamily="18" charset="2"/>
              <a:buNone/>
            </a:pPr>
            <a:r>
              <a:rPr lang="ru-RU" sz="2000" smtClean="0">
                <a:latin typeface="Comic Sans MS" pitchFamily="66" charset="0"/>
              </a:rPr>
              <a:t>(15 дисциплин)</a:t>
            </a:r>
            <a:r>
              <a:rPr lang="ru-RU" sz="2400" smtClean="0"/>
              <a:t> </a:t>
            </a:r>
          </a:p>
        </p:txBody>
      </p:sp>
      <p:pic>
        <p:nvPicPr>
          <p:cNvPr id="53258" name="Picture 10" descr="OIVZS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797425"/>
            <a:ext cx="2520950" cy="1646238"/>
          </a:xfrm>
          <a:prstGeom prst="rect">
            <a:avLst/>
          </a:prstGeom>
          <a:noFill/>
        </p:spPr>
      </p:pic>
      <p:pic>
        <p:nvPicPr>
          <p:cNvPr id="53260" name="Picture 12" descr="Barcelona-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797425"/>
            <a:ext cx="3673475" cy="1654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5"/>
          <p:cNvSpPr>
            <a:spLocks noGrp="1"/>
          </p:cNvSpPr>
          <p:nvPr>
            <p:ph type="ctrTitle" idx="4294967295"/>
          </p:nvPr>
        </p:nvSpPr>
        <p:spPr bwMode="auto">
          <a:xfrm>
            <a:off x="684213" y="549275"/>
            <a:ext cx="7772400" cy="14700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mtClean="0">
                <a:solidFill>
                  <a:srgbClr val="000099"/>
                </a:solidFill>
                <a:effectLst/>
              </a:rPr>
              <a:t>НОВЕЙШЕЕ ВРЕМЯ. СОВРЕМЕННЫЙ МИР.</a:t>
            </a:r>
          </a:p>
        </p:txBody>
      </p:sp>
      <p:sp>
        <p:nvSpPr>
          <p:cNvPr id="45058" name="Rectangle 6"/>
          <p:cNvSpPr>
            <a:spLocks noGrp="1"/>
          </p:cNvSpPr>
          <p:nvPr>
            <p:ph type="subTitle" idx="4294967295"/>
          </p:nvPr>
        </p:nvSpPr>
        <p:spPr>
          <a:xfrm>
            <a:off x="611188" y="2133600"/>
            <a:ext cx="7921625" cy="17272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 typeface="Wingdings 2" pitchFamily="18" charset="2"/>
              <a:buNone/>
            </a:pPr>
            <a:r>
              <a:rPr lang="ru-RU" b="1" smtClean="0">
                <a:solidFill>
                  <a:srgbClr val="FF3300"/>
                </a:solidFill>
                <a:latin typeface="Batang" pitchFamily="18" charset="-127"/>
              </a:rPr>
              <a:t>Совершенствование методов тренировок и разработка экипировки привело к значительному повышению результатов и установлению новых рекордов».</a:t>
            </a:r>
          </a:p>
        </p:txBody>
      </p:sp>
      <p:pic>
        <p:nvPicPr>
          <p:cNvPr id="45059" name="Picture 7" descr="&amp;Rcy;&amp;iecy;&amp;acy;&amp;lcy;&amp;softcy;&amp;ncy;&amp;ycy;&amp;iecy; &amp;pcy;&amp;lcy;&amp;yucy;&amp;scy;&amp;ycy; &amp;fcy;&amp;icy;&amp;kcy;&amp;scy;&amp;ocy;&amp;vcy; ? :: &amp;Fcy;&amp;ocy;&amp;rcy;&amp;ucy;&amp;mcy; :: &amp;Kcy;&amp;lcy;&amp;ucy;&amp;bcy; Foto.ru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755650" y="4076700"/>
            <a:ext cx="34290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8" descr="&amp;Dcy;&amp;mcy;&amp;icy;&amp;tcy;&amp;rcy;&amp;icy;&amp;jcy; &amp;Tcy;&amp;rcy;&amp;ucy;&amp;ncy;&amp;iecy;&amp;ncy;&amp;kcy;&amp;ocy;&amp;vcy;: &quot;&amp;Scy;&amp;ocy;&amp;chcy;&amp;icy;&amp;ncy;&amp;scy;&amp;kcy;&amp;ucy;&amp;yucy; &amp;tcy;&amp;rcy;&amp;acy;&amp;scy;&amp;scy;&amp;ucy; &amp;mcy;&amp;ycy; &amp;zcy;&amp;ncy;&amp;acy;&amp;iecy;&amp;mcy; &amp;lcy;&amp;ucy;&amp;chcy;&amp;shcy;&amp;iecy; &amp;scy;&amp;ocy;&amp;pcy;&amp;iecy;&amp;rcy;&amp;ncy;&amp;icy;&amp;kcy;&amp;ocy;&amp;vcy;&quot;. &amp;Scy;&amp;pcy;&amp;ocy;&amp;rcy;&amp;tcy;-&amp;Ecy;&amp;kcy;&amp;scy;&amp;pcy;&amp;rcy;&amp;iecy;&amp;scy;&amp;scy;. &amp;Bcy;&amp;icy;&amp;acy;&amp;tcy;&amp;lcy;&amp;ocy;&amp;ncy;. &amp;Fcy;&amp;icy;&amp;gcy;&amp;ucy;&amp;rcy;&amp;ncy;&amp;ocy;&amp;iecy; &amp;kcy;&amp;acy;&amp;tcy;&amp;acy;&amp;ncy;&amp;icy;&amp;iecy;. &amp;Lcy;&amp;ycy;&amp;zhcy;&amp;ncy;&amp;ycy;&amp;iecy; &amp;gcy;&amp;ocy;&amp;ncy;&amp;kcy;&amp;icy;. &amp;Bcy;&amp;ocy;&amp;bcy;&amp;scy;&amp;lcy;&amp;iecy;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4427538" y="4149725"/>
            <a:ext cx="41148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&amp;Kcy;&amp;acy;&amp;kcy; &amp;vcy;&amp;ycy;&amp;bcy;&amp;rcy;&amp;acy;&amp;tcy;&amp;softcy; &amp;lcy;&amp;ycy;&amp;zhcy;&amp;icy; - &amp;Dcy;&amp;iecy;&amp;tcy;&amp;icy; &amp;icy; &amp;scy;&amp;pcy;&amp;ocy;&amp;rcy;&amp;tcy;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539750" y="765175"/>
            <a:ext cx="1393825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 descr="&amp;Vcy; &amp;ecy;&amp;tcy;&amp;ocy;&amp;mcy; &amp;gcy;&amp;ocy;&amp;dcy;&amp;ucy; &amp;Zcy;&amp;icy;&amp;mcy;&amp;ncy;&amp;icy;&amp;mcy; &amp;Ocy;&amp;lcy;&amp;icy;&amp;mcy;&amp;pcy;&amp;icy;&amp;jcy;&amp;scy;&amp;kcy;&amp;icy;&amp;mcy; &amp;Icy;&amp;gcy;&amp;rcy;&amp;acy;&amp;mcy; &amp;icy;&amp;scy;&amp;pcy;&amp;ocy;&amp;lcy;&amp;ncy;&amp;yacy;&amp;iecy;&amp;tcy;&amp;scy;&amp;yacy; 80 &amp;lcy;&amp;iecy;&amp;tcy;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1835150" y="1557338"/>
            <a:ext cx="2592388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6" descr="aupdr929 &amp;Vcy;&amp;lcy;&amp;acy;&amp;dcy;&amp;icy;&amp;mcy;&amp;icy;&amp;rcy; - &amp;ucy;&amp;zhcy;&amp;iecy; &amp;tcy;&amp;iecy;&amp;pcy;&amp;lcy;&amp;iecy;&amp;iecy;-&amp;Scy;&amp;IEcy;&amp;Rcy;&amp;IEcy;&amp;Bcy;&amp;Rcy;&amp;Ocy;!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5003800" y="1700213"/>
            <a:ext cx="26892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8" descr="28106457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8125" y="3429000"/>
            <a:ext cx="20161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 descr="&amp;Icy;&amp;scy;&amp;tcy;&amp;ocy;&amp;rcy;&amp;icy;&amp;yacy; &amp;rcy;&amp;acy;&amp;zcy;&amp;vcy;&amp;icy;&amp;tcy;&amp;icy;&amp;yacy; &amp;scy;&amp;ocy;&amp;vcy;&amp;rcy;&amp;iecy;&amp;mcy;&amp;iecy;&amp;ncy;&amp;ncy;&amp;ocy;&amp;gcy;&amp;ocy; &amp;fcy;&amp;ucy;&amp;tcy;&amp;bcy;&amp;ocy;&amp;lcy;&amp;softcy;&amp;ncy;&amp;ocy;&amp;gcy;&amp;ocy; &amp;mcy;&amp;yacy;&amp;chcy;&amp;acy; &amp;SHcy;&amp;Acy;&amp;KHcy;&amp;Tcy;&amp;Acy;"/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611188" y="3500438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0" descr="&amp;Scy;&amp;tcy;&amp;acy;&amp;rcy;&amp;ycy;&amp;iecy; &amp;bcy;&amp;ucy;&amp;tcy;&amp;scy;&amp;ycy; 50-&amp;khcy; &amp;gcy;&amp;ocy;&amp;dcy;&amp;ocy;&amp;vcy; / MediaStore"/>
          <p:cNvPicPr>
            <a:picLocks noChangeAspect="1" noChangeArrowheads="1"/>
          </p:cNvPicPr>
          <p:nvPr/>
        </p:nvPicPr>
        <p:blipFill>
          <a:blip r:embed="rId11" r:link="rId12"/>
          <a:srcRect/>
          <a:stretch>
            <a:fillRect/>
          </a:stretch>
        </p:blipFill>
        <p:spPr bwMode="auto">
          <a:xfrm>
            <a:off x="2484438" y="4005263"/>
            <a:ext cx="205740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1" descr="&amp;bcy;&amp;ucy;&amp;tcy;&amp;scy;&amp;ycy; &amp;fcy;&amp;ucy;&amp;tcy;&amp;bcy;&amp;ocy;&amp;lcy;&amp;softcy;&amp;ncy;&amp;ycy;&amp;iecy;, &amp;bcy;&amp;ucy;&amp;tcy;&amp;scy;&amp;ycy; kelme, &amp;bcy;&amp;ucy;&amp;tcy;&amp;scy;&amp;ycy; &amp;dcy;&amp;lcy;&amp;yacy; &amp;fcy;&amp;ucy;&amp;tcy;&amp;bcy;&amp;ocy;&amp;lcy;&amp;acy;, &amp;kcy;&amp;ucy;&amp;pcy;&amp;icy;&amp;tcy;&amp;softcy; &amp;bcy;&amp;ucy;&amp;tcy;&amp;scy;&amp;ycy;, &amp;fcy;&amp;ucy;&amp;tcy;&amp;bcy;&amp;ocy;&amp;lcy;&amp;softcy;&amp;ncy;&amp;ycy;&amp;iecy; &amp;bcy;&amp;ucy;&amp;tcy;&amp;scy;&amp;ycy; &amp;dcy;&amp;lcy;&amp;yacy; &amp;dcy;&amp;iecy;&amp;tcy;&amp;iecy;&amp;jcy;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4572000" y="4437063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2" descr="&amp;Gcy;&amp;lcy;&amp;acy;&amp;vcy;&amp;ncy;&amp;ycy;&amp;iecy; &amp;fcy;&amp;ucy;&amp;tcy;&amp;bcy;&amp;ocy;&amp;lcy;&amp;softcy;&amp;ncy;&amp;ycy;&amp;iecy; &amp;ncy;&amp;ocy;&amp;vcy;&amp;ocy;&amp;scy;&amp;tcy;&amp;icy;"/>
          <p:cNvPicPr>
            <a:picLocks noChangeAspect="1" noChangeArrowheads="1"/>
          </p:cNvPicPr>
          <p:nvPr/>
        </p:nvPicPr>
        <p:blipFill>
          <a:blip r:embed="rId15" r:link="rId16"/>
          <a:srcRect/>
          <a:stretch>
            <a:fillRect/>
          </a:stretch>
        </p:blipFill>
        <p:spPr bwMode="auto">
          <a:xfrm>
            <a:off x="6443663" y="4797425"/>
            <a:ext cx="201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~AUT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357563"/>
            <a:ext cx="43926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5" descr="~AUT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620713"/>
            <a:ext cx="4537075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~AUT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62642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5" descr="~AUT0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213100"/>
            <a:ext cx="3144838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68313" y="908050"/>
            <a:ext cx="8183562" cy="13684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u="sng" smtClean="0">
                <a:solidFill>
                  <a:srgbClr val="19075D"/>
                </a:solidFill>
                <a:effectLst/>
                <a:latin typeface="Comic Sans MS" pitchFamily="66" charset="0"/>
              </a:rPr>
              <a:t>ТЕМА УРОКА:</a:t>
            </a: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/>
            </a:r>
            <a:b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</a:br>
            <a:r>
              <a:rPr lang="ru-RU" sz="3100" smtClean="0">
                <a:solidFill>
                  <a:srgbClr val="19075D"/>
                </a:solidFill>
                <a:effectLst/>
                <a:latin typeface="Comic Sans MS" pitchFamily="66" charset="0"/>
              </a:rPr>
              <a:t>     Развитие  спорта в разных эпохах.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2852738"/>
            <a:ext cx="7345363" cy="1728787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endParaRPr lang="ru-RU" sz="3600" b="1" smtClean="0">
              <a:solidFill>
                <a:srgbClr val="E67708"/>
              </a:solidFill>
              <a:latin typeface="Comic Sans MS" pitchFamily="66" charset="0"/>
            </a:endParaRPr>
          </a:p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3600" b="1" smtClean="0">
                <a:solidFill>
                  <a:srgbClr val="E67708"/>
                </a:solidFill>
                <a:latin typeface="Comic Sans MS" pitchFamily="66" charset="0"/>
              </a:rPr>
              <a:t>Как развивался и менялся спорт в разных эпохах?</a:t>
            </a:r>
          </a:p>
        </p:txBody>
      </p:sp>
      <p:pic>
        <p:nvPicPr>
          <p:cNvPr id="16387" name="Picture 4" descr="~AUT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508500"/>
            <a:ext cx="4897437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 descr="0009-011-Interes-zritelej-na-Olimpijskikh-igrakh-takzhe-vyzyvali-gonki-kolesni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2205038"/>
            <a:ext cx="3167063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" descr="l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476250"/>
            <a:ext cx="2087562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539750" y="476250"/>
            <a:ext cx="8183563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4400" smtClean="0">
                <a:solidFill>
                  <a:srgbClr val="000066"/>
                </a:solidFill>
                <a:effectLst/>
                <a:latin typeface="Comic Sans MS" pitchFamily="66" charset="0"/>
              </a:rPr>
              <a:t>ДОИСТОРИЧЕСКОЕ ВРЕМЯ</a:t>
            </a:r>
          </a:p>
        </p:txBody>
      </p:sp>
      <p:pic>
        <p:nvPicPr>
          <p:cNvPr id="17410" name="Picture 5" descr="neandervolgyi_emb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412875"/>
            <a:ext cx="309562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 descr="prehistory-hun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357563"/>
            <a:ext cx="3960813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755650" y="5229225"/>
            <a:ext cx="7632700" cy="1006475"/>
          </a:xfrm>
          <a:prstGeom prst="rect">
            <a:avLst/>
          </a:prstGeom>
          <a:gradFill rotWithShape="1">
            <a:gsLst>
              <a:gs pos="0">
                <a:srgbClr val="FFFFD5"/>
              </a:gs>
              <a:gs pos="100000">
                <a:srgbClr val="76766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19075D"/>
                </a:solidFill>
                <a:latin typeface="Comic Sans MS" pitchFamily="66" charset="0"/>
              </a:rPr>
              <a:t>Охота была очень опасным делом.</a:t>
            </a:r>
          </a:p>
          <a:p>
            <a:pPr algn="ctr"/>
            <a:r>
              <a:rPr lang="ru-RU" sz="2000" b="1">
                <a:solidFill>
                  <a:srgbClr val="19075D"/>
                </a:solidFill>
                <a:latin typeface="Comic Sans MS" pitchFamily="66" charset="0"/>
              </a:rPr>
              <a:t>Победить животных могли только физически сильные   </a:t>
            </a:r>
          </a:p>
          <a:p>
            <a:pPr algn="ctr"/>
            <a:r>
              <a:rPr lang="ru-RU" sz="2000" b="1">
                <a:solidFill>
                  <a:srgbClr val="19075D"/>
                </a:solidFill>
                <a:latin typeface="Comic Sans MS" pitchFamily="66" charset="0"/>
              </a:rPr>
              <a:t>и  смелые люди.</a:t>
            </a:r>
          </a:p>
        </p:txBody>
      </p:sp>
      <p:pic>
        <p:nvPicPr>
          <p:cNvPr id="17413" name="Picture 10" descr="d1bd5b70a296bafd51b86af7786_pre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2708275"/>
            <a:ext cx="3529013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/>
          </p:cNvSpPr>
          <p:nvPr/>
        </p:nvSpPr>
        <p:spPr bwMode="auto">
          <a:xfrm>
            <a:off x="611188" y="3500438"/>
            <a:ext cx="80645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ru-RU" sz="4800" b="1">
                <a:solidFill>
                  <a:srgbClr val="000066"/>
                </a:solidFill>
                <a:latin typeface="Comic Sans MS" pitchFamily="66" charset="0"/>
              </a:rPr>
              <a:t>ДРЕВНИЙ МИР</a:t>
            </a:r>
          </a:p>
          <a:p>
            <a:pPr algn="ctr" eaLnBrk="0" hangingPunct="0"/>
            <a:endParaRPr lang="ru-RU" sz="4800" b="1">
              <a:solidFill>
                <a:srgbClr val="000066"/>
              </a:solidFill>
              <a:latin typeface="Comic Sans MS" pitchFamily="66" charset="0"/>
            </a:endParaRPr>
          </a:p>
          <a:p>
            <a:pPr algn="ctr" eaLnBrk="0" hangingPunct="0"/>
            <a:endParaRPr lang="ru-RU" sz="4800" b="1">
              <a:solidFill>
                <a:srgbClr val="000066"/>
              </a:solidFill>
            </a:endParaRPr>
          </a:p>
          <a:p>
            <a:pPr algn="ctr" eaLnBrk="0" hangingPunct="0"/>
            <a:endParaRPr lang="ru-RU" sz="4800" b="1">
              <a:solidFill>
                <a:srgbClr val="2F0DAB"/>
              </a:solidFill>
            </a:endParaRPr>
          </a:p>
          <a:p>
            <a:pPr algn="ctr" eaLnBrk="0" hangingPunct="0"/>
            <a:r>
              <a:rPr lang="ru-RU" sz="4400" b="1">
                <a:solidFill>
                  <a:srgbClr val="2F0DAB"/>
                </a:solidFill>
                <a:latin typeface="Comic Sans MS" pitchFamily="66" charset="0"/>
              </a:rPr>
              <a:t>776г. до нашей эры</a:t>
            </a:r>
          </a:p>
          <a:p>
            <a:pPr eaLnBrk="0" hangingPunct="0"/>
            <a:r>
              <a:rPr lang="ru-RU" sz="2800" b="1">
                <a:solidFill>
                  <a:schemeClr val="accent2"/>
                </a:solidFill>
                <a:latin typeface="Comic Sans MS" pitchFamily="66" charset="0"/>
              </a:rPr>
              <a:t>«Все в Олимпию! Да победят сильнейшие!</a:t>
            </a:r>
          </a:p>
        </p:txBody>
      </p:sp>
      <p:pic>
        <p:nvPicPr>
          <p:cNvPr id="18434" name="Picture 4" descr="olymp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341438"/>
            <a:ext cx="35290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begu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628775"/>
            <a:ext cx="25209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0" descr="PELOP_OLYMPIA_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941888"/>
            <a:ext cx="2232025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2" descr="Discobolus_Kleomelos_Louvre_G1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4724400"/>
            <a:ext cx="15113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4" descr="Boxen%2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92950" y="5013325"/>
            <a:ext cx="15843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6" descr="aaa96298873052f6bca3892110f00ea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4724400"/>
            <a:ext cx="201612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3"/>
          <p:cNvSpPr>
            <a:spLocks noChangeArrowheads="1"/>
          </p:cNvSpPr>
          <p:nvPr/>
        </p:nvSpPr>
        <p:spPr bwMode="auto">
          <a:xfrm>
            <a:off x="428625" y="571500"/>
            <a:ext cx="8215313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                           </a:t>
            </a:r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Древняя Греция </a:t>
            </a:r>
            <a:r>
              <a:rPr lang="ru-RU" sz="2000" b="1">
                <a:solidFill>
                  <a:srgbClr val="000099"/>
                </a:solidFill>
                <a:latin typeface="Batang" pitchFamily="18" charset="-127"/>
              </a:rPr>
              <a:t>,</a:t>
            </a:r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а именно </a:t>
            </a:r>
            <a:r>
              <a:rPr lang="ru-RU" sz="2800" b="1">
                <a:solidFill>
                  <a:srgbClr val="000099"/>
                </a:solidFill>
                <a:latin typeface="Comic Sans MS" pitchFamily="66" charset="0"/>
              </a:rPr>
              <a:t>Олимпия</a:t>
            </a:r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 является родиной олимпийских игр.  </a:t>
            </a:r>
          </a:p>
          <a:p>
            <a:pPr algn="ctr"/>
            <a:r>
              <a:rPr lang="ru-RU" b="1">
                <a:solidFill>
                  <a:srgbClr val="000099"/>
                </a:solidFill>
                <a:latin typeface="Comic Sans MS" pitchFamily="66" charset="0"/>
              </a:rPr>
              <a:t>                                     </a:t>
            </a:r>
          </a:p>
          <a:p>
            <a:pPr algn="ctr"/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Здесь, у подножия горы Кронос, </a:t>
            </a:r>
          </a:p>
          <a:p>
            <a:pPr algn="ctr"/>
            <a:r>
              <a:rPr lang="ru-RU" sz="2800" b="1">
                <a:solidFill>
                  <a:srgbClr val="000099"/>
                </a:solidFill>
                <a:latin typeface="Batang" pitchFamily="18" charset="-127"/>
              </a:rPr>
              <a:t>до сих пор зажигается   олимпийский огонь современных Игр. </a:t>
            </a:r>
          </a:p>
          <a:p>
            <a:r>
              <a:rPr lang="ru-RU">
                <a:latin typeface="Comic Sans MS" pitchFamily="66" charset="0"/>
              </a:rPr>
              <a:t>     </a:t>
            </a:r>
          </a:p>
          <a:p>
            <a:r>
              <a:rPr lang="ru-RU">
                <a:latin typeface="Comic Sans MS" pitchFamily="66" charset="0"/>
              </a:rPr>
              <a:t>                         </a:t>
            </a:r>
          </a:p>
          <a:p>
            <a:endParaRPr lang="ru-RU">
              <a:latin typeface="Comic Sans MS" pitchFamily="66" charset="0"/>
            </a:endParaRPr>
          </a:p>
          <a:p>
            <a:endParaRPr lang="ru-RU">
              <a:latin typeface="Comic Sans MS" pitchFamily="66" charset="0"/>
            </a:endParaRPr>
          </a:p>
          <a:p>
            <a:endParaRPr lang="ru-RU"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789363"/>
            <a:ext cx="3313113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7" descr="7U5n6UvXM2gQ7zuzJshsW5R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284538"/>
            <a:ext cx="44640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1"/>
          <p:cNvSpPr>
            <a:spLocks noChangeArrowheads="1"/>
          </p:cNvSpPr>
          <p:nvPr/>
        </p:nvSpPr>
        <p:spPr bwMode="auto">
          <a:xfrm>
            <a:off x="571500" y="428625"/>
            <a:ext cx="800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Олимпийские игры проводились один раз в 4 года. </a:t>
            </a:r>
          </a:p>
          <a:p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Когда наступало долгожданное время, в греческие города отправлялись специальные послы. </a:t>
            </a:r>
          </a:p>
          <a:p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Они приглашали всех принять участие в соревнованиях.</a:t>
            </a:r>
          </a:p>
          <a:p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В преддверии  этого великого праздника прекращались все войны. </a:t>
            </a:r>
          </a:p>
          <a:p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Никто не имел права вступить на территорию Олимпии с оружием.</a:t>
            </a:r>
          </a:p>
          <a:p>
            <a:endParaRPr lang="ru-RU" sz="2400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2636838"/>
            <a:ext cx="52244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285750" y="500063"/>
            <a:ext cx="85725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u="sng">
                <a:solidFill>
                  <a:srgbClr val="000099"/>
                </a:solidFill>
                <a:latin typeface="Comic Sans MS" pitchFamily="66" charset="0"/>
              </a:rPr>
              <a:t>Кто имел право участвовать  в Олимпийских играх?</a:t>
            </a:r>
          </a:p>
          <a:p>
            <a:r>
              <a:rPr lang="ru-RU" sz="2000" b="1">
                <a:solidFill>
                  <a:srgbClr val="000099"/>
                </a:solidFill>
                <a:latin typeface="Comic Sans MS" pitchFamily="66" charset="0"/>
              </a:rPr>
              <a:t>	</a:t>
            </a:r>
            <a:r>
              <a:rPr lang="ru-RU" sz="1900" b="1">
                <a:solidFill>
                  <a:srgbClr val="48365A"/>
                </a:solidFill>
                <a:latin typeface="Comic Sans MS" pitchFamily="66" charset="0"/>
              </a:rPr>
              <a:t>Олимпийцами могли стать только греки по происхождению, причем только свободные люди и только мужчины. Женщинам запрещалось быть даже зрителями.</a:t>
            </a:r>
          </a:p>
          <a:p>
            <a:endParaRPr lang="ru-RU" sz="1900" b="1">
              <a:solidFill>
                <a:srgbClr val="000099"/>
              </a:solidFill>
              <a:latin typeface="Comic Sans MS" pitchFamily="66" charset="0"/>
            </a:endParaRPr>
          </a:p>
          <a:p>
            <a:r>
              <a:rPr lang="ru-RU" sz="1900" b="1">
                <a:solidFill>
                  <a:srgbClr val="000099"/>
                </a:solidFill>
                <a:latin typeface="Comic Sans MS" pitchFamily="66" charset="0"/>
              </a:rPr>
              <a:t>Выступать на Играх было большой честью </a:t>
            </a:r>
          </a:p>
          <a:p>
            <a:r>
              <a:rPr lang="ru-RU" sz="1900" b="1">
                <a:solidFill>
                  <a:srgbClr val="000099"/>
                </a:solidFill>
                <a:latin typeface="Comic Sans MS" pitchFamily="66" charset="0"/>
              </a:rPr>
              <a:t>и ответственностью.  Каждый атлет должен был </a:t>
            </a:r>
          </a:p>
          <a:p>
            <a:r>
              <a:rPr lang="ru-RU" sz="1900" b="1">
                <a:solidFill>
                  <a:srgbClr val="000099"/>
                </a:solidFill>
                <a:latin typeface="Comic Sans MS" pitchFamily="66" charset="0"/>
              </a:rPr>
              <a:t>десять месяцев готовиться дома и ещё месяц </a:t>
            </a:r>
          </a:p>
          <a:p>
            <a:r>
              <a:rPr lang="ru-RU" sz="1900" b="1">
                <a:solidFill>
                  <a:srgbClr val="000099"/>
                </a:solidFill>
                <a:latin typeface="Comic Sans MS" pitchFamily="66" charset="0"/>
              </a:rPr>
              <a:t>тренироваться в Олимпии. Они должны </a:t>
            </a:r>
          </a:p>
          <a:p>
            <a:r>
              <a:rPr lang="ru-RU" sz="1900" b="1">
                <a:solidFill>
                  <a:srgbClr val="000099"/>
                </a:solidFill>
                <a:latin typeface="Comic Sans MS" pitchFamily="66" charset="0"/>
              </a:rPr>
              <a:t>были подтвердить свои спортивные качества.</a:t>
            </a:r>
          </a:p>
          <a:p>
            <a:r>
              <a:rPr lang="ru-RU" sz="1900" b="1">
                <a:solidFill>
                  <a:srgbClr val="000099"/>
                </a:solidFill>
                <a:latin typeface="Comic Sans MS" pitchFamily="66" charset="0"/>
              </a:rPr>
              <a:t>	</a:t>
            </a:r>
          </a:p>
          <a:p>
            <a:r>
              <a:rPr lang="ru-RU" sz="1900" b="1">
                <a:solidFill>
                  <a:srgbClr val="000099"/>
                </a:solidFill>
                <a:latin typeface="Comic Sans MS" pitchFamily="66" charset="0"/>
              </a:rPr>
              <a:t>	</a:t>
            </a:r>
            <a:r>
              <a:rPr lang="ru-RU" sz="1900" b="1">
                <a:solidFill>
                  <a:srgbClr val="48365A"/>
                </a:solidFill>
                <a:latin typeface="Comic Sans MS" pitchFamily="66" charset="0"/>
              </a:rPr>
              <a:t>За будущими олимпийцами внимательно и строго наблюдали </a:t>
            </a:r>
            <a:r>
              <a:rPr lang="ru-RU" sz="1900" b="1" u="sng">
                <a:solidFill>
                  <a:srgbClr val="48365A"/>
                </a:solidFill>
                <a:latin typeface="Comic Sans MS" pitchFamily="66" charset="0"/>
              </a:rPr>
              <a:t>элланодики – судьи</a:t>
            </a:r>
            <a:r>
              <a:rPr lang="ru-RU" sz="1900" b="1">
                <a:solidFill>
                  <a:srgbClr val="48365A"/>
                </a:solidFill>
                <a:latin typeface="Comic Sans MS" pitchFamily="66" charset="0"/>
              </a:rPr>
              <a:t> и распорядители Игр. Они не только отвечали за подготовку атлетов и  соблюдением правил. Элланодики награждали победителей и налагали штрафы на провинившихся.</a:t>
            </a:r>
          </a:p>
          <a:p>
            <a:endParaRPr lang="ru-RU" sz="2000" b="1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88" y="5072063"/>
            <a:ext cx="8358187" cy="969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1900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+mn-cs"/>
            </a:endParaRPr>
          </a:p>
          <a:p>
            <a:pPr>
              <a:defRPr/>
            </a:pPr>
            <a:r>
              <a:rPr lang="ru-RU" sz="19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+mn-cs"/>
              </a:rPr>
              <a:t>	</a:t>
            </a:r>
            <a:r>
              <a:rPr lang="ru-RU" sz="1900" b="1" dirty="0">
                <a:solidFill>
                  <a:srgbClr val="000099"/>
                </a:solidFill>
                <a:latin typeface="Comic Sans MS" pitchFamily="66" charset="0"/>
                <a:cs typeface="+mn-cs"/>
              </a:rPr>
              <a:t>Перед началом соревнований участники давали клятву, что будут состязаться честно.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0378" y="1633726"/>
            <a:ext cx="1638043" cy="236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428625" y="500063"/>
            <a:ext cx="8215313" cy="728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F0DAB"/>
                </a:solidFill>
                <a:latin typeface="Comic Sans MS" pitchFamily="66" charset="0"/>
              </a:rPr>
              <a:t>Олимпийцы соревнуются в самых разных видах физических упражнений.</a:t>
            </a:r>
          </a:p>
          <a:p>
            <a:endParaRPr lang="ru-RU" sz="2800" b="1">
              <a:solidFill>
                <a:srgbClr val="2F0DAB"/>
              </a:solidFill>
              <a:latin typeface="Comic Sans MS" pitchFamily="66" charset="0"/>
            </a:endParaRPr>
          </a:p>
          <a:p>
            <a:endParaRPr lang="ru-RU" sz="2800" b="1">
              <a:solidFill>
                <a:srgbClr val="48365A"/>
              </a:solidFill>
              <a:latin typeface="Comic Sans MS" pitchFamily="66" charset="0"/>
            </a:endParaRPr>
          </a:p>
          <a:p>
            <a:endParaRPr lang="ru-RU" sz="2400" b="1">
              <a:solidFill>
                <a:srgbClr val="48365A"/>
              </a:solidFill>
              <a:latin typeface="Comic Sans MS" pitchFamily="66" charset="0"/>
            </a:endParaRPr>
          </a:p>
          <a:p>
            <a:endParaRPr lang="ru-RU" sz="2400" b="1">
              <a:solidFill>
                <a:srgbClr val="48365A"/>
              </a:solidFill>
              <a:latin typeface="Comic Sans MS" pitchFamily="66" charset="0"/>
            </a:endParaRPr>
          </a:p>
          <a:p>
            <a:endParaRPr lang="ru-RU" sz="2400" b="1">
              <a:solidFill>
                <a:srgbClr val="48365A"/>
              </a:solidFill>
              <a:latin typeface="Comic Sans MS" pitchFamily="66" charset="0"/>
            </a:endParaRPr>
          </a:p>
          <a:p>
            <a:endParaRPr lang="ru-RU" sz="2400" b="1">
              <a:solidFill>
                <a:srgbClr val="48365A"/>
              </a:solidFill>
              <a:latin typeface="Comic Sans MS" pitchFamily="66" charset="0"/>
            </a:endParaRPr>
          </a:p>
          <a:p>
            <a:endParaRPr lang="ru-RU" sz="2400" b="1">
              <a:solidFill>
                <a:srgbClr val="48365A"/>
              </a:solidFill>
              <a:latin typeface="Comic Sans MS" pitchFamily="66" charset="0"/>
            </a:endParaRPr>
          </a:p>
          <a:p>
            <a:endParaRPr lang="ru-RU" sz="2400" b="1">
              <a:solidFill>
                <a:srgbClr val="48365A"/>
              </a:solidFill>
              <a:latin typeface="Comic Sans MS" pitchFamily="66" charset="0"/>
            </a:endParaRPr>
          </a:p>
          <a:p>
            <a:endParaRPr lang="ru-RU" sz="2400" b="1">
              <a:solidFill>
                <a:srgbClr val="48365A"/>
              </a:solidFill>
              <a:latin typeface="Comic Sans MS" pitchFamily="66" charset="0"/>
            </a:endParaRPr>
          </a:p>
          <a:p>
            <a:r>
              <a:rPr lang="ru-RU" sz="2800" b="1">
                <a:solidFill>
                  <a:srgbClr val="FF3300"/>
                </a:solidFill>
                <a:latin typeface="Batang" pitchFamily="18" charset="-127"/>
              </a:rPr>
              <a:t>На первых играх проходили соревнования только по бегу на дистанцию один стадий</a:t>
            </a:r>
            <a:r>
              <a:rPr lang="ru-RU" sz="2800" b="1">
                <a:solidFill>
                  <a:srgbClr val="FF3300"/>
                </a:solidFill>
              </a:rPr>
              <a:t> </a:t>
            </a:r>
          </a:p>
          <a:p>
            <a:pPr algn="ctr"/>
            <a:r>
              <a:rPr lang="ru-RU" sz="2000" b="1">
                <a:solidFill>
                  <a:srgbClr val="FF6600"/>
                </a:solidFill>
                <a:latin typeface="Comic Sans MS" pitchFamily="66" charset="0"/>
              </a:rPr>
              <a:t>Один стадий равен 600 ступням жреца храма Зевса,                   или 192 м 27 см.</a:t>
            </a:r>
            <a:r>
              <a:rPr lang="ru-RU"/>
              <a:t> </a:t>
            </a:r>
            <a:endParaRPr lang="ru-RU" sz="2800" b="1">
              <a:solidFill>
                <a:srgbClr val="FF3300"/>
              </a:solidFill>
              <a:latin typeface="Batang" pitchFamily="18" charset="-127"/>
            </a:endParaRPr>
          </a:p>
          <a:p>
            <a:pPr algn="ctr"/>
            <a:endParaRPr lang="ru-RU" sz="2400" b="1">
              <a:solidFill>
                <a:srgbClr val="AA1E1E"/>
              </a:solidFill>
              <a:latin typeface="Batang" pitchFamily="18" charset="-127"/>
            </a:endParaRPr>
          </a:p>
          <a:p>
            <a:endParaRPr lang="ru-RU" sz="2400" b="1">
              <a:latin typeface="Batang" pitchFamily="18" charset="-127"/>
            </a:endParaRPr>
          </a:p>
          <a:p>
            <a:endParaRPr lang="ru-RU" sz="2400" b="1">
              <a:latin typeface="Comic Sans MS" pitchFamily="66" charset="0"/>
            </a:endParaRPr>
          </a:p>
          <a:p>
            <a:pPr algn="ctr"/>
            <a:endParaRPr lang="ru-RU" sz="2400" b="1">
              <a:latin typeface="Comic Sans MS" pitchFamily="66" charset="0"/>
            </a:endParaRPr>
          </a:p>
        </p:txBody>
      </p:sp>
      <p:pic>
        <p:nvPicPr>
          <p:cNvPr id="25602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1557338"/>
            <a:ext cx="3910012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973</TotalTime>
  <Words>690</Words>
  <PresentationFormat>Экран (4:3)</PresentationFormat>
  <Paragraphs>145</Paragraphs>
  <Slides>26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Arial</vt:lpstr>
      <vt:lpstr>Verdana</vt:lpstr>
      <vt:lpstr>Wingdings 2</vt:lpstr>
      <vt:lpstr>Calibri</vt:lpstr>
      <vt:lpstr>Comic Sans MS</vt:lpstr>
      <vt:lpstr>Batang</vt:lpstr>
      <vt:lpstr>Аспект</vt:lpstr>
      <vt:lpstr>Аспект</vt:lpstr>
      <vt:lpstr>Аспект</vt:lpstr>
      <vt:lpstr>Аспект</vt:lpstr>
      <vt:lpstr>Аспект</vt:lpstr>
      <vt:lpstr>Тема междисциплинарного исследования:</vt:lpstr>
      <vt:lpstr>Центральная идея междисциплинарной темы исследования:</vt:lpstr>
      <vt:lpstr>         ТЕМА УРОКА:      Развитие  спорта в разных эпохах.</vt:lpstr>
      <vt:lpstr>ДОИСТОРИЧЕСКОЕ ВРЕМЯ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   СРЕДНИЕ ВЕКА</vt:lpstr>
      <vt:lpstr>Эпоха возрождения</vt:lpstr>
      <vt:lpstr>Слайд 18</vt:lpstr>
      <vt:lpstr>    НОВОЕ ВРЕМЯ </vt:lpstr>
      <vt:lpstr>НОВОЕ ВРЕМЯ</vt:lpstr>
      <vt:lpstr>НОВЕЙШЕЕ ВРЕМЯ. СОВРЕМЕННЫЙ МИР.</vt:lpstr>
      <vt:lpstr>С 1924 проводятся не только летние , но и зимние олимпийские игры. На сегодняшний день в программу современных Олимпийских игр входят: </vt:lpstr>
      <vt:lpstr>НОВЕЙШЕЕ ВРЕМЯ. СОВРЕМЕННЫЙ МИР.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BEST</cp:lastModifiedBy>
  <cp:revision>168</cp:revision>
  <dcterms:modified xsi:type="dcterms:W3CDTF">2016-02-23T07:45:55Z</dcterms:modified>
</cp:coreProperties>
</file>