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</p:sldMasterIdLst>
  <p:notesMasterIdLst>
    <p:notesMasterId r:id="rId18"/>
  </p:notesMasterIdLst>
  <p:sldIdLst>
    <p:sldId id="258" r:id="rId5"/>
    <p:sldId id="259" r:id="rId6"/>
    <p:sldId id="264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F3FD"/>
    <a:srgbClr val="DDEAF7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-288" y="-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46E9D-D26A-4C8C-B4C3-41789D2BE616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B2226-EDFE-45B9-B317-EF114FA45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9538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3B758-1F74-41AA-B8A9-AB4E452F24E2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879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B2226-EDFE-45B9-B317-EF114FA45D8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4255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B2226-EDFE-45B9-B317-EF114FA45D8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2507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B2226-EDFE-45B9-B317-EF114FA45D8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6171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2105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78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878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333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825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781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667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888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259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407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071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449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218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005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515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97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280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803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251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914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153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00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8120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196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984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739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506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466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3969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5804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1019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175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45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309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4954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6552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3188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1670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84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18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69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427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192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217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69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88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93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E0F63-A265-433E-BC86-1C1E7BFF38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2DB8E-2182-4979-A9ED-5D6046C101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09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&#1050;&#1088;&#1086;&#1089;&#1089;&#1074;&#1086;&#1088;&#1076;%20&#1083;&#1080;&#1090;&#1077;&#1088;&#1072;&#1090;&#1091;&#1088;&#1086;&#1074;&#1077;&#1076;&#1095;&#1077;&#1089;&#1082;&#1080;&#1081;.xlsx" TargetMode="Externa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&#1055;&#1088;&#1077;&#1079;&#1077;&#1085;&#1090;&#1072;&#1094;&#1080;&#1103;%202.pptx" TargetMode="Externa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50376" y="641445"/>
            <a:ext cx="11369489" cy="5060962"/>
            <a:chOff x="450376" y="641445"/>
            <a:chExt cx="11369489" cy="506096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/>
          </p:blipFill>
          <p:spPr>
            <a:xfrm>
              <a:off x="450376" y="826111"/>
              <a:ext cx="2279177" cy="4751361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/>
          </p:blipFill>
          <p:spPr>
            <a:xfrm>
              <a:off x="8963255" y="1109933"/>
              <a:ext cx="2856610" cy="4592474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4148919" y="641445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148919" y="648268"/>
              <a:ext cx="3630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gradFill>
                    <a:gsLst>
                      <a:gs pos="0">
                        <a:srgbClr val="4472C4">
                          <a:lumMod val="50000"/>
                        </a:srgbClr>
                      </a:gs>
                      <a:gs pos="50000">
                        <a:srgbClr val="4472C4"/>
                      </a:gs>
                      <a:gs pos="100000">
                        <a:srgbClr val="4472C4">
                          <a:lumMod val="60000"/>
                          <a:lumOff val="40000"/>
                        </a:srgb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Тема урока: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870750" y="1834572"/>
              <a:ext cx="5951308" cy="31700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C0066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</a:rPr>
                <a:t>«Образы </a:t>
              </a:r>
            </a:p>
            <a:p>
              <a:pPr algn="ctr"/>
              <a:r>
                <a:rPr lang="ru-RU" sz="5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C0066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</a:rPr>
                <a:t>Зимы и Весны</a:t>
              </a:r>
            </a:p>
            <a:p>
              <a:pPr algn="ctr"/>
              <a:r>
                <a:rPr lang="ru-RU" sz="5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C0066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</a:rPr>
                <a:t>в пейзажной лирике</a:t>
              </a:r>
            </a:p>
            <a:p>
              <a:pPr algn="ctr"/>
              <a:r>
                <a:rPr lang="ru-RU" sz="5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C0066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</a:rPr>
                <a:t>Ф.И. Тютчева»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153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0475" y="441447"/>
            <a:ext cx="63056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Лексический  винегрет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2650390"/>
              </p:ext>
            </p:extLst>
          </p:nvPr>
        </p:nvGraphicFramePr>
        <p:xfrm>
          <a:off x="1575695" y="1873773"/>
          <a:ext cx="9368155" cy="398208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563245"/>
                <a:gridCol w="2625725"/>
                <a:gridCol w="6179185"/>
              </a:tblGrid>
              <a:tr h="8013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CC"/>
                          </a:solidFill>
                          <a:effectLst/>
                        </a:rPr>
                        <a:t>№ п/п</a:t>
                      </a:r>
                      <a:endParaRPr lang="ru-RU" sz="11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0000CC"/>
                          </a:solidFill>
                          <a:effectLst/>
                        </a:rPr>
                        <a:t>Слово</a:t>
                      </a:r>
                      <a:endParaRPr lang="ru-RU" sz="110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CC"/>
                          </a:solidFill>
                          <a:effectLst/>
                        </a:rPr>
                        <a:t>Лексическое значение слова</a:t>
                      </a:r>
                      <a:endParaRPr lang="ru-RU" sz="11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07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Переносное значение слова, основанное на сходстве или противопоставлении одного предмета или явления другому.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12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Перенесение человеческих черт   на неодушевленные предметы и явления.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13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Рисунок, иллюстрирующий, поясняющий что-нибудь.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0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Краткое изложение книги, рукописи, статьи.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83642" y="2702255"/>
            <a:ext cx="2524836" cy="11191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>
                <a:solidFill>
                  <a:schemeClr val="tx1"/>
                </a:solidFill>
              </a:rPr>
              <a:t>Метафора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83642" y="3916277"/>
            <a:ext cx="2524836" cy="7335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>
                <a:solidFill>
                  <a:schemeClr val="tx1"/>
                </a:solidFill>
              </a:rPr>
              <a:t>Олицетворение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37962" y="4744759"/>
            <a:ext cx="2570516" cy="7143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>
                <a:solidFill>
                  <a:schemeClr val="tx1"/>
                </a:solidFill>
              </a:rPr>
              <a:t>Иллюстрация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37962" y="5459104"/>
            <a:ext cx="2570516" cy="3646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tx1"/>
                </a:solidFill>
              </a:rPr>
              <a:t>Аннотация </a:t>
            </a:r>
          </a:p>
        </p:txBody>
      </p:sp>
    </p:spTree>
    <p:extLst>
      <p:ext uri="{BB962C8B-B14F-4D97-AF65-F5344CB8AC3E}">
        <p14:creationId xmlns:p14="http://schemas.microsoft.com/office/powerpoint/2010/main" xmlns="" val="262327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7105" y="2265528"/>
            <a:ext cx="6305266" cy="701730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ru-RU" dirty="0"/>
          </a:p>
          <a:p>
            <a:r>
              <a:rPr lang="ru-RU" dirty="0"/>
              <a:t>Зима недаром злится,</a:t>
            </a:r>
          </a:p>
          <a:p>
            <a:r>
              <a:rPr lang="ru-RU" dirty="0"/>
              <a:t>Прошла её пора —</a:t>
            </a:r>
          </a:p>
          <a:p>
            <a:r>
              <a:rPr lang="ru-RU" dirty="0"/>
              <a:t>Весна в окно стучится</a:t>
            </a:r>
          </a:p>
          <a:p>
            <a:r>
              <a:rPr lang="ru-RU" dirty="0"/>
              <a:t>И гонит со двора.</a:t>
            </a:r>
          </a:p>
          <a:p>
            <a:endParaRPr lang="ru-RU" dirty="0"/>
          </a:p>
          <a:p>
            <a:r>
              <a:rPr lang="ru-RU" dirty="0"/>
              <a:t>И всё засуетилось,</a:t>
            </a:r>
          </a:p>
          <a:p>
            <a:r>
              <a:rPr lang="ru-RU" dirty="0"/>
              <a:t>Всё нудит Зиму вон —</a:t>
            </a:r>
          </a:p>
          <a:p>
            <a:r>
              <a:rPr lang="ru-RU" dirty="0"/>
              <a:t>И жаворонки в небе</a:t>
            </a:r>
          </a:p>
          <a:p>
            <a:r>
              <a:rPr lang="ru-RU" dirty="0"/>
              <a:t>Уж подняли трезвон.</a:t>
            </a:r>
          </a:p>
          <a:p>
            <a:endParaRPr lang="ru-RU" dirty="0"/>
          </a:p>
          <a:p>
            <a:r>
              <a:rPr lang="ru-RU" dirty="0"/>
              <a:t>Зима еще хлопочет</a:t>
            </a:r>
          </a:p>
          <a:p>
            <a:r>
              <a:rPr lang="ru-RU" dirty="0"/>
              <a:t>И на Весну ворчит.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Та </a:t>
            </a:r>
            <a:r>
              <a:rPr lang="ru-RU" dirty="0"/>
              <a:t>ей в глаза хохочет</a:t>
            </a:r>
          </a:p>
          <a:p>
            <a:r>
              <a:rPr lang="ru-RU" dirty="0"/>
              <a:t>И пуще лишь шумит...</a:t>
            </a:r>
          </a:p>
          <a:p>
            <a:endParaRPr lang="ru-RU" dirty="0"/>
          </a:p>
          <a:p>
            <a:r>
              <a:rPr lang="ru-RU" dirty="0"/>
              <a:t>Взбесилась ведьма злая</a:t>
            </a:r>
          </a:p>
          <a:p>
            <a:r>
              <a:rPr lang="ru-RU" dirty="0"/>
              <a:t>И, снегу </a:t>
            </a:r>
            <a:r>
              <a:rPr lang="ru-RU" dirty="0" err="1"/>
              <a:t>захватя</a:t>
            </a:r>
            <a:r>
              <a:rPr lang="ru-RU" dirty="0"/>
              <a:t>,</a:t>
            </a:r>
          </a:p>
          <a:p>
            <a:r>
              <a:rPr lang="ru-RU" dirty="0"/>
              <a:t>Пустила, убегая,</a:t>
            </a:r>
          </a:p>
          <a:p>
            <a:r>
              <a:rPr lang="ru-RU" dirty="0"/>
              <a:t>В прекрасное дитя...</a:t>
            </a:r>
          </a:p>
          <a:p>
            <a:endParaRPr lang="ru-RU" dirty="0"/>
          </a:p>
          <a:p>
            <a:r>
              <a:rPr lang="ru-RU" dirty="0"/>
              <a:t>Весне и горя мало:</a:t>
            </a:r>
          </a:p>
          <a:p>
            <a:r>
              <a:rPr lang="ru-RU" dirty="0"/>
              <a:t>Умылася в снегу</a:t>
            </a:r>
          </a:p>
          <a:p>
            <a:r>
              <a:rPr lang="ru-RU" dirty="0"/>
              <a:t>И лишь румяней стала</a:t>
            </a:r>
          </a:p>
          <a:p>
            <a:r>
              <a:rPr lang="ru-RU" dirty="0"/>
              <a:t>Наперекор врагу.</a:t>
            </a:r>
          </a:p>
        </p:txBody>
      </p:sp>
      <p:pic>
        <p:nvPicPr>
          <p:cNvPr id="4" name="Рисунок 3" descr="C:\Users\Пользователь\Pictures\тттт.pn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987654" y="1282890"/>
            <a:ext cx="4776716" cy="53703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7192371" y="2115403"/>
            <a:ext cx="2101754" cy="2361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злится, прошла, хлопочет, ворчит, взбесилась, пустила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526137" y="2115403"/>
            <a:ext cx="2006221" cy="2361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стучится, гонит, засуетилась, нудит, подняли, хохочет, шумит, </a:t>
            </a:r>
            <a:r>
              <a:rPr lang="ru-RU" sz="2000" dirty="0" err="1"/>
              <a:t>умылася</a:t>
            </a:r>
            <a:r>
              <a:rPr lang="ru-RU" sz="2000" dirty="0"/>
              <a:t>, стала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92371" y="5098616"/>
            <a:ext cx="2101754" cy="1351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ведьма</a:t>
            </a:r>
            <a:r>
              <a:rPr lang="ru-RU" sz="2000" dirty="0"/>
              <a:t>, снег, враг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526137" y="5117910"/>
            <a:ext cx="2115403" cy="1392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жаворонки</a:t>
            </a:r>
            <a:r>
              <a:rPr lang="ru-RU" dirty="0"/>
              <a:t>, трезвон, дитя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6952" y="63655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Заполните таблицу, 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используя текст </a:t>
            </a:r>
            <a:endParaRPr lang="ru-RU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стихотворения 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99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17366" y="846160"/>
            <a:ext cx="9719457" cy="57332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47290" y="101306"/>
            <a:ext cx="5370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Решите </a:t>
            </a:r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кроссворд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054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65075" y="177435"/>
            <a:ext cx="4495388" cy="332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5203" y="160638"/>
            <a:ext cx="5120254" cy="3337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24112" y="3646170"/>
            <a:ext cx="437255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Выноска со стрелкой вверх 6"/>
          <p:cNvSpPr/>
          <p:nvPr/>
        </p:nvSpPr>
        <p:spPr>
          <a:xfrm>
            <a:off x="8798618" y="3646170"/>
            <a:ext cx="2701209" cy="1359694"/>
          </a:xfrm>
          <a:prstGeom prst="upArrowCallou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 со стрелкой влево 7"/>
          <p:cNvSpPr/>
          <p:nvPr/>
        </p:nvSpPr>
        <p:spPr>
          <a:xfrm>
            <a:off x="8183844" y="5589995"/>
            <a:ext cx="3612746" cy="914400"/>
          </a:xfrm>
          <a:prstGeom prst="leftArrowCallout">
            <a:avLst>
              <a:gd name="adj1" fmla="val 45895"/>
              <a:gd name="adj2" fmla="val 33955"/>
              <a:gd name="adj3" fmla="val 30970"/>
              <a:gd name="adj4" fmla="val 87082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312494" y="3646170"/>
            <a:ext cx="3324436" cy="1359694"/>
            <a:chOff x="312494" y="3646170"/>
            <a:chExt cx="3324436" cy="1359694"/>
          </a:xfrm>
        </p:grpSpPr>
        <p:sp>
          <p:nvSpPr>
            <p:cNvPr id="6" name="Выноска со стрелкой вверх 5"/>
            <p:cNvSpPr/>
            <p:nvPr/>
          </p:nvSpPr>
          <p:spPr>
            <a:xfrm>
              <a:off x="325203" y="3646170"/>
              <a:ext cx="3240957" cy="1359694"/>
            </a:xfrm>
            <a:prstGeom prst="upArrowCallou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А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2494" y="4082534"/>
              <a:ext cx="332443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Арсений Иванович Мещерский.</a:t>
              </a:r>
            </a:p>
            <a:p>
              <a:pPr algn="ctr"/>
              <a:r>
                <a:rPr lang="ru-RU" dirty="0" smtClean="0"/>
                <a:t>«Зимний вечер в Финляндии».</a:t>
              </a:r>
            </a:p>
            <a:p>
              <a:pPr algn="ctr"/>
              <a:r>
                <a:rPr lang="ru-RU" dirty="0" smtClean="0"/>
                <a:t>1869 г.</a:t>
              </a:r>
              <a:endParaRPr lang="ru-RU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711436" y="4082534"/>
            <a:ext cx="2788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Архип Иванович Куинджи.</a:t>
            </a:r>
          </a:p>
          <a:p>
            <a:pPr algn="ctr"/>
            <a:r>
              <a:rPr lang="ru-RU" dirty="0" smtClean="0"/>
              <a:t>«Ранняя весна».</a:t>
            </a:r>
          </a:p>
          <a:p>
            <a:pPr algn="ctr"/>
            <a:r>
              <a:rPr lang="ru-RU" dirty="0" smtClean="0"/>
              <a:t>1890 - 1895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704077" y="5589995"/>
            <a:ext cx="3092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Юон</a:t>
            </a:r>
            <a:r>
              <a:rPr lang="ru-RU" dirty="0" smtClean="0"/>
              <a:t> Константин Фёдорович.</a:t>
            </a:r>
          </a:p>
          <a:p>
            <a:pPr algn="ctr"/>
            <a:r>
              <a:rPr lang="ru-RU" dirty="0" smtClean="0"/>
              <a:t>«Весенний солнечный день».</a:t>
            </a:r>
          </a:p>
          <a:p>
            <a:pPr algn="ctr"/>
            <a:r>
              <a:rPr lang="ru-RU" dirty="0" smtClean="0"/>
              <a:t>1910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936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5212" y="1595437"/>
            <a:ext cx="9625013" cy="4029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5807" y="233362"/>
            <a:ext cx="34004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842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D7F3FD">
                <a:alpha val="96863"/>
              </a:srgbClr>
            </a:gs>
            <a:gs pos="97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59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7165467"/>
              </p:ext>
            </p:extLst>
          </p:nvPr>
        </p:nvGraphicFramePr>
        <p:xfrm>
          <a:off x="920088" y="1655506"/>
          <a:ext cx="10515600" cy="419281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908713"/>
                <a:gridCol w="2114550"/>
                <a:gridCol w="749233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CC"/>
                          </a:solidFill>
                          <a:effectLst/>
                        </a:rPr>
                        <a:t>№ п/п</a:t>
                      </a:r>
                      <a:endParaRPr lang="ru-RU" sz="20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CC"/>
                          </a:solidFill>
                          <a:effectLst/>
                        </a:rPr>
                        <a:t>Незнакомое</a:t>
                      </a:r>
                      <a:r>
                        <a:rPr lang="ru-RU" sz="2800" baseline="0" dirty="0" smtClean="0">
                          <a:solidFill>
                            <a:srgbClr val="0000CC"/>
                          </a:solidFill>
                          <a:effectLst/>
                        </a:rPr>
                        <a:t> </a:t>
                      </a:r>
                      <a:r>
                        <a:rPr lang="ru-RU" sz="2800" dirty="0" smtClean="0">
                          <a:solidFill>
                            <a:srgbClr val="0000CC"/>
                          </a:solidFill>
                          <a:effectLst/>
                        </a:rPr>
                        <a:t>слово </a:t>
                      </a:r>
                      <a:endParaRPr lang="ru-RU" sz="20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CC"/>
                          </a:solidFill>
                          <a:effectLst/>
                        </a:rPr>
                        <a:t>Лексическое значение слова</a:t>
                      </a:r>
                      <a:endParaRPr lang="ru-RU" sz="20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</a:rPr>
                        <a:t>   1</a:t>
                      </a:r>
                      <a:endParaRPr lang="ru-RU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Нудить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</a:rPr>
                        <a:t>   2</a:t>
                      </a:r>
                      <a:endParaRPr lang="ru-RU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Пуще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</a:rPr>
                        <a:t>   3</a:t>
                      </a:r>
                      <a:endParaRPr lang="ru-RU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Недаром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0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</a:rPr>
                        <a:t>   4</a:t>
                      </a:r>
                      <a:endParaRPr lang="ru-RU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Наперекор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57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</a:rPr>
                        <a:t> </a:t>
                      </a:r>
                      <a:r>
                        <a:rPr lang="ru-RU" sz="2800" b="0" dirty="0" smtClean="0">
                          <a:effectLst/>
                        </a:rPr>
                        <a:t>  5</a:t>
                      </a:r>
                      <a:endParaRPr lang="ru-RU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Хлопотать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</a:rPr>
                        <a:t> </a:t>
                      </a:r>
                      <a:r>
                        <a:rPr lang="ru-RU" sz="2800" b="0" dirty="0" smtClean="0">
                          <a:effectLst/>
                        </a:rPr>
                        <a:t>  6</a:t>
                      </a:r>
                      <a:endParaRPr lang="ru-RU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Трезвон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48575" y="292373"/>
            <a:ext cx="9258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Познакомься с новым словом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7848" y="2616316"/>
            <a:ext cx="7477837" cy="440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Принуждать, заставлять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7849" y="3072503"/>
            <a:ext cx="7477837" cy="477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Больше, сильнее, крепче.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7849" y="3558101"/>
            <a:ext cx="7477838" cy="487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Не без основания, не без причины, не без цели.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7849" y="4061288"/>
            <a:ext cx="7477838" cy="444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Вопреки, против.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7849" y="4537452"/>
            <a:ext cx="7477838" cy="762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Заниматься чем-нибудь с усердием, работать, суетиться.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7849" y="5362968"/>
            <a:ext cx="7477838" cy="452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Шум, переполох, скандал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72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03405" y="3546377"/>
            <a:ext cx="1732625" cy="2454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06812" y="480644"/>
            <a:ext cx="1925812" cy="2355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798152" y="525165"/>
            <a:ext cx="2030660" cy="2311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24112" y="3546377"/>
            <a:ext cx="1872696" cy="2496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308693" y="525164"/>
            <a:ext cx="29219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Узнай писателя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1320" y="2919238"/>
            <a:ext cx="257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Фёдор Иванович Тютчев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492621" y="2899106"/>
            <a:ext cx="2663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Иван Сергеевич Тургенев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71184" y="6157219"/>
            <a:ext cx="2397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Антон Павлович </a:t>
            </a:r>
            <a:r>
              <a:rPr lang="ru-RU" dirty="0"/>
              <a:t>Ч</a:t>
            </a:r>
            <a:r>
              <a:rPr lang="ru-RU" dirty="0" smtClean="0"/>
              <a:t>ехов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670042" y="6190399"/>
            <a:ext cx="261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Иван Андреевич Крылов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945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0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14459" y="2751"/>
            <a:ext cx="9163082" cy="68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001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4482421"/>
              </p:ext>
            </p:extLst>
          </p:nvPr>
        </p:nvGraphicFramePr>
        <p:xfrm>
          <a:off x="1201003" y="1460311"/>
          <a:ext cx="10140285" cy="429904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44211"/>
                <a:gridCol w="2003918"/>
                <a:gridCol w="7492156"/>
              </a:tblGrid>
              <a:tr h="7915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CC"/>
                          </a:solidFill>
                          <a:effectLst/>
                        </a:rPr>
                        <a:t>№ п/п</a:t>
                      </a:r>
                      <a:endParaRPr lang="ru-RU" sz="11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CC"/>
                          </a:solidFill>
                          <a:effectLst/>
                        </a:rPr>
                        <a:t>Слово</a:t>
                      </a:r>
                      <a:endParaRPr lang="ru-RU" sz="110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CC"/>
                          </a:solidFill>
                          <a:effectLst/>
                        </a:rPr>
                        <a:t>Лексическое значение слова</a:t>
                      </a:r>
                      <a:endParaRPr lang="ru-RU" sz="11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 anchor="ctr"/>
                </a:tc>
              </a:tr>
              <a:tr h="5801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Образное выражение в поэтической речи, употребление слова в переносном смысле.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/>
                </a:tc>
              </a:tr>
              <a:tr h="5801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Повторение согласных звуков, придающее высказыванию особую выразительность.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/>
                </a:tc>
              </a:tr>
              <a:tr h="1740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В древности рукописный свиток из папируса, позднее из пергамента, сохраняющийся в футляре, обыкновенно кожаном; с IX в. Свитки из бумаги, с XIII в. Вместо свертывания стали складывать листы; в настоящее время печатное произведение в форме сброшюрованных или переплетенных вместе листов с каким-нибудь текстом, иногда с рисунками.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/>
                </a:tc>
              </a:tr>
              <a:tr h="5725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Небольшое произведение в стихах.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12174" y="264026"/>
            <a:ext cx="63056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Лексический  винегрет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3391" y="2258705"/>
            <a:ext cx="1924334" cy="6005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Троп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83391" y="2900149"/>
            <a:ext cx="1924334" cy="5459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Аллитерация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8022" y="3446059"/>
            <a:ext cx="1924334" cy="17469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Книга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83391" y="5196192"/>
            <a:ext cx="1948965" cy="5426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>
                <a:solidFill>
                  <a:schemeClr val="tx1"/>
                </a:solidFill>
              </a:rPr>
              <a:t>Стихотворение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213088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4943" y="386856"/>
            <a:ext cx="63056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Лексический  винегрет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1962755"/>
              </p:ext>
            </p:extLst>
          </p:nvPr>
        </p:nvGraphicFramePr>
        <p:xfrm>
          <a:off x="1279700" y="1722950"/>
          <a:ext cx="9496121" cy="441851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831994"/>
                <a:gridCol w="2492748"/>
                <a:gridCol w="6171379"/>
              </a:tblGrid>
              <a:tr h="823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CC"/>
                          </a:solidFill>
                          <a:effectLst/>
                        </a:rPr>
                        <a:t>№ п/п</a:t>
                      </a:r>
                      <a:endParaRPr lang="ru-RU" sz="11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CC"/>
                          </a:solidFill>
                          <a:effectLst/>
                        </a:rPr>
                        <a:t>Слово</a:t>
                      </a:r>
                      <a:endParaRPr lang="ru-RU" sz="110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CC"/>
                          </a:solidFill>
                          <a:effectLst/>
                        </a:rPr>
                        <a:t>Лексическое значение слова</a:t>
                      </a:r>
                      <a:endParaRPr lang="ru-RU" sz="11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56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Вид повествования, в котором изображается какая-либо картина.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91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Созвучие </a:t>
                      </a:r>
                      <a:r>
                        <a:rPr lang="ru-RU" sz="2000" dirty="0">
                          <a:effectLst/>
                        </a:rPr>
                        <a:t>окончаний стихотворных строк.			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56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Значительное собрание книг по различным отделам знания и литературы.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3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Повторение гласных звуков в поэтическом тексте.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29050" y="2606723"/>
            <a:ext cx="2442949" cy="9007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Описание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29049" y="3657600"/>
            <a:ext cx="2442949" cy="87345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Рифма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29049" y="4681182"/>
            <a:ext cx="2442949" cy="8598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>
                <a:solidFill>
                  <a:schemeClr val="tx1"/>
                </a:solidFill>
              </a:rPr>
              <a:t>Библиотека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29049" y="5643907"/>
            <a:ext cx="2442949" cy="4830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>
                <a:solidFill>
                  <a:schemeClr val="tx1"/>
                </a:solidFill>
              </a:rPr>
              <a:t>Ассонанс </a:t>
            </a:r>
          </a:p>
        </p:txBody>
      </p:sp>
    </p:spTree>
    <p:extLst>
      <p:ext uri="{BB962C8B-B14F-4D97-AF65-F5344CB8AC3E}">
        <p14:creationId xmlns:p14="http://schemas.microsoft.com/office/powerpoint/2010/main" xmlns="" val="200511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4943" y="386856"/>
            <a:ext cx="63056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Лексический  винегрет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0126470"/>
              </p:ext>
            </p:extLst>
          </p:nvPr>
        </p:nvGraphicFramePr>
        <p:xfrm>
          <a:off x="1662883" y="1825625"/>
          <a:ext cx="8866233" cy="435133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730915"/>
                <a:gridCol w="2153801"/>
                <a:gridCol w="5981517"/>
              </a:tblGrid>
              <a:tr h="8729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CC"/>
                          </a:solidFill>
                          <a:effectLst/>
                        </a:rPr>
                        <a:t>№ п/п</a:t>
                      </a:r>
                      <a:endParaRPr lang="ru-RU" sz="105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04" marR="64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CC"/>
                          </a:solidFill>
                          <a:effectLst/>
                        </a:rPr>
                        <a:t>Слово</a:t>
                      </a:r>
                      <a:endParaRPr lang="ru-RU" sz="105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04" marR="64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CC"/>
                          </a:solidFill>
                          <a:effectLst/>
                        </a:rPr>
                        <a:t>Лексическое значение слова</a:t>
                      </a:r>
                      <a:endParaRPr lang="ru-RU" sz="105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04" marR="64704" marT="0" marB="0" anchor="ctr"/>
                </a:tc>
              </a:tr>
              <a:tr h="8729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04" marR="647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04" marR="64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Образное определение предмета, выраженное преимущественно прилагательным.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04" marR="64704" marT="0" marB="0" anchor="ctr"/>
                </a:tc>
              </a:tr>
              <a:tr h="8597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04" marR="647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04" marR="64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Подбор звуков, достигающий того или иного художественного эффекта (эвфония).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04" marR="64704" marT="0" marB="0" anchor="ctr"/>
                </a:tc>
              </a:tr>
              <a:tr h="8729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04" marR="647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04" marR="64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Перечень предметов, составленный в порядке, облегчающем их нахождение.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04" marR="64704" marT="0" marB="0" anchor="ctr"/>
                </a:tc>
              </a:tr>
              <a:tr h="8729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04" marR="647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04" marR="64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Повторение каких-либо однозначных явлений через равные промежутки времени.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04" marR="64704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432435" y="2702257"/>
            <a:ext cx="2071326" cy="8188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>
                <a:solidFill>
                  <a:schemeClr val="tx1"/>
                </a:solidFill>
              </a:rPr>
              <a:t>Эпитет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32435" y="3630304"/>
            <a:ext cx="1975792" cy="7674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>
                <a:solidFill>
                  <a:schemeClr val="tx1"/>
                </a:solidFill>
              </a:rPr>
              <a:t>Звукопись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17743" y="4449389"/>
            <a:ext cx="2086018" cy="7993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>
                <a:solidFill>
                  <a:schemeClr val="tx1"/>
                </a:solidFill>
              </a:rPr>
              <a:t>Каталог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17743" y="5323514"/>
            <a:ext cx="2086018" cy="8363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>
                <a:solidFill>
                  <a:schemeClr val="tx1"/>
                </a:solidFill>
              </a:rPr>
              <a:t>Ритм</a:t>
            </a:r>
          </a:p>
        </p:txBody>
      </p:sp>
    </p:spTree>
    <p:extLst>
      <p:ext uri="{BB962C8B-B14F-4D97-AF65-F5344CB8AC3E}">
        <p14:creationId xmlns:p14="http://schemas.microsoft.com/office/powerpoint/2010/main" xmlns="" val="7458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0475" y="441447"/>
            <a:ext cx="63056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Лексический  винегрет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370047"/>
              </p:ext>
            </p:extLst>
          </p:nvPr>
        </p:nvGraphicFramePr>
        <p:xfrm>
          <a:off x="1391592" y="1858236"/>
          <a:ext cx="9463405" cy="390398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777240"/>
                <a:gridCol w="2459990"/>
                <a:gridCol w="6226175"/>
              </a:tblGrid>
              <a:tr h="912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CC"/>
                          </a:solidFill>
                          <a:effectLst/>
                        </a:rPr>
                        <a:t>№ п/п</a:t>
                      </a:r>
                      <a:endParaRPr lang="ru-RU" sz="11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0000CC"/>
                          </a:solidFill>
                          <a:effectLst/>
                        </a:rPr>
                        <a:t>Слово</a:t>
                      </a:r>
                      <a:endParaRPr lang="ru-RU" sz="110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CC"/>
                          </a:solidFill>
                          <a:effectLst/>
                        </a:rPr>
                        <a:t>Лексическое значение слова</a:t>
                      </a:r>
                      <a:endParaRPr lang="ru-RU" sz="11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2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Картина природы в художественном произведении.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9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Выразительное средство звучащей речи.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5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Сборник слов с пояснениями, толкованиями или с переводом на другой язык.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9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Способ передачи цвета, красок окружающего мира языком художественного произведения.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10936" y="2811438"/>
            <a:ext cx="2361063" cy="6414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>
                <a:solidFill>
                  <a:schemeClr val="tx1"/>
                </a:solidFill>
              </a:rPr>
              <a:t>Пейзаж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10935" y="3547357"/>
            <a:ext cx="2361063" cy="3559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>
                <a:solidFill>
                  <a:schemeClr val="tx1"/>
                </a:solidFill>
              </a:rPr>
              <a:t>Интонация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10934" y="3948886"/>
            <a:ext cx="2361063" cy="8687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>
                <a:solidFill>
                  <a:schemeClr val="tx1"/>
                </a:solidFill>
              </a:rPr>
              <a:t>Словарь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10933" y="4895053"/>
            <a:ext cx="2361063" cy="8671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 err="1" smtClean="0">
                <a:solidFill>
                  <a:schemeClr val="tx1"/>
                </a:solidFill>
              </a:rPr>
              <a:t>Цветопись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35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559</Words>
  <Application>Microsoft Office PowerPoint</Application>
  <PresentationFormat>Произвольный</PresentationFormat>
  <Paragraphs>193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1_Тема Office</vt:lpstr>
      <vt:lpstr>Тема Office</vt:lpstr>
      <vt:lpstr>3_Тема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В. Чекалина</dc:creator>
  <cp:lastModifiedBy>Roman</cp:lastModifiedBy>
  <cp:revision>25</cp:revision>
  <dcterms:created xsi:type="dcterms:W3CDTF">2015-12-23T12:20:12Z</dcterms:created>
  <dcterms:modified xsi:type="dcterms:W3CDTF">2016-05-07T14:52:02Z</dcterms:modified>
</cp:coreProperties>
</file>