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74" r:id="rId5"/>
    <p:sldId id="264" r:id="rId6"/>
    <p:sldId id="260" r:id="rId7"/>
    <p:sldId id="273" r:id="rId8"/>
    <p:sldId id="272" r:id="rId9"/>
    <p:sldId id="265" r:id="rId10"/>
    <p:sldId id="261" r:id="rId11"/>
    <p:sldId id="271" r:id="rId12"/>
    <p:sldId id="266" r:id="rId13"/>
    <p:sldId id="262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1286"/>
    <a:srgbClr val="F4AEF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2056-21C3-4FA8-9C14-39F2766C6183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7EAB6-2E94-453D-95D8-F92ABA369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2056-21C3-4FA8-9C14-39F2766C6183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7EAB6-2E94-453D-95D8-F92ABA369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2056-21C3-4FA8-9C14-39F2766C6183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7EAB6-2E94-453D-95D8-F92ABA369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2056-21C3-4FA8-9C14-39F2766C6183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7EAB6-2E94-453D-95D8-F92ABA369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2056-21C3-4FA8-9C14-39F2766C6183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7EAB6-2E94-453D-95D8-F92ABA369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2056-21C3-4FA8-9C14-39F2766C6183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7EAB6-2E94-453D-95D8-F92ABA369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2056-21C3-4FA8-9C14-39F2766C6183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7EAB6-2E94-453D-95D8-F92ABA369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2056-21C3-4FA8-9C14-39F2766C6183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7EAB6-2E94-453D-95D8-F92ABA369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2056-21C3-4FA8-9C14-39F2766C6183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7EAB6-2E94-453D-95D8-F92ABA369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2056-21C3-4FA8-9C14-39F2766C6183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7EAB6-2E94-453D-95D8-F92ABA369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2056-21C3-4FA8-9C14-39F2766C6183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4C7EAB6-2E94-453D-95D8-F92ABA369C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4362056-21C3-4FA8-9C14-39F2766C6183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4C7EAB6-2E94-453D-95D8-F92ABA369CE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&#1050;&#1086;&#1084;&#1087;\&#1056;&#1072;&#1073;&#1086;&#1095;&#1080;&#1081;%20&#1089;&#1090;&#1086;&#1083;\&#1089;&#1077;&#1084;&#1080;&#1085;&#1072;&#1088;\media\image1.jpe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&#1050;&#1086;&#1084;&#1087;\&#1056;&#1072;&#1073;&#1086;&#1095;&#1080;&#1081;%20&#1089;&#1090;&#1086;&#1083;\&#1089;&#1077;&#1084;&#1080;&#1085;&#1072;&#1088;\media\image1.jpe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&#1050;&#1086;&#1084;&#1087;\&#1056;&#1072;&#1073;&#1086;&#1095;&#1080;&#1081;%20&#1089;&#1090;&#1086;&#1083;\&#1089;&#1077;&#1084;&#1080;&#1085;&#1072;&#1088;\media\image1.jpe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3116"/>
            <a:ext cx="7467624" cy="442915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     Приемы формирования    Универсальных учебных действий средствами интерактивных дидактических материалов на  уроках математики в 1 классе 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2800" dirty="0" smtClean="0"/>
              <a:t>Выполнила : учитель начальных классов МБОУ </a:t>
            </a:r>
            <a:r>
              <a:rPr lang="ru-RU" sz="2800" dirty="0" err="1" smtClean="0"/>
              <a:t>Ундино-Посельской</a:t>
            </a:r>
            <a:r>
              <a:rPr lang="ru-RU" sz="2800" dirty="0" smtClean="0"/>
              <a:t> СОШ Филиппова Е.Б.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3.Задания на выявление общих признаков «Найди лишнее»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Формируемые УУД</a:t>
            </a:r>
          </a:p>
          <a:p>
            <a:pPr lvl="0"/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Регулятивные УУД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предвосхищение результатов и уровня усвоения знаний, выделение и осознание того, что усвоено, осознание уровня и качества усвоения, контроль и оценка результатов.</a:t>
            </a:r>
          </a:p>
          <a:p>
            <a:pPr lvl="0"/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Познавательные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структурирование знаний, рефлексия  способов и условий  действия, анализ объектов с целью выделения признаков, выбор оснований  и критериев для классификации объектов, установления  причинно- следственных связей. Построение логической цепочки рассуждений.</a:t>
            </a:r>
          </a:p>
          <a:p>
            <a:pPr lvl="0"/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Коммуникативные-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инициативное сотрудничество  в поиске  информации, управление поведением партнера ( при работе в группе)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Этап первичного закрепления полученных знаний.</a:t>
            </a:r>
          </a:p>
          <a:p>
            <a:pPr lvl="0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Этап применения знаний и их коррекции.</a:t>
            </a:r>
          </a:p>
          <a:p>
            <a:pPr>
              <a:buNone/>
            </a:pP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   направлены на  отражение у учащихся  навыков и умений систематизировать свои знания.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642918"/>
            <a:ext cx="4119569" cy="5605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0" y="1512432"/>
          <a:ext cx="6096000" cy="3833136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38331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rgbClr val="000000"/>
                        </a:solidFill>
                        <a:latin typeface="Arial Unicode M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3553" name="Picture 1" descr="C:\Documents and Settings\Комп\Рабочий стол\семинар\media\image1.jpe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85720" y="1142984"/>
            <a:ext cx="8482002" cy="5228410"/>
          </a:xfrm>
          <a:prstGeom prst="rect">
            <a:avLst/>
          </a:prstGeom>
          <a:noFill/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4. Логические задания </a:t>
            </a:r>
            <a:br>
              <a:rPr lang="ru-RU" dirty="0" smtClean="0"/>
            </a:br>
            <a:r>
              <a:rPr lang="ru-RU" dirty="0" smtClean="0"/>
              <a:t>          на   восстановление </a:t>
            </a:r>
            <a:br>
              <a:rPr lang="ru-RU" dirty="0" smtClean="0"/>
            </a:br>
            <a:r>
              <a:rPr lang="ru-RU" dirty="0" smtClean="0"/>
              <a:t>     текста    «Заполни пропуски»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33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Формируемые УУД</a:t>
            </a:r>
          </a:p>
          <a:p>
            <a:pPr lvl="0"/>
            <a:r>
              <a:rPr lang="ru-RU" sz="33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Регулятивные </a:t>
            </a:r>
            <a:r>
              <a:rPr lang="ru-RU" sz="33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УУД</a:t>
            </a:r>
            <a:r>
              <a:rPr lang="ru-RU" sz="33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-определение</a:t>
            </a:r>
            <a:r>
              <a:rPr lang="ru-RU" sz="33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последовательности  действий, предвосхищение результата и уровня усвоения знаний, выделение и осознание учащимися того, что уже усвоено и что еще надо </a:t>
            </a:r>
            <a:r>
              <a:rPr lang="ru-RU" sz="33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усвоить,осознание</a:t>
            </a:r>
            <a:r>
              <a:rPr lang="ru-RU" sz="33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качества и уровня освоения, контроль и оценка результатов работы</a:t>
            </a:r>
          </a:p>
          <a:p>
            <a:pPr lvl="0"/>
            <a:r>
              <a:rPr lang="ru-RU" sz="33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Познавательные-  </a:t>
            </a:r>
            <a:r>
              <a:rPr lang="ru-RU" sz="33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поиск и выделение необходимой информации, структурирование знаний, осознанное построение речевого высказывания в письменной форме, рефлексия  способов и условий  действия, синтез- составление целого из частей, построение логической цепочки рассуждений.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2285992"/>
            <a:ext cx="4038600" cy="3211677"/>
          </a:xfrm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sz="3800" dirty="0" smtClean="0">
                <a:solidFill>
                  <a:schemeClr val="bg2">
                    <a:lumMod val="25000"/>
                  </a:schemeClr>
                </a:solidFill>
              </a:rPr>
              <a:t>Этап подготовки к усвоению новых знаний ( для создания проблемных ситуаций), </a:t>
            </a:r>
          </a:p>
          <a:p>
            <a:r>
              <a:rPr lang="ru-RU" sz="3800" dirty="0" smtClean="0">
                <a:solidFill>
                  <a:schemeClr val="bg2">
                    <a:lumMod val="25000"/>
                  </a:schemeClr>
                </a:solidFill>
              </a:rPr>
              <a:t>Этап обобщения и систематизации, </a:t>
            </a:r>
          </a:p>
          <a:p>
            <a:r>
              <a:rPr lang="ru-RU" sz="3800" dirty="0" smtClean="0">
                <a:solidFill>
                  <a:schemeClr val="bg2">
                    <a:lumMod val="25000"/>
                  </a:schemeClr>
                </a:solidFill>
              </a:rPr>
              <a:t>этап контроля и самоконтроля.</a:t>
            </a:r>
          </a:p>
          <a:p>
            <a:endParaRPr lang="ru-RU" sz="3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0" y="1425790"/>
          <a:ext cx="6096000" cy="400642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4006420">
                <a:tc>
                  <a:txBody>
                    <a:bodyPr/>
                    <a:lstStyle/>
                    <a:p>
                      <a:pPr marR="258445" indent="-90170" algn="l">
                        <a:spcAft>
                          <a:spcPts val="0"/>
                        </a:spcAft>
                      </a:pPr>
                      <a:endParaRPr lang="en-US" sz="700" dirty="0">
                        <a:solidFill>
                          <a:srgbClr val="000000"/>
                        </a:solidFill>
                        <a:latin typeface="Arial Unicode M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49" name="Picture 1" descr="C:\Documents and Settings\Комп\Рабочий стол\семинар\media\image1.jpe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42844" y="1285860"/>
            <a:ext cx="8786842" cy="4597767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3000372"/>
            <a:ext cx="75009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Используемая литература:</a:t>
            </a:r>
          </a:p>
          <a:p>
            <a:pPr lvl="0"/>
            <a:r>
              <a:rPr lang="ru-RU" dirty="0" smtClean="0"/>
              <a:t>1.  Начальная </a:t>
            </a:r>
            <a:r>
              <a:rPr lang="ru-RU" dirty="0" err="1" smtClean="0"/>
              <a:t>школа.Требования</a:t>
            </a:r>
            <a:r>
              <a:rPr lang="ru-RU" dirty="0" smtClean="0"/>
              <a:t> стандартов второго поколения к урокам  и внеурочной деятельности /</a:t>
            </a:r>
            <a:r>
              <a:rPr lang="ru-RU" dirty="0" err="1" smtClean="0"/>
              <a:t>С.П.Казачкова,,М.С.Умнова</a:t>
            </a:r>
            <a:r>
              <a:rPr lang="ru-RU" dirty="0" smtClean="0"/>
              <a:t> –М.:Планета,2012.-256с.-(Качество обучения)</a:t>
            </a:r>
          </a:p>
          <a:p>
            <a:pPr lvl="0"/>
            <a:r>
              <a:rPr lang="ru-RU" dirty="0" smtClean="0"/>
              <a:t>2.Уроки  математики с применением  информационных технологий1-2 классы. Электронное интерактивное приложение М.:Планета,2012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7958166" cy="714380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Виды работ ,применяемые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в электронном тренажере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285992"/>
            <a:ext cx="1571636" cy="2000264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Тесты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2643182"/>
            <a:ext cx="1857388" cy="2071702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Задание на установление соответствия или закономерности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2636912"/>
            <a:ext cx="1643074" cy="200026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Задания на выявление общих признаков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72330" y="2214554"/>
            <a:ext cx="1714512" cy="185738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Логические задания на восстановление текста «Заполни пропуски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 rot="2938592">
            <a:off x="1646485" y="1050038"/>
            <a:ext cx="339495" cy="1180169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631778">
            <a:off x="3143240" y="1340768"/>
            <a:ext cx="339495" cy="115953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21159581">
            <a:off x="5004048" y="1340768"/>
            <a:ext cx="339495" cy="1086960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9216931">
            <a:off x="6656979" y="1022965"/>
            <a:ext cx="339495" cy="1040997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       1.Тесты</a:t>
            </a:r>
            <a:br>
              <a:rPr lang="ru-RU" dirty="0" smtClean="0"/>
            </a:br>
            <a:r>
              <a:rPr lang="ru-RU" dirty="0" smtClean="0"/>
              <a:t>       </a:t>
            </a:r>
            <a:r>
              <a:rPr lang="ru-RU" sz="3100" dirty="0" smtClean="0"/>
              <a:t>(двухвариантные</a:t>
            </a:r>
            <a:r>
              <a:rPr lang="ru-RU" dirty="0" smtClean="0"/>
              <a:t>, </a:t>
            </a:r>
            <a:r>
              <a:rPr lang="ru-RU" sz="3100" dirty="0" smtClean="0"/>
              <a:t>многовариантные)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Формируемые  УУД:</a:t>
            </a:r>
          </a:p>
          <a:p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  <a:t>Регулятивные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(осознание качества и уровня усвоения материала, оценка результатов работы)</a:t>
            </a:r>
          </a:p>
          <a:p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  <a:t>Познавательные: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 Структурирование знаний, анализ объектов с целью выделения признаков, выбор оснований и критериев для классификации</a:t>
            </a:r>
          </a:p>
          <a:p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Коммуникативные: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 Планирование учебного сотрудничества с учителем, с  товарищем , умение выражать свои мысли</a:t>
            </a:r>
            <a:endParaRPr lang="ru-RU" sz="1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Применяются на  разных этапах урока: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Этап подготовки к усвоению новых знаний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Этап закрепления новых знаний и способов действий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Этап обобщения и систематизации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14356"/>
            <a:ext cx="8004406" cy="5665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8395848" cy="4216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247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2.Задания на </a:t>
            </a:r>
            <a:br>
              <a:rPr lang="ru-RU" dirty="0" smtClean="0"/>
            </a:br>
            <a:r>
              <a:rPr lang="ru-RU" dirty="0" smtClean="0"/>
              <a:t>    установление соответствия</a:t>
            </a:r>
            <a:br>
              <a:rPr lang="ru-RU" dirty="0" smtClean="0"/>
            </a:br>
            <a:r>
              <a:rPr lang="ru-RU" dirty="0" smtClean="0"/>
              <a:t>         или закономерности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Формируемые УУД</a:t>
            </a:r>
          </a:p>
          <a:p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Регулятивные :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постановка учебной задачи, составление плана  последовательности действий.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предвосхищение результата      и уровня усвоения знаний, осознание что усвоено и что еще надо усвоить, оценка результата. 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Познавательные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:структурирование знаний, анализ объектов с целью выделения  признаков, выбор критериев для классификации, осознанное построение                                высказывания в устной форме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Коммуникативные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 умение               с достаточной полнотой  и точностью выражать свои мысли,  сотрудничество.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Применяются  на этапе первичного закрепления, 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этапе контроля и самоконтроля, 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этапе актуализации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Этап применения  полученных знаний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714356"/>
            <a:ext cx="4229106" cy="575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785794"/>
            <a:ext cx="4071966" cy="5833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0" y="1425790"/>
          <a:ext cx="6096000" cy="400642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4006420">
                <a:tc>
                  <a:txBody>
                    <a:bodyPr/>
                    <a:lstStyle/>
                    <a:p>
                      <a:pPr marR="258445" indent="-90170" algn="l">
                        <a:spcAft>
                          <a:spcPts val="0"/>
                        </a:spcAft>
                      </a:pPr>
                      <a:endParaRPr lang="en-US" sz="700" dirty="0">
                        <a:solidFill>
                          <a:srgbClr val="000000"/>
                        </a:solidFill>
                        <a:latin typeface="Arial Unicode M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49" name="Picture 1" descr="C:\Documents and Settings\Комп\Рабочий стол\семинар\media\image1.jpe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79512" y="1340768"/>
            <a:ext cx="8786842" cy="4597767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161</TotalTime>
  <Words>470</Words>
  <Application>Microsoft Office PowerPoint</Application>
  <PresentationFormat>Экран (4:3)</PresentationFormat>
  <Paragraphs>48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     Приемы формирования    Универсальных учебных действий средствами интерактивных дидактических материалов на  уроках математики в 1 классе   Выполнила : учитель начальных классов МБОУ Ундино-Посельской СОШ Филиппова Е.Б.</vt:lpstr>
      <vt:lpstr>               Виды работ ,применяемые                    в электронном тренажере</vt:lpstr>
      <vt:lpstr>                      1.Тесты        (двухвариантные, многовариантные)</vt:lpstr>
      <vt:lpstr>Слайд 4</vt:lpstr>
      <vt:lpstr>Слайд 5</vt:lpstr>
      <vt:lpstr>                 2.Задания на      установление соответствия          или закономерности</vt:lpstr>
      <vt:lpstr>Слайд 7</vt:lpstr>
      <vt:lpstr>Слайд 8</vt:lpstr>
      <vt:lpstr>Слайд 9</vt:lpstr>
      <vt:lpstr>3.Задания на выявление общих признаков «Найди лишнее»</vt:lpstr>
      <vt:lpstr>Слайд 11</vt:lpstr>
      <vt:lpstr>Слайд 12</vt:lpstr>
      <vt:lpstr>         4. Логические задания            на   восстановление       текста    «Заполни пропуски»</vt:lpstr>
      <vt:lpstr>Слайд 14</vt:lpstr>
      <vt:lpstr>Слайд 15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Приемы формирования    Универсальных учебных действий средствами интерактивных дидактических материалов.</dc:title>
  <dc:creator>админ</dc:creator>
  <cp:lastModifiedBy>админ</cp:lastModifiedBy>
  <cp:revision>23</cp:revision>
  <dcterms:created xsi:type="dcterms:W3CDTF">2015-10-26T13:12:23Z</dcterms:created>
  <dcterms:modified xsi:type="dcterms:W3CDTF">2016-01-31T13:31:28Z</dcterms:modified>
</cp:coreProperties>
</file>