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37"/>
  </p:notesMasterIdLst>
  <p:handoutMasterIdLst>
    <p:handoutMasterId r:id="rId38"/>
  </p:handoutMasterIdLst>
  <p:sldIdLst>
    <p:sldId id="285" r:id="rId2"/>
    <p:sldId id="305" r:id="rId3"/>
    <p:sldId id="257" r:id="rId4"/>
    <p:sldId id="298" r:id="rId5"/>
    <p:sldId id="299" r:id="rId6"/>
    <p:sldId id="288" r:id="rId7"/>
    <p:sldId id="300" r:id="rId8"/>
    <p:sldId id="293" r:id="rId9"/>
    <p:sldId id="292" r:id="rId10"/>
    <p:sldId id="296" r:id="rId11"/>
    <p:sldId id="263" r:id="rId12"/>
    <p:sldId id="256" r:id="rId13"/>
    <p:sldId id="260" r:id="rId14"/>
    <p:sldId id="271" r:id="rId15"/>
    <p:sldId id="261" r:id="rId16"/>
    <p:sldId id="272" r:id="rId17"/>
    <p:sldId id="262" r:id="rId18"/>
    <p:sldId id="273" r:id="rId19"/>
    <p:sldId id="264" r:id="rId20"/>
    <p:sldId id="278" r:id="rId21"/>
    <p:sldId id="280" r:id="rId22"/>
    <p:sldId id="279" r:id="rId23"/>
    <p:sldId id="281" r:id="rId24"/>
    <p:sldId id="282" r:id="rId25"/>
    <p:sldId id="284" r:id="rId26"/>
    <p:sldId id="269" r:id="rId27"/>
    <p:sldId id="274" r:id="rId28"/>
    <p:sldId id="270" r:id="rId29"/>
    <p:sldId id="275" r:id="rId30"/>
    <p:sldId id="290" r:id="rId31"/>
    <p:sldId id="301" r:id="rId32"/>
    <p:sldId id="291" r:id="rId33"/>
    <p:sldId id="303" r:id="rId34"/>
    <p:sldId id="304" r:id="rId35"/>
    <p:sldId id="289" r:id="rId3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 showGuides="1">
      <p:cViewPr>
        <p:scale>
          <a:sx n="66" d="100"/>
          <a:sy n="66" d="100"/>
        </p:scale>
        <p:origin x="-142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  Факультет "Реформа образования" - www.edu-reforma.ru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08FD00-7DB7-4998-B62C-E2436462AC14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65B592E-1C43-4DA1-BA7D-E66D2D4E3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Образовательный портал "Мой университет" - www.moi-universitet.ru   Факультет "Реформа образования" - www.edu-reforma.ru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403C4A-E0B9-46DC-89AF-66FEB94247A3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6ECB75-D5C6-4207-8BED-439A5560A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9350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mtClean="0"/>
              <a:t>Образовательный портал "Мой университет" - www.moi-universitet.ru   Факультет "Реформа образования" - www.edu-reforma.ru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D9FF78-6990-4274-872E-6E3D147C2933}" type="datetime1">
              <a:rPr lang="ru-RU" smtClean="0"/>
              <a:pPr eaLnBrk="1" hangingPunct="1"/>
              <a:t>21.01.2016</a:t>
            </a:fld>
            <a:endParaRPr lang="ru-RU" smtClean="0"/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0069C8-B4DC-4B5F-A1A4-B55C48C3B13B}" type="slidenum">
              <a:rPr lang="ru-RU" smtClean="0"/>
              <a:pPr eaLnBrk="1" hangingPunct="1"/>
              <a:t>12</a:t>
            </a:fld>
            <a:endParaRPr lang="ru-RU" smtClean="0"/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7379-4D8E-44BA-BA14-4D434C7946F8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D87FC-E732-4B72-A6BF-9ED16C7C1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35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BF3B-FBD8-4EEF-9334-DD7B52327CF4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149E-7CBB-4629-942E-3F8E9F104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4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BF75-6AD2-48A7-BFE4-F90A25111177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96F2-6C80-47E9-94CD-BD5C72DE7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2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9B461-923A-4D8A-8065-7928E7DF6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6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54B4-3689-4139-8A5E-530E9A3EE04B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81E7-6F60-4628-800C-3B66B118C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41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5AE7-EDDE-418A-B4FB-7F72207E43C5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45F6-8AE3-42D8-8425-9DE5B5D47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6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B43A-AF81-4F2B-83A9-C4BF414EF1B3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5CEBD-0A7B-49AB-B04F-201481F53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166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B0C4-7A88-469D-A936-242B157CB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8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DDB1-A0B1-40F2-BBD8-A1846F78C1AD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338DE-7E29-475D-95AE-562845DAB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39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BE1A-DF6D-4AD6-A0F1-D5D76DB241F3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93AA8-B1FF-480D-ABB5-F787CC9305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84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6611-9E47-479C-9371-9773CC623E6E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804C-C611-4FDE-9B39-628F5BA57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9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5208-5A8C-4209-9408-77E5CFD94DAA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5C79-2222-4EDE-AE83-76DF8121B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6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82725-6007-4289-AA10-F19BC40CB6D3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9D446-938B-4800-9EF0-0EA341B68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73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915A-B760-481E-B52A-16EEC2DBAD3B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A46AD-5F8B-4C0E-B683-D3673873A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0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AA7B8-9F39-410A-89A4-BD6007CDDB36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A8B9-E9F7-4E24-9C51-E5C1F0E8F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3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0425-C4AD-436A-B2E5-A53C0A9606B8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9D930-8365-4CF3-86A7-19DAE4754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18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27BE113-A744-4E4E-B56F-F3C8E8D21FE9}" type="datetime1">
              <a:rPr lang="ru-RU"/>
              <a:pPr>
                <a:defRPr/>
              </a:pPr>
              <a:t>21.01.2016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Антипина В.М. МОУ "Акбулакская средняя общеобразовательная школа №1 Акбулакского района Оренбургской области"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CBE6BDD-B70D-4D4C-ACC9-D347E42A3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1" r:id="rId2"/>
    <p:sldLayoutId id="2147483893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94" r:id="rId9"/>
    <p:sldLayoutId id="2147483887" r:id="rId10"/>
    <p:sldLayoutId id="2147483888" r:id="rId11"/>
    <p:sldLayoutId id="2147483895" r:id="rId12"/>
    <p:sldLayoutId id="2147483889" r:id="rId13"/>
    <p:sldLayoutId id="2147483890" r:id="rId14"/>
    <p:sldLayoutId id="2147483891" r:id="rId15"/>
    <p:sldLayoutId id="214748389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785813" y="714375"/>
            <a:ext cx="792956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6600" b="1">
                <a:solidFill>
                  <a:schemeClr val="tx2"/>
                </a:solidFill>
                <a:cs typeface="Times New Roman" pitchFamily="18" charset="0"/>
              </a:rPr>
              <a:t>Технология проектов</a:t>
            </a:r>
          </a:p>
          <a:p>
            <a:r>
              <a:rPr lang="ru-RU" sz="6600" b="1">
                <a:solidFill>
                  <a:schemeClr val="tx2"/>
                </a:solidFill>
                <a:cs typeface="Times New Roman" pitchFamily="18" charset="0"/>
              </a:rPr>
              <a:t>в инновационном обучении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000125"/>
            <a:ext cx="8229600" cy="561975"/>
          </a:xfrm>
        </p:spPr>
        <p:txBody>
          <a:bodyPr/>
          <a:lstStyle/>
          <a:p>
            <a:pPr algn="ctr" eaLnBrk="1" hangingPunct="1"/>
            <a:r>
              <a:rPr lang="ru-RU" sz="5400" smtClean="0"/>
              <a:t>Современный урок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2071688"/>
            <a:ext cx="8229600" cy="40005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    Свободный урок, урок, освобожденный от страха: никто никого не пугает и никто никого не боится.                </a:t>
            </a:r>
          </a:p>
          <a:p>
            <a:pPr marL="274320" indent="-274320" algn="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Щурков Н.Е.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11591-4D57-4EA7-96AC-183192BB3B0C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95313" y="889000"/>
            <a:ext cx="7977187" cy="518318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  ТВОРЧЕСКИЙ ПРОЕКТ - </a:t>
            </a:r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</a:rPr>
              <a:t>это учебно-трудовое задание, активизирующее деятельность учащихся, в результате которого ими создается продукт, обладающий новизной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928688"/>
            <a:ext cx="8229600" cy="989012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4800" i="1" dirty="0" smtClean="0"/>
              <a:t/>
            </a:r>
            <a:br>
              <a:rPr lang="ru-RU" sz="4800" i="1" dirty="0" smtClean="0"/>
            </a:br>
            <a:endParaRPr lang="ru-RU" sz="4800" i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57438"/>
            <a:ext cx="4429125" cy="35718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Хильчук  О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реподаватель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специсциплин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ысшая квалификационная категория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выполнил: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учащийся 11 класса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Данилов Александр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000" dirty="0" smtClean="0"/>
              <a:t>   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F619DA-AB87-4EE5-AD0A-3DF023D64BBF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-252413" y="396875"/>
            <a:ext cx="996315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970213" algn="ctr"/>
                <a:tab pos="5940425" algn="r"/>
              </a:tabLs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МУ «Учебно-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профориентационный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центр г. Тирасполя»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357188" y="1000125"/>
            <a:ext cx="8572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Творческий проект</a:t>
            </a:r>
          </a:p>
          <a:p>
            <a:pPr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 «Книга – путешествие через века»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9" name="Содержимое 8" descr="PICT0031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PICT0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71472" y="1500174"/>
            <a:ext cx="2143140" cy="292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301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633413"/>
            <a:ext cx="8229600" cy="6524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I </a:t>
            </a:r>
            <a:r>
              <a:rPr lang="ru-RU" sz="4000" dirty="0" smtClean="0"/>
              <a:t>ЭТАП ВЫПОЛНЕНИЯ ПРОЕКТА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F11CD-D7B0-4B66-B267-BCE86E57CBE9}" type="slidenum">
              <a:rPr lang="ru-RU"/>
              <a:pPr>
                <a:defRPr/>
              </a:pPr>
              <a:t>13</a:t>
            </a:fld>
            <a:endParaRPr lang="ru-RU"/>
          </a:p>
        </p:txBody>
      </p:sp>
      <p:grpSp>
        <p:nvGrpSpPr>
          <p:cNvPr id="19461" name="Organization Chart 5"/>
          <p:cNvGrpSpPr>
            <a:grpSpLocks noChangeAspect="1"/>
          </p:cNvGrpSpPr>
          <p:nvPr/>
        </p:nvGrpSpPr>
        <p:grpSpPr bwMode="auto">
          <a:xfrm>
            <a:off x="600075" y="1500188"/>
            <a:ext cx="8229600" cy="4967287"/>
            <a:chOff x="1134" y="1272"/>
            <a:chExt cx="1440" cy="2448"/>
          </a:xfrm>
        </p:grpSpPr>
        <p:cxnSp>
          <p:nvCxnSpPr>
            <p:cNvPr id="19466" name="_s12317"/>
            <p:cNvCxnSpPr>
              <a:cxnSpLocks noChangeShapeType="1"/>
              <a:stCxn id="21" idx="1"/>
              <a:endCxn id="16398" idx="2"/>
            </p:cNvCxnSpPr>
            <p:nvPr/>
          </p:nvCxnSpPr>
          <p:spPr bwMode="auto">
            <a:xfrm rot="10800000">
              <a:off x="1566" y="1560"/>
              <a:ext cx="144" cy="201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7" name="_s12311"/>
            <p:cNvCxnSpPr>
              <a:cxnSpLocks noChangeShapeType="1"/>
              <a:stCxn id="20" idx="1"/>
              <a:endCxn id="16398" idx="2"/>
            </p:cNvCxnSpPr>
            <p:nvPr/>
          </p:nvCxnSpPr>
          <p:spPr bwMode="auto">
            <a:xfrm rot="10800000">
              <a:off x="1566" y="1560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8" name="_s12309"/>
            <p:cNvCxnSpPr>
              <a:cxnSpLocks noChangeShapeType="1"/>
              <a:stCxn id="19" idx="1"/>
              <a:endCxn id="16398" idx="2"/>
            </p:cNvCxnSpPr>
            <p:nvPr/>
          </p:nvCxnSpPr>
          <p:spPr bwMode="auto">
            <a:xfrm rot="10800000">
              <a:off x="1566" y="1560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9" name="_s12299"/>
            <p:cNvCxnSpPr>
              <a:cxnSpLocks noChangeShapeType="1"/>
              <a:stCxn id="19473" idx="1"/>
              <a:endCxn id="16398" idx="2"/>
            </p:cNvCxnSpPr>
            <p:nvPr/>
          </p:nvCxnSpPr>
          <p:spPr bwMode="auto">
            <a:xfrm rot="10800000">
              <a:off x="1566" y="1560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70" name="_s12298"/>
            <p:cNvCxnSpPr>
              <a:cxnSpLocks noChangeShapeType="1"/>
              <a:stCxn id="17" idx="1"/>
              <a:endCxn id="16398" idx="2"/>
            </p:cNvCxnSpPr>
            <p:nvPr/>
          </p:nvCxnSpPr>
          <p:spPr bwMode="auto">
            <a:xfrm rot="10800000">
              <a:off x="1566" y="156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398" name="_s12294"/>
            <p:cNvSpPr>
              <a:spLocks noChangeArrowheads="1"/>
            </p:cNvSpPr>
            <p:nvPr/>
          </p:nvSpPr>
          <p:spPr bwMode="auto">
            <a:xfrm>
              <a:off x="1134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Организационно-подготовительный</a:t>
              </a:r>
            </a:p>
            <a:p>
              <a:pPr>
                <a:defRPr/>
              </a:pPr>
              <a:r>
                <a:rPr lang="ru-RU" b="1" dirty="0">
                  <a:solidFill>
                    <a:schemeClr val="accent2">
                      <a:lumMod val="50000"/>
                    </a:schemeClr>
                  </a:solidFill>
                </a:rPr>
                <a:t> этап </a:t>
              </a:r>
            </a:p>
          </p:txBody>
        </p:sp>
        <p:sp>
          <p:nvSpPr>
            <p:cNvPr id="17" name="_s12295"/>
            <p:cNvSpPr>
              <a:spLocks noChangeArrowheads="1"/>
            </p:cNvSpPr>
            <p:nvPr/>
          </p:nvSpPr>
          <p:spPr bwMode="auto">
            <a:xfrm>
              <a:off x="171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Обоснование возникшей проблемы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и потребности</a:t>
              </a:r>
              <a:endPara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endParaRPr lang="ru-RU" sz="2000" dirty="0"/>
            </a:p>
          </p:txBody>
        </p:sp>
        <p:sp>
          <p:nvSpPr>
            <p:cNvPr id="19473" name="_s12296"/>
            <p:cNvSpPr>
              <a:spLocks noChangeArrowheads="1"/>
            </p:cNvSpPr>
            <p:nvPr/>
          </p:nvSpPr>
          <p:spPr bwMode="auto">
            <a:xfrm>
              <a:off x="1710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ru-RU" sz="1100"/>
                <a:t> </a:t>
              </a:r>
            </a:p>
          </p:txBody>
        </p:sp>
        <p:sp>
          <p:nvSpPr>
            <p:cNvPr id="19" name="_s12308"/>
            <p:cNvSpPr>
              <a:spLocks noChangeArrowheads="1"/>
            </p:cNvSpPr>
            <p:nvPr/>
          </p:nvSpPr>
          <p:spPr bwMode="auto">
            <a:xfrm>
              <a:off x="1710" y="25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ru-RU" sz="110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endParaRPr lang="ru-RU" sz="1100"/>
            </a:p>
          </p:txBody>
        </p:sp>
        <p:sp>
          <p:nvSpPr>
            <p:cNvPr id="20" name="_s12310"/>
            <p:cNvSpPr>
              <a:spLocks noChangeArrowheads="1"/>
            </p:cNvSpPr>
            <p:nvPr/>
          </p:nvSpPr>
          <p:spPr bwMode="auto">
            <a:xfrm>
              <a:off x="1710" y="30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1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endParaRPr lang="ru-RU" sz="11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" name="_s12316"/>
            <p:cNvSpPr>
              <a:spLocks noChangeArrowheads="1"/>
            </p:cNvSpPr>
            <p:nvPr/>
          </p:nvSpPr>
          <p:spPr bwMode="auto">
            <a:xfrm>
              <a:off x="1710" y="3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5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Выбор оборудования, </a:t>
              </a:r>
            </a:p>
            <a:p>
              <a:pPr>
                <a:defRPr/>
              </a:pPr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инструментов и приспособлений</a:t>
              </a:r>
            </a:p>
            <a:p>
              <a:pPr>
                <a:defRPr/>
              </a:pPr>
              <a:endParaRPr lang="ru-RU" sz="1500" dirty="0"/>
            </a:p>
          </p:txBody>
        </p:sp>
      </p:grpSp>
      <p:sp>
        <p:nvSpPr>
          <p:cNvPr id="12318" name="Rectangle 30"/>
          <p:cNvSpPr>
            <a:spLocks noChangeArrowheads="1"/>
          </p:cNvSpPr>
          <p:nvPr/>
        </p:nvSpPr>
        <p:spPr bwMode="auto">
          <a:xfrm>
            <a:off x="4357688" y="4286250"/>
            <a:ext cx="407352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Описание внешнего вида модели</a:t>
            </a: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4787900" y="5157788"/>
            <a:ext cx="2462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 материалов</a:t>
            </a:r>
          </a:p>
        </p:txBody>
      </p:sp>
      <p:sp>
        <p:nvSpPr>
          <p:cNvPr id="12320" name="Rectangle 32"/>
          <p:cNvSpPr>
            <a:spLocks noChangeArrowheads="1"/>
          </p:cNvSpPr>
          <p:nvPr/>
        </p:nvSpPr>
        <p:spPr bwMode="auto">
          <a:xfrm>
            <a:off x="5500688" y="3357563"/>
            <a:ext cx="1958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Выбор модели</a:t>
            </a:r>
          </a:p>
        </p:txBody>
      </p:sp>
      <p:pic>
        <p:nvPicPr>
          <p:cNvPr id="22" name="Рисунок 21" descr="PICT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6" y="4286256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66738"/>
            <a:ext cx="8229600" cy="5762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На </a:t>
            </a:r>
            <a:r>
              <a:rPr lang="en-US" sz="4000" b="1" dirty="0" smtClean="0"/>
              <a:t>I</a:t>
            </a:r>
            <a:r>
              <a:rPr lang="ru-RU" sz="4000" dirty="0" smtClean="0"/>
              <a:t> этапе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8229600" cy="5143500"/>
          </a:xfrm>
          <a:solidFill>
            <a:schemeClr val="tx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ставиться проблема осознания нужд и потребностей во всех сферах деятельности человека (зачем и почему  надо выполнить проект, каково его значение в  жизни общества);</a:t>
            </a:r>
            <a:endParaRPr lang="en-US" sz="24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ставится цель – получение полезного проекта, который может носить как социальный, так и личностный характер;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планируется технология изготовления, ( подбор инструментов и оборудования);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определяется последовательность технологических операций (выбор оптимальной технологии изготовления изделий);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средствами деятельности выступает личный опыт, а так же все рабочие инструменты и оборудование;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результатами деятельности является приобретение новых знаний, умений, производится самоконтроль и самооценка. 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72438" y="6245225"/>
            <a:ext cx="614362" cy="476250"/>
          </a:xfrm>
        </p:spPr>
        <p:txBody>
          <a:bodyPr/>
          <a:lstStyle/>
          <a:p>
            <a:pPr>
              <a:defRPr/>
            </a:pPr>
            <a:fld id="{5CC8E7FD-8481-437E-B0E4-2F0A4973505A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4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1130300"/>
          </a:xfrm>
        </p:spPr>
        <p:txBody>
          <a:bodyPr/>
          <a:lstStyle/>
          <a:p>
            <a:pPr algn="ctr" eaLnBrk="1" hangingPunct="1"/>
            <a:r>
              <a:rPr lang="en-US" sz="4000" b="1" smtClean="0"/>
              <a:t>II</a:t>
            </a:r>
            <a:r>
              <a:rPr lang="en-US" sz="4000" smtClean="0"/>
              <a:t> </a:t>
            </a:r>
            <a:r>
              <a:rPr lang="ru-RU" sz="4000" smtClean="0"/>
              <a:t>ЭТАП ВЫПОЛНЕНИЯ ПРОЕКТА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CAA9C-E4F8-457D-8650-DB1D49A52D90}" type="slidenum">
              <a:rPr lang="ru-RU"/>
              <a:pPr>
                <a:defRPr/>
              </a:pPr>
              <a:t>15</a:t>
            </a:fld>
            <a:endParaRPr lang="ru-RU"/>
          </a:p>
        </p:txBody>
      </p:sp>
      <p:grpSp>
        <p:nvGrpSpPr>
          <p:cNvPr id="21508" name="Organization Chart 16"/>
          <p:cNvGrpSpPr>
            <a:grpSpLocks noChangeAspect="1"/>
          </p:cNvGrpSpPr>
          <p:nvPr/>
        </p:nvGrpSpPr>
        <p:grpSpPr bwMode="auto">
          <a:xfrm>
            <a:off x="457200" y="1928813"/>
            <a:ext cx="8229600" cy="4535487"/>
            <a:chOff x="1134" y="1272"/>
            <a:chExt cx="1440" cy="1152"/>
          </a:xfrm>
        </p:grpSpPr>
        <p:cxnSp>
          <p:nvCxnSpPr>
            <p:cNvPr id="21512" name="_s14358"/>
            <p:cNvCxnSpPr>
              <a:cxnSpLocks noChangeShapeType="1"/>
              <a:stCxn id="15" idx="1"/>
              <a:endCxn id="13" idx="2"/>
            </p:cNvCxnSpPr>
            <p:nvPr/>
          </p:nvCxnSpPr>
          <p:spPr bwMode="auto">
            <a:xfrm rot="10800000">
              <a:off x="1566" y="1560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3" name="_s14357"/>
            <p:cNvCxnSpPr>
              <a:cxnSpLocks noChangeShapeType="1"/>
              <a:stCxn id="14" idx="1"/>
              <a:endCxn id="13" idx="2"/>
            </p:cNvCxnSpPr>
            <p:nvPr/>
          </p:nvCxnSpPr>
          <p:spPr bwMode="auto">
            <a:xfrm rot="10800000">
              <a:off x="1566" y="156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_s14353"/>
            <p:cNvSpPr>
              <a:spLocks noChangeArrowheads="1"/>
            </p:cNvSpPr>
            <p:nvPr/>
          </p:nvSpPr>
          <p:spPr bwMode="auto">
            <a:xfrm>
              <a:off x="1134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19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Технологический этап</a:t>
              </a:r>
            </a:p>
          </p:txBody>
        </p:sp>
        <p:sp>
          <p:nvSpPr>
            <p:cNvPr id="14" name="_s14354"/>
            <p:cNvSpPr>
              <a:spLocks noChangeArrowheads="1"/>
            </p:cNvSpPr>
            <p:nvPr/>
          </p:nvSpPr>
          <p:spPr bwMode="auto">
            <a:xfrm>
              <a:off x="171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ru-RU" sz="17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Выполнение</a:t>
              </a:r>
              <a:r>
                <a:rPr lang="ru-RU" sz="29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технологических</a:t>
              </a:r>
              <a:r>
                <a:rPr lang="ru-RU" sz="29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операций</a:t>
              </a:r>
              <a:endParaRPr lang="ru-RU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endParaRPr lang="ru-RU" sz="2900" dirty="0"/>
            </a:p>
          </p:txBody>
        </p:sp>
        <p:sp>
          <p:nvSpPr>
            <p:cNvPr id="15" name="_s14355"/>
            <p:cNvSpPr>
              <a:spLocks noChangeArrowheads="1"/>
            </p:cNvSpPr>
            <p:nvPr/>
          </p:nvSpPr>
          <p:spPr bwMode="auto">
            <a:xfrm>
              <a:off x="1710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Соблюдение условий</a:t>
              </a:r>
              <a:r>
                <a:rPr lang="ru-RU" sz="29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техники</a:t>
              </a:r>
              <a:r>
                <a:rPr lang="ru-RU" sz="29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>
                <a:defRPr/>
              </a:pPr>
              <a:r>
                <a:rPr lang="ru-RU" sz="17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безопасности и культуры труда</a:t>
              </a:r>
            </a:p>
          </p:txBody>
        </p:sp>
      </p:grpSp>
      <p:pic>
        <p:nvPicPr>
          <p:cNvPr id="14362" name="Picture 26" descr="настя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571625"/>
            <a:ext cx="25558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7" descr="наст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000625"/>
            <a:ext cx="23764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28" descr="ле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3250"/>
            <a:ext cx="24003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723900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На </a:t>
            </a:r>
            <a:r>
              <a:rPr lang="en-US" sz="4000" b="1" smtClean="0"/>
              <a:t>II</a:t>
            </a:r>
            <a:r>
              <a:rPr lang="ru-RU" sz="4000" smtClean="0"/>
              <a:t> этапе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выполняются технологические операции, корректируется деятельность, производится самоконтроль и самооценка работы;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цель – качественнее и правильнее выполнить трудовые операции;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результат – приобретение знаний, умений и навыков.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D82E9-0830-4585-BBB9-D950CD8766E6}" type="slidenum">
              <a:rPr lang="ru-RU"/>
              <a:pPr>
                <a:defRPr/>
              </a:pPr>
              <a:t>16</a:t>
            </a:fld>
            <a:endParaRPr lang="ru-RU"/>
          </a:p>
        </p:txBody>
      </p:sp>
      <p:pic>
        <p:nvPicPr>
          <p:cNvPr id="39940" name="Picture 4" descr="SDC112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3122613"/>
            <a:ext cx="39592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3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III</a:t>
            </a:r>
            <a:r>
              <a:rPr lang="en-US" sz="4000" smtClean="0"/>
              <a:t> </a:t>
            </a:r>
            <a:r>
              <a:rPr lang="ru-RU" sz="4000" smtClean="0"/>
              <a:t>ЭТАП ВЫПОЛНЕНИЯ ПРОЕКТА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15D2F-B345-455C-ADEE-77883E28B4BF}" type="slidenum">
              <a:rPr lang="ru-RU"/>
              <a:pPr>
                <a:defRPr/>
              </a:pPr>
              <a:t>17</a:t>
            </a:fld>
            <a:endParaRPr lang="ru-RU"/>
          </a:p>
        </p:txBody>
      </p:sp>
      <p:grpSp>
        <p:nvGrpSpPr>
          <p:cNvPr id="23556" name="Organization Chart 5"/>
          <p:cNvGrpSpPr>
            <a:grpSpLocks noChangeAspect="1"/>
          </p:cNvGrpSpPr>
          <p:nvPr/>
        </p:nvGrpSpPr>
        <p:grpSpPr bwMode="auto">
          <a:xfrm>
            <a:off x="457200" y="1989138"/>
            <a:ext cx="8229600" cy="4535487"/>
            <a:chOff x="1134" y="1272"/>
            <a:chExt cx="1440" cy="1152"/>
          </a:xfrm>
        </p:grpSpPr>
        <p:cxnSp>
          <p:nvCxnSpPr>
            <p:cNvPr id="23559" name="_s17419"/>
            <p:cNvCxnSpPr>
              <a:cxnSpLocks noChangeShapeType="1"/>
              <a:stCxn id="13" idx="1"/>
              <a:endCxn id="11" idx="2"/>
            </p:cNvCxnSpPr>
            <p:nvPr/>
          </p:nvCxnSpPr>
          <p:spPr bwMode="auto">
            <a:xfrm rot="10800000">
              <a:off x="1566" y="1560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0" name="_s17418"/>
            <p:cNvCxnSpPr>
              <a:cxnSpLocks noChangeShapeType="1"/>
              <a:stCxn id="12" idx="1"/>
              <a:endCxn id="11" idx="2"/>
            </p:cNvCxnSpPr>
            <p:nvPr/>
          </p:nvCxnSpPr>
          <p:spPr bwMode="auto">
            <a:xfrm rot="10800000">
              <a:off x="1566" y="156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_s17414"/>
            <p:cNvSpPr>
              <a:spLocks noChangeArrowheads="1"/>
            </p:cNvSpPr>
            <p:nvPr/>
          </p:nvSpPr>
          <p:spPr bwMode="auto">
            <a:xfrm>
              <a:off x="1134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ru-RU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sz="22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Заключительный этап</a:t>
              </a:r>
            </a:p>
            <a:p>
              <a:pPr>
                <a:defRPr/>
              </a:pPr>
              <a:endParaRPr lang="ru-RU" sz="2200" dirty="0"/>
            </a:p>
          </p:txBody>
        </p:sp>
        <p:sp>
          <p:nvSpPr>
            <p:cNvPr id="12" name="_s17415"/>
            <p:cNvSpPr>
              <a:spLocks noChangeArrowheads="1"/>
            </p:cNvSpPr>
            <p:nvPr/>
          </p:nvSpPr>
          <p:spPr bwMode="auto">
            <a:xfrm>
              <a:off x="171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21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Оценка проделанной работы</a:t>
              </a:r>
            </a:p>
          </p:txBody>
        </p:sp>
        <p:sp>
          <p:nvSpPr>
            <p:cNvPr id="13" name="_s17416"/>
            <p:cNvSpPr>
              <a:spLocks noChangeArrowheads="1"/>
            </p:cNvSpPr>
            <p:nvPr/>
          </p:nvSpPr>
          <p:spPr bwMode="auto">
            <a:xfrm>
              <a:off x="1710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endParaRPr lang="ru-RU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  <a:defRPr/>
              </a:pPr>
              <a:r>
                <a:rPr lang="ru-RU" sz="2100" b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Защита проекта</a:t>
              </a:r>
              <a:endParaRPr lang="ru-RU" sz="2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endParaRPr lang="ru-RU" sz="2100" dirty="0"/>
            </a:p>
          </p:txBody>
        </p:sp>
      </p:grpSp>
      <p:pic>
        <p:nvPicPr>
          <p:cNvPr id="17424" name="Picture 16" descr="SDC11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1500188"/>
            <a:ext cx="26638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SDC11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609975"/>
            <a:ext cx="252095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6643687" cy="941388"/>
          </a:xfrm>
        </p:spPr>
        <p:txBody>
          <a:bodyPr/>
          <a:lstStyle/>
          <a:p>
            <a:pPr eaLnBrk="1" hangingPunct="1"/>
            <a:r>
              <a:rPr lang="ru-RU" smtClean="0"/>
              <a:t>На </a:t>
            </a:r>
            <a:r>
              <a:rPr lang="en-US" b="1" smtClean="0"/>
              <a:t>III</a:t>
            </a:r>
            <a:r>
              <a:rPr lang="ru-RU" smtClean="0"/>
              <a:t> этапе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/>
              <a:t>происходит окончательный контроль и защита проекта;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проводятся экономические расчеты;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анализируется проделанная работа, устанавливается, результат труда.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оформляются результаты;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smtClean="0"/>
              <a:t> производится защита проекта.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D94DC-FE09-4409-A994-7C923EFC1FE7}" type="slidenum">
              <a:rPr lang="ru-RU"/>
              <a:pPr>
                <a:defRPr/>
              </a:pPr>
              <a:t>18</a:t>
            </a:fld>
            <a:endParaRPr lang="ru-RU"/>
          </a:p>
        </p:txBody>
      </p:sp>
      <p:pic>
        <p:nvPicPr>
          <p:cNvPr id="40966" name="Picture 6" descr="SDC1118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3429001"/>
            <a:ext cx="438153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7" descr="SDC1170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286644" y="571480"/>
            <a:ext cx="1403350" cy="1871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ICT00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071810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03263"/>
            <a:ext cx="8229600" cy="796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</a:t>
            </a:r>
            <a:r>
              <a:rPr lang="en-US" dirty="0" smtClean="0"/>
              <a:t> </a:t>
            </a:r>
            <a:r>
              <a:rPr lang="ru-RU" b="1" dirty="0" smtClean="0"/>
              <a:t>СТРУКТУРА ПРОЕКТА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Введение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Основная часть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2.1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Банк идей и предложений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2.2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Исследование проблемы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2.3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Технологическая часть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1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2.4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Экономическая оценка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 startAt="3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Заключение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 startAt="3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Литература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 startAt="3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Приложения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400" dirty="0" smtClean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4F7C3-33E8-432B-B3D7-8459C39A0EDA}" type="slidenum">
              <a:rPr lang="ru-RU"/>
              <a:pPr>
                <a:defRPr/>
              </a:pPr>
              <a:t>19</a:t>
            </a:fld>
            <a:endParaRPr lang="ru-RU"/>
          </a:p>
        </p:txBody>
      </p:sp>
      <p:pic>
        <p:nvPicPr>
          <p:cNvPr id="22533" name="Picture 9" descr="SDC1215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0602104">
            <a:off x="4816289" y="1816803"/>
            <a:ext cx="2000265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10" descr="SDC1216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237989">
            <a:off x="6980560" y="1656502"/>
            <a:ext cx="1966664" cy="1474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C:\Users\User\Desktop\р\флешка\Фото\DSC_5421_IJF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43313"/>
            <a:ext cx="40719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714375" y="1785938"/>
            <a:ext cx="785812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3200" b="1">
                <a:solidFill>
                  <a:schemeClr val="tx2"/>
                </a:solidFill>
                <a:cs typeface="Times New Roman" pitchFamily="18" charset="0"/>
              </a:rPr>
              <a:t>Самое прекрасное зрелище на свете -  вид ребенка, уверенно идущего по жизненной дороге после того, как вы показали ему путь.</a:t>
            </a:r>
          </a:p>
          <a:p>
            <a:pPr algn="r"/>
            <a:r>
              <a:rPr lang="ru-RU" sz="2400" b="1" i="1">
                <a:solidFill>
                  <a:schemeClr val="tx2"/>
                </a:solidFill>
                <a:cs typeface="Times New Roman" pitchFamily="18" charset="0"/>
              </a:rPr>
              <a:t>Конфуций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428625"/>
            <a:ext cx="8229600" cy="8683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43063"/>
            <a:ext cx="7586663" cy="452596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Актуальность выбранной темы;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цель и содержание поставленной задачи;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планируемый результат;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межпредметные связи;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характеристика источников информации (литература);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оборудование и материалы;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- задачи, которые предстоит решить: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изучить...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описать…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установить...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 выявить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FF08E-9A6D-4914-92CC-5D1D266FBDE4}" type="slidenum">
              <a:rPr lang="ru-RU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1008063"/>
          </a:xfrm>
        </p:spPr>
        <p:txBody>
          <a:bodyPr/>
          <a:lstStyle/>
          <a:p>
            <a:pPr algn="ctr" eaLnBrk="1" hangingPunct="1"/>
            <a:r>
              <a:rPr lang="ru-RU" b="1" smtClean="0"/>
              <a:t>Банк идей и предложений</a:t>
            </a:r>
          </a:p>
        </p:txBody>
      </p:sp>
      <p:graphicFrame>
        <p:nvGraphicFramePr>
          <p:cNvPr id="49167" name="Group 15"/>
          <p:cNvGraphicFramePr>
            <a:graphicFrameLocks noGrp="1"/>
          </p:cNvGraphicFramePr>
          <p:nvPr>
            <p:ph type="tbl" idx="1"/>
          </p:nvPr>
        </p:nvGraphicFramePr>
        <p:xfrm>
          <a:off x="457200" y="2060575"/>
          <a:ext cx="8229600" cy="388937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944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Идея №1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Идея №3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4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Идея №2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Идея №4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11F711-0671-4828-A745-1506522705B9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2801938" y="5929313"/>
            <a:ext cx="3414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Обоснование выбора идеи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9712" name="Picture 20" descr="j02165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143125"/>
            <a:ext cx="13557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21" descr="j01996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116388"/>
            <a:ext cx="1306513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23" descr="j00903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27" descr="j01955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071938"/>
            <a:ext cx="2190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7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97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8229600" cy="868363"/>
          </a:xfrm>
        </p:spPr>
        <p:txBody>
          <a:bodyPr/>
          <a:lstStyle/>
          <a:p>
            <a:pPr algn="ctr" eaLnBrk="1" hangingPunct="1"/>
            <a:r>
              <a:rPr lang="ru-RU" smtClean="0"/>
              <a:t>Исследование проблемы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2000250"/>
            <a:ext cx="8001000" cy="36337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- предлагаемая методика и техника выполнения;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- краткий обзор литературы;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- история предмета и техники выполнения;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- исследование материалов.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1E2C2-64A9-4CA6-A690-0F96A646FD6B}" type="slidenum">
              <a:rPr lang="ru-RU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E2D00-1C7B-40C7-9361-CBA1599A3AC9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85750"/>
            <a:ext cx="8229600" cy="796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Технологическая часть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85938" y="1143000"/>
            <a:ext cx="6072187" cy="5715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Технологическая карта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graphicFrame>
        <p:nvGraphicFramePr>
          <p:cNvPr id="50219" name="Group 43"/>
          <p:cNvGraphicFramePr>
            <a:graphicFrameLocks noGrp="1"/>
          </p:cNvGraphicFramePr>
          <p:nvPr>
            <p:ph sz="half" idx="4294967295"/>
          </p:nvPr>
        </p:nvGraphicFramePr>
        <p:xfrm>
          <a:off x="3143250" y="3357563"/>
          <a:ext cx="5357814" cy="2286005"/>
        </p:xfrm>
        <a:graphic>
          <a:graphicData uri="http://schemas.openxmlformats.org/drawingml/2006/table">
            <a:tbl>
              <a:tblPr/>
              <a:tblGrid>
                <a:gridCol w="500063"/>
                <a:gridCol w="1571625"/>
                <a:gridCol w="1643063"/>
                <a:gridCol w="1643063"/>
              </a:tblGrid>
              <a:tr h="73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№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Описание операции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Графическое изображение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Оборудование, инструменты, материалы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Изготовление рекламного проспекта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Картон, бумага, клей, кисточка,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ножницы, фотографии</a:t>
                      </a: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2769235" cy="2241867"/>
          </a:xfrm>
          <a:prstGeom prst="roundRect">
            <a:avLst>
              <a:gd name="adj" fmla="val 695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E:\Alex\book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12378">
            <a:off x="708133" y="3823016"/>
            <a:ext cx="1857388" cy="271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7" descr="SDC11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6" t="35770"/>
          <a:stretch>
            <a:fillRect/>
          </a:stretch>
        </p:blipFill>
        <p:spPr bwMode="auto">
          <a:xfrm>
            <a:off x="5384800" y="4214813"/>
            <a:ext cx="11318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071563"/>
            <a:ext cx="8229600" cy="868362"/>
          </a:xfrm>
        </p:spPr>
        <p:txBody>
          <a:bodyPr/>
          <a:lstStyle/>
          <a:p>
            <a:pPr algn="ctr" eaLnBrk="1" hangingPunct="1"/>
            <a:r>
              <a:rPr lang="ru-RU" smtClean="0"/>
              <a:t>Экономическая оценка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500188" y="2357438"/>
            <a:ext cx="6800850" cy="3417887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Обоснование экономичности  проектируемого изделия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Наличие спроса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D7689-B1EF-4F12-855C-A473A9185BE3}" type="slidenum">
              <a:rPr lang="ru-RU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703263"/>
            <a:ext cx="8229600" cy="868362"/>
          </a:xfrm>
        </p:spPr>
        <p:txBody>
          <a:bodyPr/>
          <a:lstStyle/>
          <a:p>
            <a:pPr algn="ctr" eaLnBrk="1" hangingPunct="1"/>
            <a:r>
              <a:rPr lang="ru-RU" smtClean="0"/>
              <a:t>Заключение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928813"/>
            <a:ext cx="7840662" cy="40846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последовательно изложить полученные результаты;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 определить их соотношение с общей целью и задачами;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самооценка проделанной работы;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 указать пути продолжения исследования темы;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задачи, которые предстоит решить.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9B4D9-CBC4-4D47-B858-0B171BCD73F5}" type="slidenum">
              <a:rPr lang="ru-RU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1" name="Rectangle 13"/>
          <p:cNvSpPr>
            <a:spLocks noGrp="1" noChangeArrowheads="1"/>
          </p:cNvSpPr>
          <p:nvPr>
            <p:ph type="title"/>
          </p:nvPr>
        </p:nvSpPr>
        <p:spPr>
          <a:xfrm>
            <a:off x="428625" y="558800"/>
            <a:ext cx="8229600" cy="941388"/>
          </a:xfrm>
        </p:spPr>
        <p:txBody>
          <a:bodyPr/>
          <a:lstStyle/>
          <a:p>
            <a:pPr algn="ctr" eaLnBrk="1" hangingPunct="1"/>
            <a:r>
              <a:rPr lang="en-US" b="1" smtClean="0"/>
              <a:t>II</a:t>
            </a:r>
            <a:r>
              <a:rPr lang="en-US" smtClean="0"/>
              <a:t> </a:t>
            </a:r>
            <a:r>
              <a:rPr lang="ru-RU" b="1" smtClean="0"/>
              <a:t>СТРУКТУРА ПРОЕКТА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D854D-EA0F-4986-B868-1CCDEB362E62}" type="slidenum">
              <a:rPr lang="ru-RU"/>
              <a:pPr>
                <a:defRPr/>
              </a:pPr>
              <a:t>26</a:t>
            </a:fld>
            <a:endParaRPr lang="ru-RU"/>
          </a:p>
        </p:txBody>
      </p:sp>
      <p:grpSp>
        <p:nvGrpSpPr>
          <p:cNvPr id="2" name="Organization Chart 5"/>
          <p:cNvGrpSpPr>
            <a:grpSpLocks noChangeAspect="1"/>
          </p:cNvGrpSpPr>
          <p:nvPr/>
        </p:nvGrpSpPr>
        <p:grpSpPr bwMode="auto">
          <a:xfrm>
            <a:off x="428625" y="1785938"/>
            <a:ext cx="8229600" cy="4535487"/>
            <a:chOff x="1134" y="1272"/>
            <a:chExt cx="4175" cy="28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cxnSp>
          <p:nvCxnSpPr>
            <p:cNvPr id="29701" name="_s32817"/>
            <p:cNvCxnSpPr>
              <a:cxnSpLocks noChangeShapeType="1"/>
              <a:stCxn id="38" idx="1"/>
              <a:endCxn id="26" idx="2"/>
            </p:cNvCxnSpPr>
            <p:nvPr/>
          </p:nvCxnSpPr>
          <p:spPr bwMode="auto">
            <a:xfrm rot="10800000">
              <a:off x="4302" y="1992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02" name="_s32804"/>
            <p:cNvCxnSpPr>
              <a:cxnSpLocks noChangeShapeType="1"/>
              <a:stCxn id="37" idx="1"/>
              <a:endCxn id="26" idx="2"/>
            </p:cNvCxnSpPr>
            <p:nvPr/>
          </p:nvCxnSpPr>
          <p:spPr bwMode="auto">
            <a:xfrm rot="10800000">
              <a:off x="4302" y="1992"/>
              <a:ext cx="144" cy="1153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03" name="_s32802"/>
            <p:cNvCxnSpPr>
              <a:cxnSpLocks noChangeShapeType="1"/>
              <a:stCxn id="36" idx="1"/>
              <a:endCxn id="26" idx="2"/>
            </p:cNvCxnSpPr>
            <p:nvPr/>
          </p:nvCxnSpPr>
          <p:spPr bwMode="auto">
            <a:xfrm rot="10800000">
              <a:off x="4302" y="1992"/>
              <a:ext cx="144" cy="721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04" name="_s32800"/>
            <p:cNvCxnSpPr>
              <a:cxnSpLocks noChangeShapeType="1"/>
              <a:stCxn id="35" idx="1"/>
              <a:endCxn id="26" idx="2"/>
            </p:cNvCxnSpPr>
            <p:nvPr/>
          </p:nvCxnSpPr>
          <p:spPr bwMode="auto">
            <a:xfrm rot="10800000">
              <a:off x="4302" y="1992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05" name="_s32798"/>
            <p:cNvCxnSpPr>
              <a:cxnSpLocks noChangeShapeType="1"/>
              <a:stCxn id="34" idx="1"/>
              <a:endCxn id="25" idx="2"/>
            </p:cNvCxnSpPr>
            <p:nvPr/>
          </p:nvCxnSpPr>
          <p:spPr bwMode="auto">
            <a:xfrm rot="10800000">
              <a:off x="3151" y="1992"/>
              <a:ext cx="143" cy="1153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06" name="_s32796"/>
            <p:cNvCxnSpPr>
              <a:cxnSpLocks noChangeShapeType="1"/>
              <a:stCxn id="33" idx="1"/>
              <a:endCxn id="25" idx="2"/>
            </p:cNvCxnSpPr>
            <p:nvPr/>
          </p:nvCxnSpPr>
          <p:spPr bwMode="auto">
            <a:xfrm rot="10800000">
              <a:off x="3151" y="1992"/>
              <a:ext cx="143" cy="721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07" name="_s32794"/>
            <p:cNvCxnSpPr>
              <a:cxnSpLocks noChangeShapeType="1"/>
              <a:stCxn id="32" idx="1"/>
              <a:endCxn id="25" idx="2"/>
            </p:cNvCxnSpPr>
            <p:nvPr/>
          </p:nvCxnSpPr>
          <p:spPr bwMode="auto">
            <a:xfrm rot="10800000">
              <a:off x="3151" y="1992"/>
              <a:ext cx="143" cy="288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08" name="_s32792"/>
            <p:cNvCxnSpPr>
              <a:cxnSpLocks noChangeShapeType="1"/>
              <a:stCxn id="31" idx="3"/>
              <a:endCxn id="24" idx="2"/>
            </p:cNvCxnSpPr>
            <p:nvPr/>
          </p:nvCxnSpPr>
          <p:spPr bwMode="auto">
            <a:xfrm flipV="1">
              <a:off x="1998" y="1992"/>
              <a:ext cx="144" cy="2017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09" name="_s32790"/>
            <p:cNvCxnSpPr>
              <a:cxnSpLocks noChangeShapeType="1"/>
              <a:stCxn id="30" idx="3"/>
              <a:endCxn id="24" idx="2"/>
            </p:cNvCxnSpPr>
            <p:nvPr/>
          </p:nvCxnSpPr>
          <p:spPr bwMode="auto">
            <a:xfrm flipV="1">
              <a:off x="1998" y="1992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10" name="_s32788"/>
            <p:cNvCxnSpPr>
              <a:cxnSpLocks noChangeShapeType="1"/>
              <a:stCxn id="29" idx="3"/>
              <a:endCxn id="24" idx="2"/>
            </p:cNvCxnSpPr>
            <p:nvPr/>
          </p:nvCxnSpPr>
          <p:spPr bwMode="auto">
            <a:xfrm flipV="1">
              <a:off x="1998" y="1992"/>
              <a:ext cx="144" cy="1153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11" name="_s32786"/>
            <p:cNvCxnSpPr>
              <a:cxnSpLocks noChangeShapeType="1"/>
              <a:stCxn id="28" idx="3"/>
              <a:endCxn id="24" idx="2"/>
            </p:cNvCxnSpPr>
            <p:nvPr/>
          </p:nvCxnSpPr>
          <p:spPr bwMode="auto">
            <a:xfrm flipV="1">
              <a:off x="1998" y="1992"/>
              <a:ext cx="144" cy="721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12" name="_s32784"/>
            <p:cNvCxnSpPr>
              <a:cxnSpLocks noChangeShapeType="1"/>
              <a:stCxn id="27" idx="3"/>
              <a:endCxn id="24" idx="2"/>
            </p:cNvCxnSpPr>
            <p:nvPr/>
          </p:nvCxnSpPr>
          <p:spPr bwMode="auto">
            <a:xfrm flipV="1">
              <a:off x="1998" y="1992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13" name="_s32780"/>
            <p:cNvCxnSpPr>
              <a:cxnSpLocks noChangeShapeType="1"/>
              <a:stCxn id="26" idx="0"/>
              <a:endCxn id="23" idx="2"/>
            </p:cNvCxnSpPr>
            <p:nvPr/>
          </p:nvCxnSpPr>
          <p:spPr bwMode="auto">
            <a:xfrm rot="5400000" flipH="1">
              <a:off x="3690" y="1092"/>
              <a:ext cx="144" cy="1080"/>
            </a:xfrm>
            <a:prstGeom prst="bentConnector3">
              <a:avLst>
                <a:gd name="adj1" fmla="val 50352"/>
              </a:avLst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29714" name="_s32779"/>
            <p:cNvCxnSpPr>
              <a:cxnSpLocks noChangeShapeType="1"/>
              <a:stCxn id="25" idx="0"/>
              <a:endCxn id="23" idx="2"/>
            </p:cNvCxnSpPr>
            <p:nvPr/>
          </p:nvCxnSpPr>
          <p:spPr bwMode="auto">
            <a:xfrm rot="-5400000">
              <a:off x="3115" y="1596"/>
              <a:ext cx="144" cy="71"/>
            </a:xfrm>
            <a:prstGeom prst="bentConnector3">
              <a:avLst>
                <a:gd name="adj1" fmla="val 50352"/>
              </a:avLst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</p:spPr>
        </p:cxnSp>
        <p:cxnSp>
          <p:nvCxnSpPr>
            <p:cNvPr id="29715" name="_s32778"/>
            <p:cNvCxnSpPr>
              <a:cxnSpLocks noChangeShapeType="1"/>
              <a:stCxn id="24" idx="0"/>
              <a:endCxn id="23" idx="2"/>
            </p:cNvCxnSpPr>
            <p:nvPr/>
          </p:nvCxnSpPr>
          <p:spPr bwMode="auto">
            <a:xfrm rot="-5400000">
              <a:off x="2610" y="1092"/>
              <a:ext cx="144" cy="1080"/>
            </a:xfrm>
            <a:prstGeom prst="bentConnector3">
              <a:avLst>
                <a:gd name="adj1" fmla="val 50352"/>
              </a:avLst>
            </a:prstGeom>
            <a:noFill/>
            <a:ln w="28575">
              <a:solidFill>
                <a:schemeClr val="bg2">
                  <a:lumMod val="25000"/>
                </a:schemeClr>
              </a:solidFill>
              <a:miter lim="800000"/>
              <a:headEnd/>
              <a:tailEnd/>
            </a:ln>
          </p:spPr>
        </p:cxnSp>
        <p:sp>
          <p:nvSpPr>
            <p:cNvPr id="23" name="_s32774"/>
            <p:cNvSpPr>
              <a:spLocks noChangeArrowheads="1"/>
            </p:cNvSpPr>
            <p:nvPr/>
          </p:nvSpPr>
          <p:spPr bwMode="auto">
            <a:xfrm>
              <a:off x="2790" y="1272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hlink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2000" b="1" dirty="0">
                  <a:solidFill>
                    <a:schemeClr val="accent2">
                      <a:lumMod val="50000"/>
                    </a:schemeClr>
                  </a:solidFill>
                </a:rPr>
                <a:t>проект</a:t>
              </a:r>
            </a:p>
          </p:txBody>
        </p:sp>
        <p:sp>
          <p:nvSpPr>
            <p:cNvPr id="24" name="_s32775"/>
            <p:cNvSpPr>
              <a:spLocks noChangeArrowheads="1"/>
            </p:cNvSpPr>
            <p:nvPr/>
          </p:nvSpPr>
          <p:spPr bwMode="auto">
            <a:xfrm>
              <a:off x="1710" y="1704"/>
              <a:ext cx="864" cy="2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</a:rPr>
                <a:t>Теоретическое</a:t>
              </a:r>
              <a:r>
                <a:rPr lang="ru-RU" sz="14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  <a:p>
              <a:pPr>
                <a:defRPr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</a:rPr>
                <a:t>обоснование</a:t>
              </a:r>
            </a:p>
          </p:txBody>
        </p:sp>
        <p:sp>
          <p:nvSpPr>
            <p:cNvPr id="25" name="_s32776"/>
            <p:cNvSpPr>
              <a:spLocks noChangeArrowheads="1"/>
            </p:cNvSpPr>
            <p:nvPr/>
          </p:nvSpPr>
          <p:spPr bwMode="auto">
            <a:xfrm>
              <a:off x="2718" y="1704"/>
              <a:ext cx="864" cy="2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400" dirty="0"/>
            </a:p>
            <a:p>
              <a:pPr>
                <a:defRPr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</a:rPr>
                <a:t>Практическая</a:t>
              </a:r>
              <a:r>
                <a:rPr lang="ru-RU" sz="1100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  <a:p>
              <a:pPr>
                <a:defRPr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</a:rPr>
                <a:t>часть</a:t>
              </a:r>
            </a:p>
            <a:p>
              <a:pPr>
                <a:defRPr/>
              </a:pPr>
              <a:endParaRPr lang="ru-RU" sz="1400" dirty="0"/>
            </a:p>
          </p:txBody>
        </p:sp>
        <p:sp>
          <p:nvSpPr>
            <p:cNvPr id="26" name="_s32777"/>
            <p:cNvSpPr>
              <a:spLocks noChangeArrowheads="1"/>
            </p:cNvSpPr>
            <p:nvPr/>
          </p:nvSpPr>
          <p:spPr bwMode="auto">
            <a:xfrm>
              <a:off x="3870" y="1704"/>
              <a:ext cx="864" cy="2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folHlink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folHlink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400" b="1" dirty="0"/>
            </a:p>
            <a:p>
              <a:pPr>
                <a:defRPr/>
              </a:pP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</a:rPr>
                <a:t>Приложения</a:t>
              </a:r>
            </a:p>
            <a:p>
              <a:pPr>
                <a:defRPr/>
              </a:pPr>
              <a:endParaRPr lang="ru-RU" sz="1400" dirty="0"/>
            </a:p>
          </p:txBody>
        </p:sp>
        <p:sp>
          <p:nvSpPr>
            <p:cNvPr id="27" name="_s32783"/>
            <p:cNvSpPr>
              <a:spLocks noChangeArrowheads="1"/>
            </p:cNvSpPr>
            <p:nvPr/>
          </p:nvSpPr>
          <p:spPr bwMode="auto">
            <a:xfrm>
              <a:off x="1134" y="2136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Выбор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 темы проекта</a:t>
              </a:r>
            </a:p>
          </p:txBody>
        </p:sp>
        <p:sp>
          <p:nvSpPr>
            <p:cNvPr id="28" name="_s32785"/>
            <p:cNvSpPr>
              <a:spLocks noChangeArrowheads="1"/>
            </p:cNvSpPr>
            <p:nvPr/>
          </p:nvSpPr>
          <p:spPr bwMode="auto">
            <a:xfrm>
              <a:off x="1134" y="2568"/>
              <a:ext cx="864" cy="2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Актуальность</a:t>
              </a:r>
            </a:p>
          </p:txBody>
        </p:sp>
        <p:sp>
          <p:nvSpPr>
            <p:cNvPr id="29" name="_s32787"/>
            <p:cNvSpPr>
              <a:spLocks noChangeArrowheads="1"/>
            </p:cNvSpPr>
            <p:nvPr/>
          </p:nvSpPr>
          <p:spPr bwMode="auto">
            <a:xfrm>
              <a:off x="1134" y="3000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2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Цель</a:t>
              </a:r>
            </a:p>
            <a:p>
              <a:pPr>
                <a:defRPr/>
              </a:pPr>
              <a:endParaRPr lang="ru-RU" sz="1200" dirty="0"/>
            </a:p>
          </p:txBody>
        </p:sp>
        <p:sp>
          <p:nvSpPr>
            <p:cNvPr id="30" name="_s32789"/>
            <p:cNvSpPr>
              <a:spLocks noChangeArrowheads="1"/>
            </p:cNvSpPr>
            <p:nvPr/>
          </p:nvSpPr>
          <p:spPr bwMode="auto">
            <a:xfrm>
              <a:off x="1135" y="3432"/>
              <a:ext cx="863" cy="2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Задачи проекта</a:t>
              </a:r>
            </a:p>
          </p:txBody>
        </p:sp>
        <p:sp>
          <p:nvSpPr>
            <p:cNvPr id="31" name="_s32791"/>
            <p:cNvSpPr>
              <a:spLocks noChangeArrowheads="1"/>
            </p:cNvSpPr>
            <p:nvPr/>
          </p:nvSpPr>
          <p:spPr bwMode="auto">
            <a:xfrm>
              <a:off x="1134" y="3864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2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Гипотеза</a:t>
              </a:r>
            </a:p>
            <a:p>
              <a:pPr>
                <a:defRPr/>
              </a:pPr>
              <a:endParaRPr lang="ru-RU" sz="1200" dirty="0"/>
            </a:p>
          </p:txBody>
        </p:sp>
        <p:sp>
          <p:nvSpPr>
            <p:cNvPr id="32" name="_s32793"/>
            <p:cNvSpPr>
              <a:spLocks noChangeArrowheads="1"/>
            </p:cNvSpPr>
            <p:nvPr/>
          </p:nvSpPr>
          <p:spPr bwMode="auto">
            <a:xfrm>
              <a:off x="3294" y="2136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Авторская 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разработка</a:t>
              </a:r>
            </a:p>
          </p:txBody>
        </p:sp>
        <p:sp>
          <p:nvSpPr>
            <p:cNvPr id="33" name="_s32795"/>
            <p:cNvSpPr>
              <a:spLocks noChangeArrowheads="1"/>
            </p:cNvSpPr>
            <p:nvPr/>
          </p:nvSpPr>
          <p:spPr bwMode="auto">
            <a:xfrm>
              <a:off x="3294" y="2568"/>
              <a:ext cx="864" cy="2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Реализация 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разработки</a:t>
              </a:r>
            </a:p>
          </p:txBody>
        </p:sp>
        <p:sp>
          <p:nvSpPr>
            <p:cNvPr id="34" name="_s32797"/>
            <p:cNvSpPr>
              <a:spLocks noChangeArrowheads="1"/>
            </p:cNvSpPr>
            <p:nvPr/>
          </p:nvSpPr>
          <p:spPr bwMode="auto">
            <a:xfrm>
              <a:off x="3294" y="3000"/>
              <a:ext cx="864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Результаты </a:t>
              </a:r>
            </a:p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исследования</a:t>
              </a:r>
            </a:p>
          </p:txBody>
        </p:sp>
        <p:sp>
          <p:nvSpPr>
            <p:cNvPr id="35" name="_s32799"/>
            <p:cNvSpPr>
              <a:spLocks noChangeArrowheads="1"/>
            </p:cNvSpPr>
            <p:nvPr/>
          </p:nvSpPr>
          <p:spPr bwMode="auto">
            <a:xfrm>
              <a:off x="4446" y="2136"/>
              <a:ext cx="863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2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Анкеты</a:t>
              </a:r>
            </a:p>
            <a:p>
              <a:pPr>
                <a:defRPr/>
              </a:pPr>
              <a:endParaRPr lang="ru-RU" sz="1200" dirty="0"/>
            </a:p>
          </p:txBody>
        </p:sp>
        <p:sp>
          <p:nvSpPr>
            <p:cNvPr id="36" name="_s32801"/>
            <p:cNvSpPr>
              <a:spLocks noChangeArrowheads="1"/>
            </p:cNvSpPr>
            <p:nvPr/>
          </p:nvSpPr>
          <p:spPr bwMode="auto">
            <a:xfrm>
              <a:off x="4446" y="2568"/>
              <a:ext cx="863" cy="2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Диаграммы</a:t>
              </a:r>
            </a:p>
          </p:txBody>
        </p:sp>
        <p:sp>
          <p:nvSpPr>
            <p:cNvPr id="37" name="_s32803"/>
            <p:cNvSpPr>
              <a:spLocks noChangeArrowheads="1"/>
            </p:cNvSpPr>
            <p:nvPr/>
          </p:nvSpPr>
          <p:spPr bwMode="auto">
            <a:xfrm>
              <a:off x="4446" y="3000"/>
              <a:ext cx="863" cy="28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2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Таблицы</a:t>
              </a:r>
            </a:p>
            <a:p>
              <a:pPr>
                <a:defRPr/>
              </a:pPr>
              <a:endParaRPr lang="ru-RU" sz="1200" dirty="0"/>
            </a:p>
          </p:txBody>
        </p:sp>
        <p:sp>
          <p:nvSpPr>
            <p:cNvPr id="38" name="_s32816"/>
            <p:cNvSpPr>
              <a:spLocks noChangeArrowheads="1"/>
            </p:cNvSpPr>
            <p:nvPr/>
          </p:nvSpPr>
          <p:spPr bwMode="auto">
            <a:xfrm>
              <a:off x="4446" y="3432"/>
              <a:ext cx="863" cy="2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19387806" algn="ctr" rotWithShape="0">
                <a:schemeClr val="accent1"/>
              </a:outerShdw>
            </a:effec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2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200" dirty="0">
                  <a:solidFill>
                    <a:schemeClr val="accent2">
                      <a:lumMod val="50000"/>
                    </a:schemeClr>
                  </a:solidFill>
                </a:rPr>
                <a:t>Фотографии</a:t>
              </a:r>
            </a:p>
            <a:p>
              <a:pPr>
                <a:defRPr/>
              </a:pPr>
              <a:endParaRPr lang="ru-RU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31825"/>
            <a:ext cx="8229600" cy="868363"/>
          </a:xfrm>
        </p:spPr>
        <p:txBody>
          <a:bodyPr/>
          <a:lstStyle/>
          <a:p>
            <a:pPr algn="ctr" eaLnBrk="1" hangingPunct="1"/>
            <a:r>
              <a:rPr lang="ru-RU" smtClean="0"/>
              <a:t>ОЦЕНКА ПРОЕКТА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Проект и изделие оценивается во время защиты проекта по следующим критериям: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доступность;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техническое совершенство;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эстетические достоинства;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соответствие общественным потребностям;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удобство эксплуатации;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технологичность;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себестоимость.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9CB27-09FA-4995-AD97-FC9D341FD504}" type="slidenum">
              <a:rPr lang="ru-RU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0"/>
            <a:ext cx="7929563" cy="725488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Тематика проектов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29600" cy="25717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Тематика проектов носит декоративно-прикладной, исследовательский, социальный   характер. При таком разнообразии видов работ многосторонняя проба сил позволяет выявить и развить способности и склонности учащихся, сделать процесс обучения интересным.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70BB6-04D7-4149-9E34-17D895FF58AA}" type="slidenum">
              <a:rPr lang="ru-RU"/>
              <a:pPr>
                <a:defRPr/>
              </a:pPr>
              <a:t>28</a:t>
            </a:fld>
            <a:endParaRPr lang="ru-RU"/>
          </a:p>
        </p:txBody>
      </p:sp>
      <p:pic>
        <p:nvPicPr>
          <p:cNvPr id="37896" name="Picture 8" descr="SDC1218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3714752"/>
            <a:ext cx="3892547" cy="291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ICT0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2969" y="3714752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93713"/>
            <a:ext cx="8229600" cy="792162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Темы проектов на </a:t>
            </a:r>
            <a:r>
              <a:rPr lang="ru-RU" sz="4000" dirty="0" smtClean="0"/>
              <a:t>2015-2016 </a:t>
            </a:r>
            <a:r>
              <a:rPr lang="ru-RU" sz="4000" dirty="0" smtClean="0"/>
              <a:t>уч. год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14563" y="1628775"/>
            <a:ext cx="5857875" cy="48006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Социальный проект: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Спорт и здоровье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Журнал семейных ценностей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Творческий проект: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Сделать своими руками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От ремонта до дизайна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Исследовательский проект: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Моя будущая профессия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Оформление печатных изданий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Роль книги в жизни человека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2DF03-8EB4-41D8-9CA2-0886949A66EA}" type="slidenum">
              <a:rPr lang="ru-RU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41193-4895-4292-A957-ACD466AF6D2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143000"/>
            <a:ext cx="7761288" cy="4500563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 ПРОЕКТ –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</a:rPr>
              <a:t>это самостоятельная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</a:rPr>
              <a:t>творческая работа,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</a:rPr>
              <a:t>выполненная под 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</a:rPr>
              <a:t>уководством педагога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785813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 Технология проектного обучения</a:t>
            </a:r>
          </a:p>
        </p:txBody>
      </p:sp>
      <p:pic>
        <p:nvPicPr>
          <p:cNvPr id="36867" name="Picture 10" descr="C:\Users\User\Desktop\р\флешка\Фото\DSC_5404_IJ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5357813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571625"/>
            <a:ext cx="2871787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625" y="5072063"/>
            <a:ext cx="5357813" cy="12144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Учимся вёрстке печатных изданий на компьютере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305800" cy="3857652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 smtClean="0"/>
              <a:t>В любой профессии открытия важны,</a:t>
            </a:r>
            <a:br>
              <a:rPr lang="ru-RU" sz="4000" b="1" i="1" dirty="0" smtClean="0"/>
            </a:br>
            <a:r>
              <a:rPr lang="ru-RU" sz="4000" b="1" i="1" dirty="0" smtClean="0"/>
              <a:t>Мы их увидеть и показать должны,</a:t>
            </a:r>
            <a:br>
              <a:rPr lang="ru-RU" sz="4000" b="1" i="1" dirty="0" smtClean="0"/>
            </a:br>
            <a:r>
              <a:rPr lang="ru-RU" sz="4000" b="1" i="1" dirty="0" smtClean="0"/>
              <a:t>Если преподаватель заинтересовать смог,</a:t>
            </a:r>
            <a:br>
              <a:rPr lang="ru-RU" sz="4000" b="1" i="1" dirty="0" smtClean="0"/>
            </a:br>
            <a:r>
              <a:rPr lang="ru-RU" sz="4000" b="1" i="1" dirty="0" smtClean="0"/>
              <a:t>То это и есть современный урок!</a:t>
            </a:r>
            <a:endParaRPr lang="ru-RU" sz="4000" b="1" i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0D9956-D4D9-4EAC-8981-B21BCCB860C8}" type="slidenum">
              <a:rPr lang="ru-RU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1175"/>
            <a:ext cx="8229600" cy="7747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Проекты учащихся </a:t>
            </a:r>
          </a:p>
        </p:txBody>
      </p:sp>
      <p:pic>
        <p:nvPicPr>
          <p:cNvPr id="37891" name="Picture 7" descr="C:\Users\User\Desktop\р\флешка\Фото\DSC_5421_IJ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78581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32650"/>
            <a:ext cx="8662990" cy="5510994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мир новых технологий,</a:t>
            </a:r>
            <a:br>
              <a:rPr lang="ru-RU" dirty="0" smtClean="0"/>
            </a:br>
            <a:r>
              <a:rPr lang="ru-RU" dirty="0" smtClean="0"/>
              <a:t>В современный век</a:t>
            </a:r>
            <a:br>
              <a:rPr lang="ru-RU" dirty="0" smtClean="0"/>
            </a:br>
            <a:r>
              <a:rPr lang="ru-RU" dirty="0" smtClean="0"/>
              <a:t>Широкий выбор: учиться, трудиться…</a:t>
            </a:r>
            <a:br>
              <a:rPr lang="ru-RU" dirty="0" smtClean="0"/>
            </a:br>
            <a:r>
              <a:rPr lang="ru-RU" dirty="0" smtClean="0"/>
              <a:t>Раскрыть вас поможет - удачный проект.</a:t>
            </a:r>
            <a:r>
              <a:rPr lang="ru-RU" dirty="0"/>
              <a:t/>
            </a:r>
            <a:br>
              <a:rPr lang="ru-RU" dirty="0"/>
            </a:br>
            <a:r>
              <a:rPr lang="ru-RU" smtClean="0"/>
              <a:t>УПЦ </a:t>
            </a:r>
            <a:r>
              <a:rPr lang="ru-RU" dirty="0" smtClean="0"/>
              <a:t>этим будет гордиться!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7A2E5B-3971-47CC-A3D3-17A46F9F1E3C}" type="slidenum">
              <a:rPr lang="ru-RU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8229600" cy="865187"/>
          </a:xfrm>
        </p:spPr>
        <p:txBody>
          <a:bodyPr/>
          <a:lstStyle/>
          <a:p>
            <a:pPr algn="ctr" eaLnBrk="1" hangingPunct="1"/>
            <a:r>
              <a:rPr lang="ru-RU" b="1" smtClean="0"/>
              <a:t>Проекты учащихся </a:t>
            </a: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026573-9CCF-4ED2-A10C-3B970F4F3FC5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38916" name="Picture 2" descr="D:\Фото педсовет презентация\Фото\PICT00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249363"/>
            <a:ext cx="7286625" cy="546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928688"/>
            <a:ext cx="7929562" cy="4357687"/>
          </a:xfrm>
        </p:spPr>
        <p:txBody>
          <a:bodyPr/>
          <a:lstStyle/>
          <a:p>
            <a:pPr algn="ctr" eaLnBrk="1" hangingPunct="1"/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Какую б науку твой ум ни постиг, покоя в учении не знай ни на миг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857250"/>
            <a:ext cx="6643688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Этапы работы над проектом: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85813" y="1571625"/>
            <a:ext cx="7643812" cy="43576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600" b="1" i="1" dirty="0"/>
              <a:t>- предпроект;</a:t>
            </a:r>
          </a:p>
          <a:p>
            <a:pPr>
              <a:defRPr/>
            </a:pPr>
            <a:r>
              <a:rPr lang="ru-RU" sz="3600" b="1" i="1" dirty="0"/>
              <a:t>- этап планирования работы над проектом;</a:t>
            </a:r>
          </a:p>
          <a:p>
            <a:pPr>
              <a:defRPr/>
            </a:pPr>
            <a:r>
              <a:rPr lang="ru-RU" sz="3600" b="1" i="1" dirty="0"/>
              <a:t>- аналитический этап;</a:t>
            </a:r>
          </a:p>
          <a:p>
            <a:pPr>
              <a:defRPr/>
            </a:pPr>
            <a:r>
              <a:rPr lang="ru-RU" sz="3600" b="1" i="1" dirty="0"/>
              <a:t>- этап обобщения;</a:t>
            </a:r>
          </a:p>
          <a:p>
            <a:pPr>
              <a:defRPr/>
            </a:pPr>
            <a:r>
              <a:rPr lang="ru-RU" sz="3600" b="1" i="1" dirty="0"/>
              <a:t>- презентация полученных результатов.</a:t>
            </a:r>
          </a:p>
          <a:p>
            <a:pPr>
              <a:defRPr/>
            </a:pP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7338" y="857250"/>
            <a:ext cx="6943725" cy="928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Цели работы над проектом: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357313"/>
            <a:ext cx="8786813" cy="5143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500" dirty="0"/>
              <a:t>научить самостоятельному достижению намеченной цели;</a:t>
            </a:r>
          </a:p>
          <a:p>
            <a:pPr>
              <a:defRPr/>
            </a:pPr>
            <a:r>
              <a:rPr lang="ru-RU" sz="2500" dirty="0"/>
              <a:t>- научить предвидеть мини-проблемы, которые предстоит при этом решить;</a:t>
            </a:r>
          </a:p>
          <a:p>
            <a:pPr>
              <a:defRPr/>
            </a:pPr>
            <a:r>
              <a:rPr lang="ru-RU" sz="2500" dirty="0"/>
              <a:t>- сформировать умение работать с информацией, находить источники, из которых ее можно почерпнуть;</a:t>
            </a:r>
          </a:p>
          <a:p>
            <a:pPr>
              <a:defRPr/>
            </a:pPr>
            <a:r>
              <a:rPr lang="ru-RU" sz="2500" dirty="0"/>
              <a:t>- сформировать умения проводить исследования, передавать и презентовать полученные знания и опыт;</a:t>
            </a:r>
          </a:p>
          <a:p>
            <a:pPr>
              <a:defRPr/>
            </a:pPr>
            <a:r>
              <a:rPr lang="ru-RU" sz="2500" dirty="0"/>
              <a:t>- сформировать навыки совместной работы и делового общения в группе.</a:t>
            </a:r>
          </a:p>
          <a:p>
            <a:pPr>
              <a:defRPr/>
            </a:pP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571500"/>
            <a:ext cx="8186738" cy="919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Вопросы перед началом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2000250"/>
            <a:ext cx="8358188" cy="40719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l">
              <a:buFont typeface="+mj-lt"/>
              <a:buAutoNum type="arabicPeriod"/>
              <a:defRPr/>
            </a:pPr>
            <a:r>
              <a:rPr lang="ru-RU" sz="2800" b="1" i="1" dirty="0"/>
              <a:t>Что я хочу сделать? 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2800" b="1" i="1" dirty="0"/>
              <a:t>Чему я хочу научиться? 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2800" b="1" i="1" dirty="0"/>
              <a:t>Кому я хочу помочь?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2800" b="1" i="1" dirty="0"/>
              <a:t>Название моего проекта ?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2800" b="1" i="1" dirty="0"/>
              <a:t>Какие шаги я должен предпринять для достижения цели своего проекта?</a:t>
            </a:r>
            <a:endParaRPr lang="ru-RU" sz="2800" b="1" dirty="0"/>
          </a:p>
          <a:p>
            <a:pPr>
              <a:defRPr/>
            </a:pP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xfrm>
            <a:off x="966788" y="714375"/>
            <a:ext cx="7391400" cy="830263"/>
          </a:xfrm>
        </p:spPr>
        <p:txBody>
          <a:bodyPr/>
          <a:lstStyle/>
          <a:p>
            <a:pPr eaLnBrk="1" hangingPunct="1"/>
            <a:r>
              <a:rPr lang="ru-RU" sz="4000" smtClean="0"/>
              <a:t>Вопросы по </a:t>
            </a:r>
            <a:r>
              <a:rPr lang="ru-RU" sz="4000" i="1" smtClean="0"/>
              <a:t>окончании  проекта</a:t>
            </a:r>
            <a:endParaRPr lang="ru-RU" sz="4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57250" y="1714500"/>
            <a:ext cx="7643813" cy="43576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l">
              <a:buFont typeface="+mj-lt"/>
              <a:buAutoNum type="arabicPeriod"/>
              <a:defRPr/>
            </a:pPr>
            <a:r>
              <a:rPr lang="ru-RU" sz="2800" b="1" i="1" dirty="0"/>
              <a:t>Выполнено ли то, что задумано?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2800" b="1" i="1" dirty="0"/>
              <a:t>Что было сделано хорошо? 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2800" b="1" i="1" dirty="0"/>
              <a:t>Что было сделано плохо? 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2800" b="1" i="1" dirty="0"/>
              <a:t>Что было выполнить легко, в чем  испытывались трудности?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ru-RU" sz="2800" b="1" i="1" dirty="0"/>
              <a:t>Кто мог бы сказать спасибо за проект?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214313" y="352425"/>
            <a:ext cx="8715375" cy="862013"/>
          </a:xfrm>
        </p:spPr>
        <p:txBody>
          <a:bodyPr/>
          <a:lstStyle/>
          <a:p>
            <a:pPr algn="ctr" eaLnBrk="1" hangingPunct="1"/>
            <a:r>
              <a:rPr lang="ru-RU" sz="4000" b="1" i="1" smtClean="0"/>
              <a:t>Преимущества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1285875"/>
            <a:ext cx="8715375" cy="535781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100" b="1" i="1" dirty="0"/>
              <a:t>Сегодня проектно-исследовательская технология одна из самых востребованных. Знание ее основ позволяет исключить учение без интереса, сделать процесс обучения интенсивным и результативным. Современные дети в совершенстве владеют компьютером, им доступны любые информационные ресурсы. Преподавателю  на уроке нужно лишь направить их знания и умения в нужное русло, и тогда исчезнет скука, учащиеся будут  увлечены интересной работой, результатом которой станут их проекты: сборники стихов, собственные книги, литературные постановки, творческие и исследовательские работы, презентации, буклеты, газеты. Тогда учение будет проходить с увлечением. А значит, будут учиться педагоги! Будут осваивать новые технологии, экспериментировать, пробовать!</a:t>
            </a:r>
          </a:p>
          <a:p>
            <a:pPr>
              <a:defRPr/>
            </a:pP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8218487" cy="700088"/>
          </a:xfrm>
        </p:spPr>
        <p:txBody>
          <a:bodyPr/>
          <a:lstStyle/>
          <a:p>
            <a:pPr algn="ctr" eaLnBrk="1" hangingPunct="1"/>
            <a:r>
              <a:rPr lang="ru-RU" sz="4000" b="1" smtClean="0"/>
              <a:t>Метод проектов 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539750" y="0"/>
            <a:ext cx="3311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33"/>
                </a:solidFill>
              </a:rPr>
              <a:t>	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1500188"/>
            <a:ext cx="8143875" cy="50006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1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Такая технология наглядно демонстрирует широкие возможности и перспективы сотрудничества учащихся  и преподавателя в ходе работы над проектом, когда решаются не только учебные, но и воспитательные задачи, так как цель сегодняшнего, и в первую очередь, современного образования, чтобы из учебного заведения выходил не человек, напичканный знаниями, а человек-личность. Совместная работа над проектом, самостоятельный поиск конкретных знаний, содействовали качественному усвоению темы учащимися, продвижению их в общем развитии, раскрытию их талантов.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908</TotalTime>
  <Words>1123</Words>
  <Application>Microsoft Office PowerPoint</Application>
  <PresentationFormat>Экран (4:3)</PresentationFormat>
  <Paragraphs>247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Презентация PowerPoint</vt:lpstr>
      <vt:lpstr>Презентация PowerPoint</vt:lpstr>
      <vt:lpstr>Презентация PowerPoint</vt:lpstr>
      <vt:lpstr>Этапы работы над проектом: </vt:lpstr>
      <vt:lpstr>Цели работы над проектом: </vt:lpstr>
      <vt:lpstr>Вопросы перед началом проекта</vt:lpstr>
      <vt:lpstr>Вопросы по окончании  проекта</vt:lpstr>
      <vt:lpstr>Преимущества</vt:lpstr>
      <vt:lpstr>Метод проектов </vt:lpstr>
      <vt:lpstr>Современный урок</vt:lpstr>
      <vt:lpstr>Презентация PowerPoint</vt:lpstr>
      <vt:lpstr> </vt:lpstr>
      <vt:lpstr>I ЭТАП ВЫПОЛНЕНИЯ ПРОЕКТА</vt:lpstr>
      <vt:lpstr>На I этапе</vt:lpstr>
      <vt:lpstr>II ЭТАП ВЫПОЛНЕНИЯ ПРОЕКТА</vt:lpstr>
      <vt:lpstr>На II этапе</vt:lpstr>
      <vt:lpstr>III ЭТАП ВЫПОЛНЕНИЯ ПРОЕКТА</vt:lpstr>
      <vt:lpstr>На III этапе</vt:lpstr>
      <vt:lpstr>I СТРУКТУРА ПРОЕКТА</vt:lpstr>
      <vt:lpstr>Введение</vt:lpstr>
      <vt:lpstr>Банк идей и предложений</vt:lpstr>
      <vt:lpstr>Исследование проблемы</vt:lpstr>
      <vt:lpstr>Технологическая часть</vt:lpstr>
      <vt:lpstr>Экономическая оценка</vt:lpstr>
      <vt:lpstr>Заключение</vt:lpstr>
      <vt:lpstr>II СТРУКТУРА ПРОЕКТА</vt:lpstr>
      <vt:lpstr>ОЦЕНКА ПРОЕКТА</vt:lpstr>
      <vt:lpstr>Тематика проектов</vt:lpstr>
      <vt:lpstr>Темы проектов на 2015-2016 уч. год</vt:lpstr>
      <vt:lpstr> Технология проектного обучения</vt:lpstr>
      <vt:lpstr>В любой профессии открытия важны, Мы их увидеть и показать должны, Если преподаватель заинтересовать смог, То это и есть современный урок!</vt:lpstr>
      <vt:lpstr>Проекты учащихся </vt:lpstr>
      <vt:lpstr>В мир новых технологий, В современный век Широкий выбор: учиться, трудиться… Раскрыть вас поможет - удачный проект. УПЦ этим будет гордиться! </vt:lpstr>
      <vt:lpstr>Проекты учащихся </vt:lpstr>
      <vt:lpstr>Какую б науку твой ум ни постиг, покоя в учении не знай ни на миг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технологии</dc:title>
  <dc:creator>ПК</dc:creator>
  <dc:description>uchportal.ru</dc:description>
  <cp:lastModifiedBy>Star</cp:lastModifiedBy>
  <cp:revision>59</cp:revision>
  <dcterms:created xsi:type="dcterms:W3CDTF">2009-10-24T06:37:30Z</dcterms:created>
  <dcterms:modified xsi:type="dcterms:W3CDTF">2016-01-21T09:16:11Z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000800ac09000000000001024140</vt:lpwstr>
  </property>
</Properties>
</file>