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71" r:id="rId14"/>
    <p:sldId id="270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7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64320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Сложноподчинённые предложения с несколькими придаточными.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Понамарева Л. В.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МОБУ «СОШ № 9»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Г. Минусинск.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2016.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Параллельное подчинение придаточных.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Светлеет грусть, когда цветут цветы,</a:t>
            </a:r>
          </a:p>
          <a:p>
            <a:pPr>
              <a:buNone/>
            </a:pPr>
            <a:r>
              <a:rPr lang="ru-RU" sz="4000" dirty="0" smtClean="0"/>
              <a:t>Когда брожу я многоцветным лугом</a:t>
            </a:r>
          </a:p>
          <a:p>
            <a:pPr>
              <a:buNone/>
            </a:pPr>
            <a:r>
              <a:rPr lang="ru-RU" sz="4000" dirty="0" smtClean="0"/>
              <a:t>Один или с хорошим другом,</a:t>
            </a:r>
          </a:p>
          <a:p>
            <a:pPr>
              <a:buNone/>
            </a:pPr>
            <a:r>
              <a:rPr lang="ru-RU" sz="4000" dirty="0" smtClean="0"/>
              <a:t>Который сам не терпит суеты.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43174" y="2500306"/>
            <a:ext cx="10715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42910" y="2428868"/>
            <a:ext cx="178595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42910" y="2571744"/>
            <a:ext cx="178595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57554" y="3143248"/>
            <a:ext cx="35719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000232" y="3214686"/>
            <a:ext cx="121444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00232" y="3357562"/>
            <a:ext cx="121444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42910" y="4643446"/>
            <a:ext cx="192882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00430" y="4714884"/>
            <a:ext cx="342902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428992" y="4929198"/>
            <a:ext cx="350046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Светлеет грусть,</a:t>
            </a:r>
          </a:p>
          <a:p>
            <a:pPr>
              <a:buNone/>
            </a:pPr>
            <a:r>
              <a:rPr lang="ru-RU" dirty="0" smtClean="0"/>
              <a:t>(когда?)</a:t>
            </a:r>
          </a:p>
          <a:p>
            <a:pPr>
              <a:buNone/>
            </a:pPr>
            <a:r>
              <a:rPr lang="ru-RU" dirty="0" smtClean="0"/>
              <a:t>Когда цветут цветы, когда брожу я многоцветным лугом один или с хорошим другом,</a:t>
            </a:r>
          </a:p>
          <a:p>
            <a:pPr>
              <a:buNone/>
            </a:pPr>
            <a:r>
              <a:rPr lang="ru-RU" dirty="0" smtClean="0"/>
              <a:t>( с каким?)</a:t>
            </a:r>
          </a:p>
          <a:p>
            <a:pPr>
              <a:buNone/>
            </a:pPr>
            <a:r>
              <a:rPr lang="ru-RU" dirty="0" smtClean="0"/>
              <a:t>Который сам не терпит суеты.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СПП с последовательным подчинением придаточных.</a:t>
            </a:r>
          </a:p>
          <a:p>
            <a:pPr>
              <a:buNone/>
            </a:pPr>
            <a:r>
              <a:rPr lang="ru-RU" sz="4400" dirty="0" smtClean="0"/>
              <a:t>СПП с однородным подчинением придаточных .</a:t>
            </a:r>
          </a:p>
          <a:p>
            <a:pPr>
              <a:buNone/>
            </a:pPr>
            <a:r>
              <a:rPr lang="ru-RU" sz="4400" dirty="0" smtClean="0"/>
              <a:t>СПП с параллельным подчинением придаточных.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3400" dirty="0" smtClean="0"/>
              <a:t>1.Внимательно </a:t>
            </a:r>
            <a:r>
              <a:rPr lang="ru-RU" sz="3400" dirty="0" smtClean="0"/>
              <a:t>прочитав всё написанное Пришвиным, убеждаешься, что он не успел рассказать нам и сотой доли того, что превосходно видел и знал.</a:t>
            </a:r>
          </a:p>
          <a:p>
            <a:pPr lvl="0">
              <a:buNone/>
            </a:pPr>
            <a:r>
              <a:rPr lang="ru-RU" sz="3400" dirty="0" smtClean="0"/>
              <a:t>2.Видно </a:t>
            </a:r>
            <a:r>
              <a:rPr lang="ru-RU" sz="3400" dirty="0" smtClean="0"/>
              <a:t>было, что полковой командир любуется своим полком, счастлив им и что все его душевные силы заняты только полком.</a:t>
            </a:r>
          </a:p>
          <a:p>
            <a:pPr lvl="0">
              <a:buNone/>
            </a:pPr>
            <a:r>
              <a:rPr lang="ru-RU" sz="3400" dirty="0" smtClean="0"/>
              <a:t>3.Когда </a:t>
            </a:r>
            <a:r>
              <a:rPr lang="ru-RU" sz="3400" dirty="0" smtClean="0"/>
              <a:t>бричка выехала со двора, он оглянулся назад и увидел, что Собакевич всё ещё стоит на крыльце.</a:t>
            </a:r>
          </a:p>
          <a:p>
            <a:pPr lvl="0">
              <a:buNone/>
            </a:pPr>
            <a:r>
              <a:rPr lang="ru-RU" sz="3400" dirty="0" smtClean="0"/>
              <a:t>4.Была </a:t>
            </a:r>
            <a:r>
              <a:rPr lang="ru-RU" sz="3400" dirty="0" smtClean="0"/>
              <a:t>минута, в которую он так сильно вздрогнул, что Ольга вскрикнула, думая, что он сорвётся.</a:t>
            </a:r>
          </a:p>
          <a:p>
            <a:pPr lvl="0">
              <a:buNone/>
            </a:pPr>
            <a:r>
              <a:rPr lang="ru-RU" sz="3400" dirty="0" smtClean="0"/>
              <a:t>5.Я </a:t>
            </a:r>
            <a:r>
              <a:rPr lang="ru-RU" sz="3400" dirty="0" smtClean="0"/>
              <a:t>стал обходить все дома в ауле, рассказывая, что завтра приезжают артисты и мне поручили собирать для них деньги.</a:t>
            </a:r>
          </a:p>
          <a:p>
            <a:pPr lvl="0">
              <a:buNone/>
            </a:pPr>
            <a:r>
              <a:rPr lang="ru-RU" sz="3400" dirty="0" smtClean="0"/>
              <a:t>6.Когда </a:t>
            </a:r>
            <a:r>
              <a:rPr lang="ru-RU" sz="3400" dirty="0" smtClean="0"/>
              <a:t>шуршат в овраге лопухи</a:t>
            </a:r>
          </a:p>
          <a:p>
            <a:pPr>
              <a:buNone/>
            </a:pPr>
            <a:r>
              <a:rPr lang="ru-RU" sz="3400" dirty="0" smtClean="0"/>
              <a:t>    И </a:t>
            </a:r>
            <a:r>
              <a:rPr lang="ru-RU" sz="3400" dirty="0" smtClean="0"/>
              <a:t>никнет гроздь рябины жёлто-красной,</a:t>
            </a:r>
          </a:p>
          <a:p>
            <a:pPr>
              <a:buNone/>
            </a:pPr>
            <a:r>
              <a:rPr lang="ru-RU" sz="3400" dirty="0" smtClean="0"/>
              <a:t>    Слагаю </a:t>
            </a:r>
            <a:r>
              <a:rPr lang="ru-RU" sz="3400" dirty="0" smtClean="0"/>
              <a:t>я весёлые стихи</a:t>
            </a:r>
          </a:p>
          <a:p>
            <a:pPr>
              <a:buNone/>
            </a:pPr>
            <a:r>
              <a:rPr lang="ru-RU" sz="3400" dirty="0" smtClean="0"/>
              <a:t>    О </a:t>
            </a:r>
            <a:r>
              <a:rPr lang="ru-RU" sz="3400" dirty="0" smtClean="0"/>
              <a:t>жизни тленной, тленной и прекрасной.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Итог урока.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Задайте вопросы по теме урока друг другу, проверьте, всё ли поняли вы и ваш сосед.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Спросите у учителя или проясните по учебнику материал, который вы не усвоили.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Ещё раз задайте вопросы друг другу.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Домашнее задание: </a:t>
            </a:r>
          </a:p>
          <a:p>
            <a:pPr lvl="0">
              <a:buNone/>
            </a:pPr>
            <a:r>
              <a:rPr lang="ru-RU" b="1" dirty="0" smtClean="0"/>
              <a:t>всем: </a:t>
            </a:r>
            <a:r>
              <a:rPr lang="ru-RU" dirty="0" smtClean="0"/>
              <a:t>оформить устный материал в таблицу, кластер, схему (выполнить любой из видов сохранения информации на выбор);</a:t>
            </a:r>
          </a:p>
          <a:p>
            <a:pPr lvl="0">
              <a:buNone/>
            </a:pPr>
            <a:r>
              <a:rPr lang="ru-RU" dirty="0" smtClean="0"/>
              <a:t>Упр. на выбор</a:t>
            </a:r>
          </a:p>
          <a:p>
            <a:pPr lvl="0">
              <a:buNone/>
            </a:pPr>
            <a:r>
              <a:rPr lang="ru-RU" dirty="0" smtClean="0"/>
              <a:t>3 – упр.201 (1 часть),</a:t>
            </a:r>
          </a:p>
          <a:p>
            <a:pPr>
              <a:buNone/>
            </a:pPr>
            <a:r>
              <a:rPr lang="ru-RU" dirty="0" smtClean="0"/>
              <a:t>4 – 202,</a:t>
            </a:r>
          </a:p>
          <a:p>
            <a:pPr>
              <a:buNone/>
            </a:pPr>
            <a:r>
              <a:rPr lang="ru-RU" dirty="0" smtClean="0"/>
              <a:t>5 – 208 (используйте в материалах предложения с разными видами подчинения).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000" dirty="0" smtClean="0"/>
          </a:p>
          <a:p>
            <a:pPr algn="ctr">
              <a:buNone/>
            </a:pPr>
            <a:r>
              <a:rPr lang="ru-RU" sz="8000" dirty="0" smtClean="0"/>
              <a:t>Спасибо за урок</a:t>
            </a:r>
            <a:r>
              <a:rPr lang="ru-RU" sz="8000" dirty="0" smtClean="0"/>
              <a:t>!</a:t>
            </a:r>
          </a:p>
          <a:p>
            <a:pPr algn="ctr">
              <a:buNone/>
            </a:pPr>
            <a:endParaRPr lang="ru-RU" sz="8000" dirty="0" smtClean="0"/>
          </a:p>
          <a:p>
            <a:pPr algn="ctr">
              <a:buNone/>
            </a:pPr>
            <a:endParaRPr lang="ru-RU" sz="8000" dirty="0" smtClean="0"/>
          </a:p>
          <a:p>
            <a:pPr algn="ctr">
              <a:buNone/>
            </a:pP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22553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Цели урока для учителя.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Обучающая: знать виды связи придаточных частей в СПП; уметь расставлять знаки препинания в СПП с несколькими придаточными.</a:t>
            </a:r>
          </a:p>
          <a:p>
            <a:r>
              <a:rPr lang="ru-RU" sz="2800" dirty="0" smtClean="0"/>
              <a:t>Развивающая: формировать коммуникативные умения ( работа в группе), анализ, умение делать выводы, строить высказывание.</a:t>
            </a:r>
          </a:p>
          <a:p>
            <a:r>
              <a:rPr lang="ru-RU" sz="2800" dirty="0" smtClean="0"/>
              <a:t>Воспитывающая: мотивировать к изучению русского языка, прививать умение вежливо и корректно отстаивать свою позицию.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Цели для учеников.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Цель:</a:t>
            </a:r>
          </a:p>
          <a:p>
            <a:pPr>
              <a:buNone/>
            </a:pPr>
            <a:r>
              <a:rPr lang="ru-RU" b="1" dirty="0" smtClean="0"/>
              <a:t>     знать: </a:t>
            </a:r>
            <a:endParaRPr lang="ru-RU" dirty="0" smtClean="0"/>
          </a:p>
          <a:p>
            <a:pPr lvl="0"/>
            <a:r>
              <a:rPr lang="ru-RU" dirty="0" smtClean="0"/>
              <a:t>значение придаточных частей в СПП с несколькими придаточными;</a:t>
            </a:r>
          </a:p>
          <a:p>
            <a:pPr lvl="0"/>
            <a:r>
              <a:rPr lang="ru-RU" dirty="0" smtClean="0"/>
              <a:t>способы присоединения нескольких придаточных частей к главной части в СПП;</a:t>
            </a:r>
          </a:p>
          <a:p>
            <a:pPr>
              <a:buNone/>
            </a:pPr>
            <a:r>
              <a:rPr lang="ru-RU" b="1" dirty="0" smtClean="0"/>
              <a:t>    уметь:</a:t>
            </a:r>
            <a:endParaRPr lang="ru-RU" dirty="0" smtClean="0"/>
          </a:p>
          <a:p>
            <a:pPr lvl="0"/>
            <a:r>
              <a:rPr lang="ru-RU" dirty="0" smtClean="0"/>
              <a:t>определять виды связи в СПП с несколькими придаточными;</a:t>
            </a:r>
          </a:p>
          <a:p>
            <a:pPr lvl="0"/>
            <a:r>
              <a:rPr lang="ru-RU" dirty="0" smtClean="0"/>
              <a:t>правильно ставить знаки препинания в СПП с несколькими придаточными;</a:t>
            </a:r>
          </a:p>
          <a:p>
            <a:pPr lvl="0"/>
            <a:r>
              <a:rPr lang="ru-RU" dirty="0" smtClean="0"/>
              <a:t>составлять СПП с несколькими придаточными;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1473"/>
          <a:ext cx="854395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7810"/>
                <a:gridCol w="5236146"/>
              </a:tblGrid>
              <a:tr h="614364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 По деревьям во множестве скакали зверьки которых здесь называют </a:t>
                      </a:r>
                      <a:r>
                        <a:rPr lang="ru-RU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бурундучками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 Витька страшно не любил когда ему напоминали об этом.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3. В той стороне куда отнесло плот поднималось белое облачко водяной пыли.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4. Он писал эту картину так как будто это была его последняя в жизни работа.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5. Щебетал звенел и чирикал воробей  надрываясь о усердия так что даже перья на нём топорщились и шевелились.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 Кто пахать не ленится у того хлеб родится.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 В ком добра нет в том и правды мало.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А. (Главное предложение), (придаточное изъяснительное).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Б. (Главное предложение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указ.сл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.), (придаточное обстоятельственное образа действия).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В. (Главное предложение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указ.сл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.), (придаточное определительное).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Г. (Главное предложение), (придаточное обстоятельственное образа действия).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Д. (Придаточное изъяснительное),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указ.сл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главное предложение).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Е. (Главное предложение), (придаточное определительное).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Ж. (Придаточное изъяснительное),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указ.сл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главное предложение).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6472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87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1.По деревьям во множестве скакали зверьки которых здесь называют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бурундучками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Е. [= ˗˗ ],(которых = ). (придаточное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определительное)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887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Витька страшно не любил когда ему напоминали об этом.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 [˗˗ =], (когда =). (придаточное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изъяснительное).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7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В той стороне куда отнесло плот поднималось белое облачко водяной пыли.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Д.[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ук.сл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., (куда = ˗˗), = ˗˗]. (придаточное определительное)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7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Он писал эту картину так как будто это была его последняя в жизни работа.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Ж. [˗˗ =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у.сл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.], (как будто = ˗˗). (придаточное обстоятельственное, степени)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7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Щебетал звенел и чирикал воробей  надрываясь о усердия так что даже перья на нём топорщились и шевелились.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Б. [=,= и = ˗˗ ,д.о.,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ук.сл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.], (что ˗˗ = и = ). (придаточное обстоятельственное, образа действия)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2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Кто пахать не ленится у того хлеб родится.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 (Кто = ), [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ук.сл.=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]. (придаточное изъяснительное)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2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В ком добра нет в том и правды мало.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(В ком =), [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ук.сл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=]. (придаточное изъяснительное.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Последовательное подчинение придаточных</a:t>
            </a:r>
          </a:p>
          <a:p>
            <a:pPr>
              <a:buNone/>
            </a:pPr>
            <a:r>
              <a:rPr lang="ru-RU" sz="4800" dirty="0" smtClean="0"/>
              <a:t>У нас существуют правила, </a:t>
            </a:r>
            <a:r>
              <a:rPr lang="ru-RU" sz="4800" b="1" dirty="0" smtClean="0"/>
              <a:t>которым</a:t>
            </a:r>
            <a:r>
              <a:rPr lang="ru-RU" sz="4800" dirty="0" smtClean="0"/>
              <a:t> </a:t>
            </a:r>
          </a:p>
          <a:p>
            <a:pPr>
              <a:buNone/>
            </a:pPr>
            <a:r>
              <a:rPr lang="ru-RU" sz="4800" dirty="0" smtClean="0"/>
              <a:t>должны подчиняться все, </a:t>
            </a:r>
            <a:r>
              <a:rPr lang="ru-RU" sz="4800" b="1" dirty="0" smtClean="0"/>
              <a:t>кто</a:t>
            </a:r>
            <a:r>
              <a:rPr lang="ru-RU" sz="4800" dirty="0" smtClean="0"/>
              <a:t> к нам приходит.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214942" y="2786058"/>
            <a:ext cx="214314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071670" y="2714620"/>
            <a:ext cx="285752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57686" y="271462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08" y="2857496"/>
            <a:ext cx="285752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215074" y="4357694"/>
            <a:ext cx="7143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00034" y="4357694"/>
            <a:ext cx="5572164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0034" y="4572008"/>
            <a:ext cx="557216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286644" y="4357694"/>
            <a:ext cx="78581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500298" y="5143512"/>
            <a:ext cx="242889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500298" y="5286388"/>
            <a:ext cx="242889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У нас существуют правила, </a:t>
            </a:r>
          </a:p>
          <a:p>
            <a:pPr>
              <a:buNone/>
            </a:pPr>
            <a:r>
              <a:rPr lang="ru-RU" dirty="0" smtClean="0"/>
              <a:t>(какие?)</a:t>
            </a:r>
          </a:p>
          <a:p>
            <a:pPr>
              <a:buNone/>
            </a:pPr>
            <a:r>
              <a:rPr lang="ru-RU" b="1" dirty="0" smtClean="0"/>
              <a:t>которым</a:t>
            </a:r>
            <a:r>
              <a:rPr lang="ru-RU" dirty="0" smtClean="0"/>
              <a:t> должны подчиняться все,</a:t>
            </a:r>
          </a:p>
          <a:p>
            <a:pPr>
              <a:buNone/>
            </a:pPr>
            <a:r>
              <a:rPr lang="ru-RU" dirty="0" smtClean="0"/>
              <a:t>(кто?)</a:t>
            </a:r>
          </a:p>
          <a:p>
            <a:pPr>
              <a:buNone/>
            </a:pPr>
            <a:r>
              <a:rPr lang="ru-RU" b="1" dirty="0" smtClean="0"/>
              <a:t>кто</a:t>
            </a:r>
            <a:r>
              <a:rPr lang="ru-RU" dirty="0" smtClean="0"/>
              <a:t> к нам приходит.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Однородное подчинение придаточных.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Был тот час, </a:t>
            </a:r>
            <a:r>
              <a:rPr lang="ru-RU" sz="4800" b="1" dirty="0" smtClean="0"/>
              <a:t>когда </a:t>
            </a:r>
            <a:r>
              <a:rPr lang="ru-RU" sz="4800" dirty="0" smtClean="0"/>
              <a:t>ещё нет изнуряющей жары, </a:t>
            </a:r>
            <a:r>
              <a:rPr lang="ru-RU" sz="4800" b="1" dirty="0" smtClean="0"/>
              <a:t>когда</a:t>
            </a:r>
            <a:r>
              <a:rPr lang="ru-RU" sz="4800" dirty="0" smtClean="0"/>
              <a:t> солнце приятно греет влажную после купания кожу.</a:t>
            </a:r>
            <a:endParaRPr lang="ru-RU" sz="4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786050" y="2285992"/>
            <a:ext cx="7143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034" y="2285992"/>
            <a:ext cx="10715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0034" y="2428868"/>
            <a:ext cx="114300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643702" y="2285992"/>
            <a:ext cx="78581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643702" y="2500306"/>
            <a:ext cx="857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28662" y="3786190"/>
            <a:ext cx="17145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143504" y="3786190"/>
            <a:ext cx="128588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143504" y="3929066"/>
            <a:ext cx="128588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Был тот час,</a:t>
            </a:r>
          </a:p>
          <a:p>
            <a:pPr>
              <a:buNone/>
            </a:pPr>
            <a:r>
              <a:rPr lang="ru-RU" sz="4400" dirty="0" smtClean="0"/>
              <a:t>(какой?)</a:t>
            </a:r>
          </a:p>
          <a:p>
            <a:pPr>
              <a:buNone/>
            </a:pPr>
            <a:r>
              <a:rPr lang="ru-RU" sz="4400" b="1" dirty="0" smtClean="0"/>
              <a:t>когда </a:t>
            </a:r>
            <a:r>
              <a:rPr lang="ru-RU" sz="4400" dirty="0" smtClean="0"/>
              <a:t>ещё нет изнуряющей жары,</a:t>
            </a:r>
          </a:p>
          <a:p>
            <a:pPr>
              <a:buNone/>
            </a:pPr>
            <a:r>
              <a:rPr lang="ru-RU" sz="4400" dirty="0" smtClean="0"/>
              <a:t>(какой?)</a:t>
            </a:r>
          </a:p>
          <a:p>
            <a:pPr>
              <a:buNone/>
            </a:pPr>
            <a:r>
              <a:rPr lang="ru-RU" sz="4400" b="1" dirty="0" smtClean="0"/>
              <a:t>когда</a:t>
            </a:r>
            <a:r>
              <a:rPr lang="ru-RU" sz="4400" dirty="0" smtClean="0"/>
              <a:t> солнце приятно греет влажную после купания кожу.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928</Words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Сложноподчинённые предложения с несколькими придаточными. </vt:lpstr>
      <vt:lpstr>Цели урока для учителя.</vt:lpstr>
      <vt:lpstr>Цели для учеников.</vt:lpstr>
      <vt:lpstr>Слайд 4</vt:lpstr>
      <vt:lpstr>Слайд 5</vt:lpstr>
      <vt:lpstr>Слайд 6</vt:lpstr>
      <vt:lpstr>Слайд 7</vt:lpstr>
      <vt:lpstr>Однородное подчинение придаточных.</vt:lpstr>
      <vt:lpstr>Слайд 9</vt:lpstr>
      <vt:lpstr>Параллельное подчинение придаточных.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Сложноподчинённые предложения с несколькими придаточными. </dc:title>
  <dc:creator>319</dc:creator>
  <cp:lastModifiedBy>319</cp:lastModifiedBy>
  <cp:revision>33</cp:revision>
  <dcterms:created xsi:type="dcterms:W3CDTF">2016-01-29T05:18:17Z</dcterms:created>
  <dcterms:modified xsi:type="dcterms:W3CDTF">2016-01-30T03:45:56Z</dcterms:modified>
</cp:coreProperties>
</file>