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82" r:id="rId2"/>
    <p:sldId id="407" r:id="rId3"/>
    <p:sldId id="328" r:id="rId4"/>
    <p:sldId id="337" r:id="rId5"/>
    <p:sldId id="299" r:id="rId6"/>
    <p:sldId id="385" r:id="rId7"/>
    <p:sldId id="408" r:id="rId8"/>
    <p:sldId id="386" r:id="rId9"/>
    <p:sldId id="387" r:id="rId10"/>
    <p:sldId id="388" r:id="rId11"/>
    <p:sldId id="409" r:id="rId1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89" autoAdjust="0"/>
  </p:normalViewPr>
  <p:slideViewPr>
    <p:cSldViewPr>
      <p:cViewPr>
        <p:scale>
          <a:sx n="86" d="100"/>
          <a:sy n="86" d="100"/>
        </p:scale>
        <p:origin x="-918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2B4CFA9-E4E1-4F2E-BC5D-D50E3300BD86}" type="datetimeFigureOut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2" tIns="46241" rIns="92482" bIns="46241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482" tIns="46241" rIns="92482" bIns="4624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E3BE9A-FC8C-4A74-A0AE-0980327DC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352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E39B5-67FB-4A95-8603-66F2CD560296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188640"/>
            <a:ext cx="7200928" cy="1584175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/>
            </a:r>
            <a:br>
              <a:rPr lang="ru-RU" sz="2200" dirty="0"/>
            </a:br>
            <a:r>
              <a:rPr lang="ru-RU" sz="3100" dirty="0"/>
              <a:t>«Мониторинг </a:t>
            </a:r>
            <a:r>
              <a:rPr lang="ru-RU" sz="3100" dirty="0" err="1"/>
              <a:t>метапредметных</a:t>
            </a:r>
            <a:r>
              <a:rPr lang="ru-RU" sz="3100" dirty="0"/>
              <a:t> и личностных </a:t>
            </a:r>
            <a:r>
              <a:rPr lang="ru-RU" sz="3100" dirty="0" smtClean="0"/>
              <a:t>результатов в основной школе»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b="1" i="1" dirty="0" smtClean="0">
                <a:solidFill>
                  <a:srgbClr val="6600CC"/>
                </a:solidFill>
                <a:latin typeface="Times New Roman" pitchFamily="18" charset="0"/>
              </a:rPr>
              <a:t/>
            </a:r>
            <a:br>
              <a:rPr lang="ru-RU" b="1" i="1" dirty="0" smtClean="0">
                <a:solidFill>
                  <a:srgbClr val="6600CC"/>
                </a:solidFill>
                <a:latin typeface="Times New Roman" pitchFamily="18" charset="0"/>
              </a:rPr>
            </a:br>
            <a:endParaRPr lang="ru-RU" dirty="0">
              <a:solidFill>
                <a:srgbClr val="6600CC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1340768"/>
            <a:ext cx="6400800" cy="345638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6600CC"/>
                </a:solidFill>
                <a:latin typeface="Times New Roman" pitchFamily="18" charset="0"/>
              </a:rPr>
              <a:t>Тема: </a:t>
            </a:r>
            <a:r>
              <a:rPr lang="ru-RU" b="1" i="1" dirty="0" smtClean="0">
                <a:latin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</a:rPr>
              <a:t>Оценка умения выделять в повествовательном тексте субъекты взаимодействия и действия, совершаемые ими относительно друг друга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4941168"/>
            <a:ext cx="5760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Работу выполнили педагоги </a:t>
            </a:r>
          </a:p>
          <a:p>
            <a:pPr algn="ctr"/>
            <a:r>
              <a:rPr lang="ru-RU" i="1" dirty="0" err="1"/>
              <a:t>Исобчук</a:t>
            </a:r>
            <a:r>
              <a:rPr lang="ru-RU" i="1" dirty="0"/>
              <a:t> Елена </a:t>
            </a:r>
            <a:r>
              <a:rPr lang="ru-RU" i="1" dirty="0" err="1"/>
              <a:t>Корниловна</a:t>
            </a:r>
            <a:r>
              <a:rPr lang="ru-RU" dirty="0"/>
              <a:t>, </a:t>
            </a:r>
          </a:p>
          <a:p>
            <a:pPr algn="ctr"/>
            <a:r>
              <a:rPr lang="ru-RU" dirty="0"/>
              <a:t>учитель русского языка и литературы;</a:t>
            </a:r>
          </a:p>
          <a:p>
            <a:pPr algn="ctr"/>
            <a:r>
              <a:rPr lang="ru-RU" i="1" dirty="0" err="1"/>
              <a:t>Ковырзина</a:t>
            </a:r>
            <a:r>
              <a:rPr lang="ru-RU" i="1" dirty="0"/>
              <a:t> Марина Михайловна</a:t>
            </a:r>
            <a:r>
              <a:rPr lang="ru-RU" dirty="0"/>
              <a:t>,</a:t>
            </a:r>
          </a:p>
          <a:p>
            <a:pPr algn="ctr"/>
            <a:r>
              <a:rPr lang="ru-RU" dirty="0"/>
              <a:t>учитель биологии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624132"/>
          </a:xfrm>
        </p:spPr>
        <p:txBody>
          <a:bodyPr>
            <a:normAutofit/>
          </a:bodyPr>
          <a:lstStyle/>
          <a:p>
            <a:r>
              <a:rPr lang="ru-RU" sz="3200" b="1" dirty="0"/>
              <a:t>Аналитическая записка по итогам апробации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ru-RU" sz="2000" u="sng" dirty="0"/>
              <a:t>Текст 2 по построению схемы органов </a:t>
            </a:r>
            <a:r>
              <a:rPr lang="ru-RU" sz="2000" u="sng" dirty="0" smtClean="0"/>
              <a:t>власти</a:t>
            </a:r>
          </a:p>
          <a:p>
            <a:r>
              <a:rPr lang="ru-RU" sz="2000" dirty="0"/>
              <a:t>Минимальный балл: 5</a:t>
            </a:r>
          </a:p>
          <a:p>
            <a:r>
              <a:rPr lang="ru-RU" sz="2000" dirty="0"/>
              <a:t>От 5 до 25 баллов низкий уровень – 32 человека. </a:t>
            </a:r>
          </a:p>
          <a:p>
            <a:r>
              <a:rPr lang="ru-RU" sz="2000" dirty="0"/>
              <a:t>От 30 до 55 баллов средний уровень – 19 человек.</a:t>
            </a:r>
          </a:p>
          <a:p>
            <a:r>
              <a:rPr lang="ru-RU" sz="2000" dirty="0"/>
              <a:t>От 60 до 70 баллов высокий уровень – 6 человек.</a:t>
            </a:r>
          </a:p>
          <a:p>
            <a:r>
              <a:rPr lang="ru-RU" sz="2000" dirty="0"/>
              <a:t>Данное задание было для учащихся более сложным (что они и указали в оценке каждого задания). Сложность была и в том, что данное задание было на основе незнакомого текста, содержащего научно-популярную информацию.</a:t>
            </a:r>
          </a:p>
          <a:p>
            <a:r>
              <a:rPr lang="ru-RU" sz="2000" dirty="0"/>
              <a:t>Мнение и оценки </a:t>
            </a:r>
            <a:r>
              <a:rPr lang="ru-RU" sz="2000" dirty="0" smtClean="0"/>
              <a:t> </a:t>
            </a:r>
            <a:r>
              <a:rPr lang="ru-RU" sz="2000" dirty="0"/>
              <a:t>совпали с нашими результатами. Ученикам </a:t>
            </a:r>
            <a:r>
              <a:rPr lang="ru-RU" sz="2000" dirty="0" smtClean="0"/>
              <a:t>нашей </a:t>
            </a:r>
            <a:r>
              <a:rPr lang="ru-RU" sz="2000" dirty="0"/>
              <a:t>школы </a:t>
            </a:r>
            <a:r>
              <a:rPr lang="ru-RU" sz="2000" dirty="0" smtClean="0"/>
              <a:t> </a:t>
            </a:r>
            <a:r>
              <a:rPr lang="ru-RU" sz="2000" dirty="0"/>
              <a:t>сложно было работать с научно-популярным текстом. Скорее всего, работа с таким текстом требует подготовки.</a:t>
            </a:r>
          </a:p>
          <a:p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Общие выводы: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Проанализировав полученные нами  данные, мы пришли к следующим выводам:</a:t>
            </a:r>
          </a:p>
          <a:p>
            <a:pPr lvl="0"/>
            <a:r>
              <a:rPr lang="ru-RU" dirty="0"/>
              <a:t>Учащиеся имеют уровень </a:t>
            </a:r>
            <a:r>
              <a:rPr lang="ru-RU" dirty="0" err="1"/>
              <a:t>сформированности</a:t>
            </a:r>
            <a:r>
              <a:rPr lang="ru-RU" dirty="0"/>
              <a:t> данного метапредметного умения для литературных текстов на среднем уровне, для научно-популярных текстов на низком уровне. </a:t>
            </a:r>
          </a:p>
          <a:p>
            <a:pPr lvl="0"/>
            <a:r>
              <a:rPr lang="ru-RU" dirty="0"/>
              <a:t>Учащимся интересен данный вид заданий, они понимают их значение (выяснено по результатам анкетирования во время проведения апробации).</a:t>
            </a:r>
          </a:p>
          <a:p>
            <a:pPr lvl="0"/>
            <a:r>
              <a:rPr lang="ru-RU" dirty="0"/>
              <a:t>Учащихся следует обучать данному виду работы на всех уроках, для чего будет проведено обучение педагогов, работающих в 8-х классах.</a:t>
            </a:r>
          </a:p>
          <a:p>
            <a:pPr lvl="0"/>
            <a:r>
              <a:rPr lang="ru-RU" dirty="0"/>
              <a:t>Должно быть проведена повторная работа такого типа в марте 2016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6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Цель исследования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Выделение основных субъектов действия в тексте и связей между ними, визуализация  этих связей в виде </a:t>
            </a:r>
            <a:r>
              <a:rPr lang="ru-RU" dirty="0" smtClean="0"/>
              <a:t>схемы.</a:t>
            </a:r>
          </a:p>
          <a:p>
            <a:r>
              <a:rPr lang="ru-RU" dirty="0" smtClean="0"/>
              <a:t>Управление </a:t>
            </a:r>
            <a:r>
              <a:rPr lang="ru-RU" dirty="0"/>
              <a:t>процессом осмысления </a:t>
            </a:r>
            <a:r>
              <a:rPr lang="ru-RU" dirty="0" smtClean="0"/>
              <a:t>текста.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01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85750"/>
            <a:ext cx="8229600" cy="55096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Актуальность</a:t>
            </a:r>
            <a:endParaRPr lang="ru-RU" i="1" dirty="0" smtClean="0">
              <a:solidFill>
                <a:srgbClr val="C00000"/>
              </a:solidFill>
            </a:endParaRPr>
          </a:p>
        </p:txBody>
      </p:sp>
      <p:sp>
        <p:nvSpPr>
          <p:cNvPr id="115715" name="Содержимое 2"/>
          <p:cNvSpPr>
            <a:spLocks noGrp="1"/>
          </p:cNvSpPr>
          <p:nvPr>
            <p:ph idx="4294967295"/>
          </p:nvPr>
        </p:nvSpPr>
        <p:spPr>
          <a:xfrm>
            <a:off x="251520" y="1357313"/>
            <a:ext cx="7727255" cy="452596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Одной </a:t>
            </a:r>
            <a:r>
              <a:rPr lang="ru-RU" dirty="0"/>
              <a:t>из основных проблем, с которыми мы сталкиваемся в школе при организации обучения, является проблема выделения (поиска), смыслового свертывания и преобразования информации. Овладение данными умениями требует определенного уровня когнитивного развития (по периодизации Ж. Пиаже) и у большей части школьников должно происходить к 15 годам, что соответствует основному возрасту учащихся 8-х классов. Поэтому мы предлагаем данный модуль для использования в 8 классе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Конкретизация результата</a:t>
            </a:r>
          </a:p>
        </p:txBody>
      </p:sp>
      <p:sp>
        <p:nvSpPr>
          <p:cNvPr id="124931" name="Rectangle 3"/>
          <p:cNvSpPr>
            <a:spLocks noGrp="1"/>
          </p:cNvSpPr>
          <p:nvPr>
            <p:ph idx="1"/>
          </p:nvPr>
        </p:nvSpPr>
        <p:spPr>
          <a:xfrm>
            <a:off x="457200" y="1268413"/>
            <a:ext cx="8507413" cy="4857750"/>
          </a:xfrm>
        </p:spPr>
        <p:txBody>
          <a:bodyPr/>
          <a:lstStyle/>
          <a:p>
            <a:r>
              <a:rPr lang="ru-RU" dirty="0" smtClean="0"/>
              <a:t>Результат</a:t>
            </a:r>
            <a:r>
              <a:rPr lang="ru-RU" dirty="0"/>
              <a:t>, который мы выделяем для проверки, относится к разделу </a:t>
            </a:r>
            <a:r>
              <a:rPr lang="ru-RU" dirty="0" smtClean="0"/>
              <a:t> </a:t>
            </a:r>
            <a:r>
              <a:rPr lang="ru-RU" dirty="0"/>
              <a:t>«Смысловое чтение и преобразование информации», </a:t>
            </a:r>
            <a:r>
              <a:rPr lang="ru-RU" dirty="0" smtClean="0"/>
              <a:t> </a:t>
            </a:r>
            <a:r>
              <a:rPr lang="ru-RU" dirty="0"/>
              <a:t>«Умение преобразовать текст в схему, таблицу и др.».</a:t>
            </a:r>
          </a:p>
          <a:p>
            <a:pPr>
              <a:lnSpc>
                <a:spcPct val="90000"/>
              </a:lnSpc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443841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+mn-lt"/>
              </a:rPr>
              <a:t>Объект </a:t>
            </a:r>
            <a:r>
              <a:rPr lang="ru-RU" sz="2800" dirty="0">
                <a:latin typeface="+mn-lt"/>
              </a:rPr>
              <a:t>оценивания –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dirty="0">
                <a:latin typeface="+mn-lt"/>
              </a:rPr>
              <a:t>созданная учащимися семантическая сеть: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+mn-lt"/>
              </a:rPr>
              <a:t>с выделенными субъектами взаимодействия,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+mn-lt"/>
              </a:rPr>
              <a:t>с указанными стрелками связями взаимодействия героев,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+mn-lt"/>
              </a:rPr>
              <a:t>с указанными в форме глаголов действиями между субъектами повествования,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+mn-lt"/>
              </a:rPr>
              <a:t>с визуально выделенным главным героем или иерархической структурой (в зависимости от типа текста</a:t>
            </a:r>
            <a:r>
              <a:rPr lang="ru-RU" sz="2800" dirty="0" smtClean="0">
                <a:latin typeface="+mn-lt"/>
              </a:rPr>
              <a:t>).</a:t>
            </a:r>
            <a:endParaRPr lang="ru-RU" sz="28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40466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+mj-lt"/>
              </a:rPr>
              <a:t>Объект оценивания</a:t>
            </a:r>
            <a:endParaRPr lang="ru-RU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54150" y="404664"/>
            <a:ext cx="7294314" cy="864096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C00000"/>
                </a:solidFill>
              </a:rPr>
              <a:t>Текст 1. Техническое задание № 1: </a:t>
            </a: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endParaRPr lang="ru-RU" sz="36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81050" y="1340769"/>
            <a:ext cx="7895406" cy="4680620"/>
          </a:xfrm>
        </p:spPr>
        <p:txBody>
          <a:bodyPr rtlCol="0">
            <a:noAutofit/>
          </a:bodyPr>
          <a:lstStyle/>
          <a:p>
            <a:r>
              <a:rPr lang="ru-RU" sz="2800" dirty="0" smtClean="0"/>
              <a:t>Прочитайте текст (сказка Колобок). </a:t>
            </a:r>
            <a:r>
              <a:rPr lang="ru-RU" sz="2800" dirty="0"/>
              <a:t>Создайте по тексту схему, в которой будут отражены действия героев по отношению друг к другу.</a:t>
            </a:r>
          </a:p>
          <a:p>
            <a:r>
              <a:rPr lang="ru-RU" sz="2800" dirty="0"/>
              <a:t>На схеме должны быть обозначены </a:t>
            </a:r>
            <a:r>
              <a:rPr lang="ru-RU" sz="2800" b="1" dirty="0"/>
              <a:t>все герои</a:t>
            </a:r>
            <a:r>
              <a:rPr lang="ru-RU" sz="2800" dirty="0"/>
              <a:t> произведения (не менее 7). Каждый герой на схеме должен быть отображён 1 раз.</a:t>
            </a:r>
          </a:p>
          <a:p>
            <a:r>
              <a:rPr lang="ru-RU" sz="2800" dirty="0"/>
              <a:t>Направленность действий между героями обозначьте </a:t>
            </a:r>
            <a:r>
              <a:rPr lang="ru-RU" sz="2800" b="1" dirty="0"/>
              <a:t>стрелками</a:t>
            </a:r>
            <a:r>
              <a:rPr lang="ru-RU" sz="2800" dirty="0"/>
              <a:t>. Действия героев по отношению к другим героям обозначьте </a:t>
            </a:r>
            <a:r>
              <a:rPr lang="ru-RU" sz="2800" b="1" dirty="0" smtClean="0"/>
              <a:t>глаголами</a:t>
            </a:r>
            <a:r>
              <a:rPr lang="ru-RU" sz="2800" dirty="0"/>
              <a:t> </a:t>
            </a:r>
            <a:r>
              <a:rPr lang="ru-RU" sz="2000" dirty="0" smtClean="0"/>
              <a:t>(см. </a:t>
            </a:r>
            <a:r>
              <a:rPr lang="ru-RU" sz="2000" dirty="0" smtClean="0"/>
              <a:t>приложение 1 и 2)</a:t>
            </a:r>
            <a:endParaRPr lang="ru-RU" sz="2800" dirty="0"/>
          </a:p>
          <a:p>
            <a:pPr fontAlgn="auto">
              <a:spcAft>
                <a:spcPts val="0"/>
              </a:spcAft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Текст </a:t>
            </a:r>
            <a:r>
              <a:rPr lang="ru-RU" sz="4000" b="1" dirty="0" smtClean="0">
                <a:solidFill>
                  <a:srgbClr val="C00000"/>
                </a:solidFill>
              </a:rPr>
              <a:t>2. </a:t>
            </a:r>
            <a:r>
              <a:rPr lang="ru-RU" sz="4000" b="1" dirty="0">
                <a:solidFill>
                  <a:srgbClr val="C00000"/>
                </a:solidFill>
              </a:rPr>
              <a:t>Техническое задание № </a:t>
            </a:r>
            <a:r>
              <a:rPr lang="ru-RU" sz="4000" b="1" dirty="0" smtClean="0">
                <a:solidFill>
                  <a:srgbClr val="C00000"/>
                </a:solidFill>
              </a:rPr>
              <a:t>2: 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Прочитайте текст. Создайте схему, отражающую систему органов власти Франции во времена Третьей республики (1875-1940 г.).</a:t>
            </a:r>
          </a:p>
          <a:p>
            <a:r>
              <a:rPr lang="ru-RU" dirty="0"/>
              <a:t>На схеме должны быть </a:t>
            </a:r>
            <a:r>
              <a:rPr lang="ru-RU" b="1" dirty="0"/>
              <a:t>обозначены все субъекты</a:t>
            </a:r>
            <a:r>
              <a:rPr lang="ru-RU" dirty="0"/>
              <a:t> системы, которые выполняют действия по отношению к другим субъектам (не менее 7 субъектов). </a:t>
            </a:r>
            <a:r>
              <a:rPr lang="ru-RU" b="1" dirty="0"/>
              <a:t>Связи</a:t>
            </a:r>
            <a:r>
              <a:rPr lang="ru-RU" dirty="0"/>
              <a:t> между субъектами обозначьте </a:t>
            </a:r>
            <a:r>
              <a:rPr lang="ru-RU" b="1" dirty="0"/>
              <a:t>стрелками</a:t>
            </a:r>
            <a:r>
              <a:rPr lang="ru-RU" dirty="0"/>
              <a:t>. </a:t>
            </a:r>
            <a:r>
              <a:rPr lang="ru-RU" b="1" dirty="0"/>
              <a:t>Действия</a:t>
            </a:r>
            <a:r>
              <a:rPr lang="ru-RU" dirty="0"/>
              <a:t> одних субъектов по отношению к другим субъектам системы </a:t>
            </a:r>
            <a:r>
              <a:rPr lang="ru-RU" b="1" dirty="0"/>
              <a:t>обозначьте глаголами</a:t>
            </a:r>
            <a:r>
              <a:rPr lang="ru-RU" dirty="0"/>
              <a:t>.</a:t>
            </a:r>
          </a:p>
          <a:p>
            <a:r>
              <a:rPr lang="ru-RU" dirty="0"/>
              <a:t>Постарайтесь создать схему таким образом, чтобы была видна иерархия органов власти (центральные органы управления размещены в верхней части схемы, органы местного самоуправления (муниципалитеты) и избиратели в нижней</a:t>
            </a:r>
            <a:r>
              <a:rPr lang="ru-RU" sz="2600" dirty="0" smtClean="0"/>
              <a:t>)(см. приложение </a:t>
            </a:r>
            <a:r>
              <a:rPr lang="ru-RU" sz="2600" dirty="0" smtClean="0"/>
              <a:t>1 и 2).</a:t>
            </a: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49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Критерии оценивания </a:t>
            </a:r>
            <a:r>
              <a:rPr lang="ru-RU" sz="3200" b="1" dirty="0" smtClean="0">
                <a:solidFill>
                  <a:srgbClr val="C00000"/>
                </a:solidFill>
              </a:rPr>
              <a:t>семантической </a:t>
            </a:r>
            <a:r>
              <a:rPr lang="ru-RU" sz="3200" b="1" dirty="0">
                <a:solidFill>
                  <a:srgbClr val="C00000"/>
                </a:solidFill>
              </a:rPr>
              <a:t>сети</a:t>
            </a:r>
            <a:endParaRPr lang="ru-RU" sz="3200" b="1" i="1" dirty="0" smtClean="0">
              <a:solidFill>
                <a:srgbClr val="C00000"/>
              </a:solidFill>
            </a:endParaRPr>
          </a:p>
        </p:txBody>
      </p:sp>
      <p:sp>
        <p:nvSpPr>
          <p:cNvPr id="11273" name="Rectangle 9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525962"/>
          </a:xfrm>
        </p:spPr>
        <p:txBody>
          <a:bodyPr/>
          <a:lstStyle/>
          <a:p>
            <a:r>
              <a:rPr lang="ru-RU" sz="2800" dirty="0" smtClean="0"/>
              <a:t>Выделение </a:t>
            </a:r>
            <a:r>
              <a:rPr lang="ru-RU" sz="2800" dirty="0"/>
              <a:t>персонажей (субъектов), осуществляющих  действия (в соответствии с ТЗ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Наличие </a:t>
            </a:r>
            <a:r>
              <a:rPr lang="ru-RU" sz="2800" dirty="0"/>
              <a:t>стрелок между субъектами </a:t>
            </a:r>
            <a:r>
              <a:rPr lang="ru-RU" sz="2800" dirty="0" smtClean="0"/>
              <a:t>действий</a:t>
            </a:r>
          </a:p>
          <a:p>
            <a:r>
              <a:rPr lang="ru-RU" sz="2800" dirty="0" smtClean="0"/>
              <a:t>Выделение </a:t>
            </a:r>
            <a:r>
              <a:rPr lang="ru-RU" sz="2800" b="1" dirty="0"/>
              <a:t>действия</a:t>
            </a:r>
            <a:r>
              <a:rPr lang="ru-RU" sz="2800" dirty="0"/>
              <a:t> между </a:t>
            </a:r>
            <a:r>
              <a:rPr lang="ru-RU" sz="2800" dirty="0" smtClean="0"/>
              <a:t>субъектами</a:t>
            </a:r>
          </a:p>
          <a:p>
            <a:r>
              <a:rPr lang="ru-RU" sz="2800" dirty="0"/>
              <a:t>Внешний вид </a:t>
            </a:r>
            <a:r>
              <a:rPr lang="ru-RU" sz="2800" dirty="0" smtClean="0"/>
              <a:t>схемы</a:t>
            </a:r>
          </a:p>
          <a:p>
            <a:endParaRPr lang="ru-RU" sz="2800" dirty="0"/>
          </a:p>
          <a:p>
            <a:r>
              <a:rPr lang="ru-RU" sz="2000" dirty="0" smtClean="0"/>
              <a:t>Максимальное </a:t>
            </a:r>
            <a:r>
              <a:rPr lang="ru-RU" sz="2000" dirty="0"/>
              <a:t>количество баллов за </a:t>
            </a:r>
            <a:r>
              <a:rPr lang="ru-RU" sz="2000" dirty="0" smtClean="0"/>
              <a:t>оценку всего задания </a:t>
            </a:r>
            <a:r>
              <a:rPr lang="ru-RU" sz="2000" dirty="0"/>
              <a:t>– </a:t>
            </a:r>
            <a:r>
              <a:rPr lang="ru-RU" sz="2000" dirty="0" smtClean="0"/>
              <a:t>100(см. приложение 2).</a:t>
            </a:r>
            <a:endParaRPr lang="ru-RU" sz="2000" dirty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i="1" dirty="0" smtClean="0">
              <a:latin typeface="Times New Roman" pitchFamily="18" charset="0"/>
            </a:endParaRPr>
          </a:p>
        </p:txBody>
      </p:sp>
      <p:pic>
        <p:nvPicPr>
          <p:cNvPr id="11270" name="Рисунок 6" descr="18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599" y="5300662"/>
            <a:ext cx="1802995" cy="1368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Аналитическая записка по итогам апробации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Описание </a:t>
            </a:r>
            <a:r>
              <a:rPr lang="ru-RU" sz="2000" dirty="0"/>
              <a:t>полученных результатов</a:t>
            </a:r>
          </a:p>
          <a:p>
            <a:pPr marL="0" indent="0">
              <a:buNone/>
            </a:pPr>
            <a:r>
              <a:rPr lang="ru-RU" sz="2000" dirty="0"/>
              <a:t>Проанализировав </a:t>
            </a:r>
            <a:r>
              <a:rPr lang="ru-RU" sz="2000" dirty="0" smtClean="0"/>
              <a:t>таблицы</a:t>
            </a:r>
            <a:r>
              <a:rPr lang="ru-RU" sz="1700" dirty="0" smtClean="0"/>
              <a:t>(см. приложение </a:t>
            </a:r>
            <a:r>
              <a:rPr lang="ru-RU" sz="1700" dirty="0" smtClean="0"/>
              <a:t>3),</a:t>
            </a:r>
            <a:r>
              <a:rPr lang="ru-RU" sz="2000" dirty="0" smtClean="0"/>
              <a:t> </a:t>
            </a:r>
            <a:r>
              <a:rPr lang="ru-RU" sz="2000" dirty="0"/>
              <a:t>мы получили следующие результаты:</a:t>
            </a:r>
          </a:p>
          <a:p>
            <a:pPr marL="0" indent="0">
              <a:buNone/>
            </a:pPr>
            <a:r>
              <a:rPr lang="ru-RU" sz="2000" u="sng" dirty="0"/>
              <a:t>Текст 1 по сказке «Колобок</a:t>
            </a:r>
            <a:r>
              <a:rPr lang="ru-RU" sz="2000" u="sng" dirty="0" smtClean="0"/>
              <a:t>»</a:t>
            </a:r>
            <a:endParaRPr lang="en-US" sz="2000" u="sng" dirty="0" smtClean="0"/>
          </a:p>
          <a:p>
            <a:r>
              <a:rPr lang="ru-RU" sz="2000" dirty="0"/>
              <a:t>Минимальный балл: 10</a:t>
            </a:r>
          </a:p>
          <a:p>
            <a:r>
              <a:rPr lang="ru-RU" sz="2000" dirty="0"/>
              <a:t>От 10 до 25 баллов низкий уровень – 21 человек</a:t>
            </a:r>
          </a:p>
          <a:p>
            <a:r>
              <a:rPr lang="ru-RU" sz="2000" dirty="0"/>
              <a:t>От 30 до 55 баллов средний уровень – 16 человек</a:t>
            </a:r>
          </a:p>
          <a:p>
            <a:r>
              <a:rPr lang="ru-RU" sz="2000" dirty="0"/>
              <a:t>От 60 до 100 баллов высокий уровень – 26 человек</a:t>
            </a:r>
          </a:p>
          <a:p>
            <a:r>
              <a:rPr lang="ru-RU" sz="2000" dirty="0"/>
              <a:t>Высокий уровень преимущественно выявлен у тех учащихся, которые хорошо учатся по большинству общеобразовательных предметов.</a:t>
            </a:r>
          </a:p>
          <a:p>
            <a:r>
              <a:rPr lang="ru-RU" sz="2000" dirty="0"/>
              <a:t>По данному тексту результат, по нашему мнению, соответствует общему уровню развития учащихся.</a:t>
            </a:r>
          </a:p>
          <a:p>
            <a:r>
              <a:rPr lang="ru-RU" sz="2000" dirty="0"/>
              <a:t>Анализ результатов </a:t>
            </a:r>
            <a:r>
              <a:rPr lang="ru-RU" sz="2000" dirty="0" smtClean="0"/>
              <a:t> </a:t>
            </a:r>
            <a:r>
              <a:rPr lang="ru-RU" sz="2000" dirty="0"/>
              <a:t>подтверждает наши выводы. Распределение баллов, полученных нашими учениками  в промежутке от 40 до 100 </a:t>
            </a:r>
            <a:r>
              <a:rPr lang="ru-RU" sz="2000" dirty="0" smtClean="0"/>
              <a:t>баллов.</a:t>
            </a:r>
            <a:endParaRPr lang="ru-RU" sz="2000" dirty="0"/>
          </a:p>
          <a:p>
            <a:r>
              <a:rPr lang="ru-RU" sz="2000" dirty="0"/>
              <a:t>Так же это показывает одинаковое понимание критериев оценивания и подтверждает общую возрастную норму по данному </a:t>
            </a:r>
            <a:r>
              <a:rPr lang="ru-RU" sz="2000" dirty="0" err="1"/>
              <a:t>метапредметному</a:t>
            </a:r>
            <a:r>
              <a:rPr lang="ru-RU" sz="2000" dirty="0"/>
              <a:t> результату.</a:t>
            </a:r>
          </a:p>
          <a:p>
            <a:pPr marL="0" indent="0">
              <a:buNone/>
            </a:pP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-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2021</TotalTime>
  <Words>753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4-10</vt:lpstr>
      <vt:lpstr> «Мониторинг метапредметных и личностных результатов в основной школе»  </vt:lpstr>
      <vt:lpstr>Цель исследования</vt:lpstr>
      <vt:lpstr>Актуальность</vt:lpstr>
      <vt:lpstr> Конкретизация результата</vt:lpstr>
      <vt:lpstr>Презентация PowerPoint</vt:lpstr>
      <vt:lpstr>Текст 1. Техническое задание № 1:  </vt:lpstr>
      <vt:lpstr>Текст 2. Техническое задание № 2:  </vt:lpstr>
      <vt:lpstr>Критерии оценивания семантической сети</vt:lpstr>
      <vt:lpstr>Аналитическая записка по итогам апробации </vt:lpstr>
      <vt:lpstr>Аналитическая записка по итогам апробации</vt:lpstr>
      <vt:lpstr>Общие выводы:</vt:lpstr>
    </vt:vector>
  </TitlesOfParts>
  <Company>Лицей №419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Харламова В.Г.</dc:creator>
  <cp:lastModifiedBy>user</cp:lastModifiedBy>
  <cp:revision>175</cp:revision>
  <cp:lastPrinted>2013-03-25T09:17:36Z</cp:lastPrinted>
  <dcterms:created xsi:type="dcterms:W3CDTF">2011-12-20T09:31:47Z</dcterms:created>
  <dcterms:modified xsi:type="dcterms:W3CDTF">2016-02-06T15:04:02Z</dcterms:modified>
</cp:coreProperties>
</file>