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7" r:id="rId1"/>
    <p:sldMasterId id="2147483885" r:id="rId2"/>
  </p:sldMasterIdLst>
  <p:notesMasterIdLst>
    <p:notesMasterId r:id="rId72"/>
  </p:notesMasterIdLst>
  <p:handoutMasterIdLst>
    <p:handoutMasterId r:id="rId73"/>
  </p:handoutMasterIdLst>
  <p:sldIdLst>
    <p:sldId id="392" r:id="rId3"/>
    <p:sldId id="389" r:id="rId4"/>
    <p:sldId id="258" r:id="rId5"/>
    <p:sldId id="358" r:id="rId6"/>
    <p:sldId id="393" r:id="rId7"/>
    <p:sldId id="391" r:id="rId8"/>
    <p:sldId id="361" r:id="rId9"/>
    <p:sldId id="263" r:id="rId10"/>
    <p:sldId id="264" r:id="rId11"/>
    <p:sldId id="265" r:id="rId12"/>
    <p:sldId id="266" r:id="rId13"/>
    <p:sldId id="270" r:id="rId14"/>
    <p:sldId id="269" r:id="rId15"/>
    <p:sldId id="267" r:id="rId16"/>
    <p:sldId id="359" r:id="rId17"/>
    <p:sldId id="272" r:id="rId18"/>
    <p:sldId id="273" r:id="rId19"/>
    <p:sldId id="274" r:id="rId20"/>
    <p:sldId id="275" r:id="rId21"/>
    <p:sldId id="276" r:id="rId22"/>
    <p:sldId id="282" r:id="rId23"/>
    <p:sldId id="283" r:id="rId24"/>
    <p:sldId id="360" r:id="rId25"/>
    <p:sldId id="285" r:id="rId26"/>
    <p:sldId id="286" r:id="rId27"/>
    <p:sldId id="277" r:id="rId28"/>
    <p:sldId id="278" r:id="rId29"/>
    <p:sldId id="279" r:id="rId30"/>
    <p:sldId id="280" r:id="rId31"/>
    <p:sldId id="362" r:id="rId32"/>
    <p:sldId id="373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363" r:id="rId43"/>
    <p:sldId id="336" r:id="rId44"/>
    <p:sldId id="337" r:id="rId45"/>
    <p:sldId id="338" r:id="rId46"/>
    <p:sldId id="339" r:id="rId47"/>
    <p:sldId id="364" r:id="rId48"/>
    <p:sldId id="341" r:id="rId49"/>
    <p:sldId id="342" r:id="rId50"/>
    <p:sldId id="343" r:id="rId51"/>
    <p:sldId id="365" r:id="rId52"/>
    <p:sldId id="345" r:id="rId53"/>
    <p:sldId id="346" r:id="rId54"/>
    <p:sldId id="347" r:id="rId55"/>
    <p:sldId id="348" r:id="rId56"/>
    <p:sldId id="372" r:id="rId57"/>
    <p:sldId id="350" r:id="rId58"/>
    <p:sldId id="378" r:id="rId59"/>
    <p:sldId id="377" r:id="rId60"/>
    <p:sldId id="367" r:id="rId61"/>
    <p:sldId id="379" r:id="rId62"/>
    <p:sldId id="368" r:id="rId63"/>
    <p:sldId id="380" r:id="rId64"/>
    <p:sldId id="369" r:id="rId65"/>
    <p:sldId id="381" r:id="rId66"/>
    <p:sldId id="370" r:id="rId67"/>
    <p:sldId id="382" r:id="rId68"/>
    <p:sldId id="371" r:id="rId69"/>
    <p:sldId id="383" r:id="rId70"/>
    <p:sldId id="386" r:id="rId7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Ольга" initials="О" lastIdx="1" clrIdx="0"/>
  <p:cmAuthor id="1" name="123" initials="1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5050"/>
    <a:srgbClr val="0000FF"/>
    <a:srgbClr val="0033CC"/>
    <a:srgbClr val="FF33CC"/>
    <a:srgbClr val="21519F"/>
    <a:srgbClr val="370AB6"/>
    <a:srgbClr val="CC3300"/>
    <a:srgbClr val="CCFF33"/>
    <a:srgbClr val="4D4D4D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1" autoAdjust="0"/>
    <p:restoredTop sz="94641" autoAdjust="0"/>
  </p:normalViewPr>
  <p:slideViewPr>
    <p:cSldViewPr>
      <p:cViewPr>
        <p:scale>
          <a:sx n="42" d="100"/>
          <a:sy n="42" d="100"/>
        </p:scale>
        <p:origin x="-1284" y="-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handoutMaster" Target="handoutMasters/handoutMaster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3C1F9D5-CF4E-4B1F-8F59-4D86F3455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0917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782ABB-F512-4673-A171-CBBC0285D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1208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E0B068-041A-422B-9E60-2150A3439D91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A0DF1F-8504-4658-8DDB-C185E8C214CD}" type="datetime1">
              <a:rPr lang="ru-RU" smtClean="0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Бондаренко О. В.    ГБОУ СОШ №3 г. Байконур</a:t>
            </a: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18A70C-84BE-4CB3-B56E-2B50CC566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881E1-029C-471C-B7FD-069E24C5F342}" type="datetime1">
              <a:rPr lang="ru-RU" smtClean="0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Бондаренко О. В.    ГБОУ СОШ №3 г. Байконур</a:t>
            </a: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57339-EC1A-4EEF-93A4-1784502FC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37D90-8799-44E5-8742-F816B529C665}" type="datetime1">
              <a:rPr lang="ru-RU" smtClean="0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Бондаренко О. В.    ГБОУ СОШ №3 г. Байконур</a:t>
            </a: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3F1AF-418F-4CC8-BFE2-FC33F2C42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E0824-6E9C-422C-8CD4-F7A0557F747B}" type="datetime1">
              <a:rPr lang="ru-RU" smtClean="0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Бондаренко О. В.    ГБОУ СОШ №3 г. Байконур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53048-B81B-4B3E-AB66-A0D242C36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F50603-2A24-424D-9BD9-C0D4F0C1A9FE}" type="datetime1">
              <a:rPr lang="ru-RU" smtClean="0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Бондаренко О. В.    ГБОУ СОШ №3 г. Байконур</a:t>
            </a: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662055-EA7F-432F-BAB6-8D1768F96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8954F-C9F4-40C8-8262-87C46EB07A18}" type="datetime1">
              <a:rPr lang="ru-RU" smtClean="0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Бондаренко О. В.    ГБОУ СОШ №3 г. Байконур</a:t>
            </a: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1B5B2-3396-4B1B-BB5B-2AABFD36A4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04C0A4-7FE5-4CB3-8933-5831A19563EE}" type="datetime1">
              <a:rPr lang="ru-RU" smtClean="0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Бондаренко О. В.    ГБОУ СОШ №3 г. Байконур</a:t>
            </a: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9C8EE5-51E2-4A9E-AAF4-5CCBEE0E9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CDD17-0201-449A-9BFE-6D13F8775717}" type="datetime1">
              <a:rPr lang="ru-RU" smtClean="0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Бондаренко О. В.    ГБОУ СОШ №3 г. Байконур</a:t>
            </a: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FAC96-BE97-46A6-B8FA-72F09F91D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1FE05-63F1-4918-B566-CFA11D83A6B5}" type="datetime1">
              <a:rPr lang="ru-RU" smtClean="0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Бондаренко О. В.    ГБОУ СОШ №3 г. Байконур</a:t>
            </a: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0AB37-D767-4BC9-B1BC-464ADA9E3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9AA40-16F1-46A1-AEF1-33F238EB64EC}" type="datetime1">
              <a:rPr lang="ru-RU" smtClean="0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Бондаренко О. В.    ГБОУ СОШ №3 г. Байконур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8D35E-1E28-4C4C-8685-18C063BCD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9C0001-0EB4-4CB0-880B-778B8513CF59}" type="datetime1">
              <a:rPr lang="ru-RU" smtClean="0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Бондаренко О. В.    ГБОУ СОШ №3 г. Байконур</a:t>
            </a: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B39309-57F6-4475-95FA-5C2B7D973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32675-5869-473E-ABFA-C191FB4A3D29}" type="datetime1">
              <a:rPr lang="ru-RU" smtClean="0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Бондаренко О. В.    ГБОУ СОШ №3 г. Байконур</a:t>
            </a: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8B921-65FC-460B-B76D-37535B9A7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C0A5F-4B73-4EE9-BC63-2F17AAB6FC41}" type="datetime1">
              <a:rPr lang="ru-RU" smtClean="0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Бондаренко О. В.    ГБОУ СОШ №3 г. Байконур</a:t>
            </a: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4A0EF-8D4E-4227-9DF8-0A5D287A6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0E36EB-9176-48F8-93C4-87C9EE13E7C3}" type="datetime1">
              <a:rPr lang="ru-RU" smtClean="0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Бондаренко О. В.    ГБОУ СОШ №3 г. Байконур</a:t>
            </a: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D941BE-FE8E-4A5E-9566-263DC9EB9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9B6A4-9F02-4EF9-B4BC-504086288CBC}" type="datetime1">
              <a:rPr lang="ru-RU" smtClean="0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Бондаренко О. В.    ГБОУ СОШ №3 г. Байконур</a:t>
            </a: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17721-72D0-429D-BB84-995AD6A4B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704D3-837A-46CE-B93F-86A66A7FA5A5}" type="datetime1">
              <a:rPr lang="ru-RU" smtClean="0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Бондаренко О. В.    ГБОУ СОШ №3 г. Байконур</a:t>
            </a: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8F3F7-0654-4917-8F0D-AA8CFE81C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D24D3-4A29-4CDB-9AE5-60BA13947B4A}" type="datetime1">
              <a:rPr lang="ru-RU" smtClean="0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Бондаренко О. В.    ГБОУ СОШ №3 г. Байконур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AAD5-2F86-411D-A31A-C5B903A0D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AF1CB7-1D79-4ABB-989F-0DFF26394BCD}" type="datetime1">
              <a:rPr lang="ru-RU" smtClean="0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Бондаренко О. В.    ГБОУ СОШ №3 г. Байконур</a:t>
            </a: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4F7337-B32A-4E90-8BF7-A308BF167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22988-32D2-4DF1-8F96-75A9B2F2D301}" type="datetime1">
              <a:rPr lang="ru-RU" smtClean="0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Бондаренко О. В.    ГБОУ СОШ №3 г. Байконур</a:t>
            </a: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7E5F9-F478-4F0D-ACB8-D36E65687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271B8-74ED-4CFB-920C-349E6CF072E4}" type="datetime1">
              <a:rPr lang="ru-RU" smtClean="0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Бондаренко О. В.    ГБОУ СОШ №3 г. Байконур</a:t>
            </a: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424E1-C7B3-472B-8F46-C4CB2C618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F454C-A715-463B-895D-2535DC85D5C0}" type="datetime1">
              <a:rPr lang="ru-RU" smtClean="0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Бондаренко О. В.    ГБОУ СОШ №3 г. Байконур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8B0AA-6847-4B41-B1E0-5655331EF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1621EB-1F79-407A-8FD5-F3F6A9C3F73B}" type="datetime1">
              <a:rPr lang="ru-RU" smtClean="0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492500" y="6092825"/>
            <a:ext cx="22860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Бондаренко О. В.    ГБОУ СОШ №3 г. Байконур</a:t>
            </a: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CEE259-F5A7-4B70-972F-ACD827219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F0D2D-D139-41E7-916B-4FAAC1D44981}" type="datetime1">
              <a:rPr lang="ru-RU" smtClean="0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Бондаренко О. В.    ГБОУ СОШ №3 г. Байконур</a:t>
            </a: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E3DE4-8E86-4DBC-8E5D-7D1C7D567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6F432F-7AE6-480E-99CE-A9F76CED1F9E}" type="datetime1">
              <a:rPr lang="ru-RU" smtClean="0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Бондаренко О. В.    ГБОУ СОШ №3 г. Байконур</a:t>
            </a: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99797F-C871-4A81-8AA0-5BA1FDB5A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27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A7A399"/>
                </a:solidFill>
              </a:defRPr>
            </a:lvl1pPr>
          </a:lstStyle>
          <a:p>
            <a:pPr>
              <a:defRPr/>
            </a:pPr>
            <a:fld id="{6D473C9F-EE6A-40DF-8719-0FFFC91C7015}" type="datetime1">
              <a:rPr lang="ru-RU" smtClean="0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3132138" y="609282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 smtClean="0">
                <a:solidFill>
                  <a:srgbClr val="A7A39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Бондаренко О. В.    ГБОУ СОШ №3 г. Байконур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89F22705-4A64-4612-9F09-AC4380092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30" r:id="rId2"/>
    <p:sldLayoutId id="2147484147" r:id="rId3"/>
    <p:sldLayoutId id="2147484131" r:id="rId4"/>
    <p:sldLayoutId id="2147484132" r:id="rId5"/>
    <p:sldLayoutId id="2147484133" r:id="rId6"/>
    <p:sldLayoutId id="2147484148" r:id="rId7"/>
    <p:sldLayoutId id="2147484134" r:id="rId8"/>
    <p:sldLayoutId id="2147484149" r:id="rId9"/>
    <p:sldLayoutId id="2147484135" r:id="rId10"/>
    <p:sldLayoutId id="2147484136" r:id="rId11"/>
    <p:sldLayoutId id="2147484137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295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A7A399"/>
                </a:solidFill>
              </a:defRPr>
            </a:lvl1pPr>
          </a:lstStyle>
          <a:p>
            <a:pPr>
              <a:defRPr/>
            </a:pPr>
            <a:fld id="{E4807CEE-6861-4AC1-B175-202E0833346E}" type="datetime1">
              <a:rPr lang="ru-RU" smtClean="0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 smtClean="0">
                <a:solidFill>
                  <a:srgbClr val="A7A39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Бондаренко О. В.    ГБОУ СОШ №3 г. Байконур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D4D5D6CF-CBC0-4408-B07C-3610B646D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38" r:id="rId2"/>
    <p:sldLayoutId id="2147484151" r:id="rId3"/>
    <p:sldLayoutId id="2147484139" r:id="rId4"/>
    <p:sldLayoutId id="2147484140" r:id="rId5"/>
    <p:sldLayoutId id="2147484141" r:id="rId6"/>
    <p:sldLayoutId id="2147484152" r:id="rId7"/>
    <p:sldLayoutId id="2147484142" r:id="rId8"/>
    <p:sldLayoutId id="2147484153" r:id="rId9"/>
    <p:sldLayoutId id="2147484143" r:id="rId10"/>
    <p:sldLayoutId id="2147484144" r:id="rId11"/>
    <p:sldLayoutId id="2147484145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slide" Target="slide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slide" Target="slide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slide" Target="slide31.xml"/><Relationship Id="rId5" Type="http://schemas.openxmlformats.org/officeDocument/2006/relationships/slide" Target="slide3.xml"/><Relationship Id="rId4" Type="http://schemas.openxmlformats.org/officeDocument/2006/relationships/image" Target="../media/image9.wmf"/><Relationship Id="rId9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audio" Target="../media/audio2.wav"/><Relationship Id="rId7" Type="http://schemas.openxmlformats.org/officeDocument/2006/relationships/slide" Target="slide3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slide" Target="slide3.xml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26.emf"/><Relationship Id="rId9" Type="http://schemas.openxmlformats.org/officeDocument/2006/relationships/oleObject" Target="../embeddings/oleObject1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slide" Target="slide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slide" Target="slide31.xml"/><Relationship Id="rId5" Type="http://schemas.openxmlformats.org/officeDocument/2006/relationships/image" Target="../media/image9.wmf"/><Relationship Id="rId10" Type="http://schemas.openxmlformats.org/officeDocument/2006/relationships/audio" Target="../media/audio21.wav"/><Relationship Id="rId4" Type="http://schemas.openxmlformats.org/officeDocument/2006/relationships/slide" Target="slide3.xml"/><Relationship Id="rId9" Type="http://schemas.openxmlformats.org/officeDocument/2006/relationships/oleObject" Target="../embeddings/oleObject1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18" Type="http://schemas.openxmlformats.org/officeDocument/2006/relationships/slide" Target="slide21.xml"/><Relationship Id="rId26" Type="http://schemas.openxmlformats.org/officeDocument/2006/relationships/slide" Target="slide29.xml"/><Relationship Id="rId3" Type="http://schemas.openxmlformats.org/officeDocument/2006/relationships/slide" Target="slide6.xml"/><Relationship Id="rId21" Type="http://schemas.openxmlformats.org/officeDocument/2006/relationships/slide" Target="slide24.xml"/><Relationship Id="rId7" Type="http://schemas.openxmlformats.org/officeDocument/2006/relationships/slide" Target="slide10.xml"/><Relationship Id="rId12" Type="http://schemas.openxmlformats.org/officeDocument/2006/relationships/slide" Target="slide15.xml"/><Relationship Id="rId17" Type="http://schemas.openxmlformats.org/officeDocument/2006/relationships/slide" Target="slide20.xml"/><Relationship Id="rId25" Type="http://schemas.openxmlformats.org/officeDocument/2006/relationships/slide" Target="slide28.xml"/><Relationship Id="rId2" Type="http://schemas.openxmlformats.org/officeDocument/2006/relationships/notesSlide" Target="../notesSlides/notesSlide1.xml"/><Relationship Id="rId16" Type="http://schemas.openxmlformats.org/officeDocument/2006/relationships/slide" Target="slide19.xml"/><Relationship Id="rId20" Type="http://schemas.openxmlformats.org/officeDocument/2006/relationships/slide" Target="slide23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24" Type="http://schemas.openxmlformats.org/officeDocument/2006/relationships/slide" Target="slide27.xml"/><Relationship Id="rId5" Type="http://schemas.openxmlformats.org/officeDocument/2006/relationships/slide" Target="slide8.xml"/><Relationship Id="rId15" Type="http://schemas.openxmlformats.org/officeDocument/2006/relationships/slide" Target="slide18.xml"/><Relationship Id="rId23" Type="http://schemas.openxmlformats.org/officeDocument/2006/relationships/slide" Target="slide26.xml"/><Relationship Id="rId28" Type="http://schemas.openxmlformats.org/officeDocument/2006/relationships/slide" Target="slide31.xml"/><Relationship Id="rId10" Type="http://schemas.openxmlformats.org/officeDocument/2006/relationships/slide" Target="slide13.xml"/><Relationship Id="rId19" Type="http://schemas.openxmlformats.org/officeDocument/2006/relationships/slide" Target="slide22.xml"/><Relationship Id="rId4" Type="http://schemas.openxmlformats.org/officeDocument/2006/relationships/slide" Target="slide7.xml"/><Relationship Id="rId9" Type="http://schemas.openxmlformats.org/officeDocument/2006/relationships/slide" Target="slide12.xml"/><Relationship Id="rId14" Type="http://schemas.openxmlformats.org/officeDocument/2006/relationships/slide" Target="slide17.xml"/><Relationship Id="rId22" Type="http://schemas.openxmlformats.org/officeDocument/2006/relationships/slide" Target="slide25.xml"/><Relationship Id="rId27" Type="http://schemas.openxmlformats.org/officeDocument/2006/relationships/slide" Target="slide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13" Type="http://schemas.openxmlformats.org/officeDocument/2006/relationships/slide" Target="slide53.xml"/><Relationship Id="rId18" Type="http://schemas.openxmlformats.org/officeDocument/2006/relationships/slide" Target="slide32.xml"/><Relationship Id="rId26" Type="http://schemas.openxmlformats.org/officeDocument/2006/relationships/slide" Target="slide40.xml"/><Relationship Id="rId3" Type="http://schemas.openxmlformats.org/officeDocument/2006/relationships/slide" Target="slide43.xml"/><Relationship Id="rId21" Type="http://schemas.openxmlformats.org/officeDocument/2006/relationships/slide" Target="slide35.xml"/><Relationship Id="rId7" Type="http://schemas.openxmlformats.org/officeDocument/2006/relationships/slide" Target="slide47.xml"/><Relationship Id="rId12" Type="http://schemas.openxmlformats.org/officeDocument/2006/relationships/slide" Target="slide52.xml"/><Relationship Id="rId17" Type="http://schemas.openxmlformats.org/officeDocument/2006/relationships/slide" Target="slide57.xml"/><Relationship Id="rId25" Type="http://schemas.openxmlformats.org/officeDocument/2006/relationships/slide" Target="slide39.xml"/><Relationship Id="rId2" Type="http://schemas.openxmlformats.org/officeDocument/2006/relationships/notesSlide" Target="../notesSlides/notesSlide4.xml"/><Relationship Id="rId16" Type="http://schemas.openxmlformats.org/officeDocument/2006/relationships/slide" Target="slide56.xml"/><Relationship Id="rId20" Type="http://schemas.openxmlformats.org/officeDocument/2006/relationships/slide" Target="slide34.xml"/><Relationship Id="rId29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6.xml"/><Relationship Id="rId11" Type="http://schemas.openxmlformats.org/officeDocument/2006/relationships/slide" Target="slide51.xml"/><Relationship Id="rId24" Type="http://schemas.openxmlformats.org/officeDocument/2006/relationships/slide" Target="slide38.xml"/><Relationship Id="rId5" Type="http://schemas.openxmlformats.org/officeDocument/2006/relationships/slide" Target="slide45.xml"/><Relationship Id="rId15" Type="http://schemas.openxmlformats.org/officeDocument/2006/relationships/slide" Target="slide55.xml"/><Relationship Id="rId23" Type="http://schemas.openxmlformats.org/officeDocument/2006/relationships/slide" Target="slide37.xml"/><Relationship Id="rId28" Type="http://schemas.openxmlformats.org/officeDocument/2006/relationships/slide" Target="slide42.xml"/><Relationship Id="rId10" Type="http://schemas.openxmlformats.org/officeDocument/2006/relationships/slide" Target="slide50.xml"/><Relationship Id="rId19" Type="http://schemas.openxmlformats.org/officeDocument/2006/relationships/slide" Target="slide33.xml"/><Relationship Id="rId4" Type="http://schemas.openxmlformats.org/officeDocument/2006/relationships/slide" Target="slide44.xml"/><Relationship Id="rId9" Type="http://schemas.openxmlformats.org/officeDocument/2006/relationships/slide" Target="slide49.xml"/><Relationship Id="rId14" Type="http://schemas.openxmlformats.org/officeDocument/2006/relationships/slide" Target="slide54.xml"/><Relationship Id="rId22" Type="http://schemas.openxmlformats.org/officeDocument/2006/relationships/slide" Target="slide36.xml"/><Relationship Id="rId27" Type="http://schemas.openxmlformats.org/officeDocument/2006/relationships/slide" Target="slide4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slide" Target="slide5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slide" Target="slide5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slide" Target="slide5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slide" Target="slide5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slide" Target="slide5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2.xml"/><Relationship Id="rId7" Type="http://schemas.openxmlformats.org/officeDocument/2006/relationships/slide" Target="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slide" Target="slide27.xml"/><Relationship Id="rId5" Type="http://schemas.openxmlformats.org/officeDocument/2006/relationships/slide" Target="slide3.xml"/><Relationship Id="rId10" Type="http://schemas.openxmlformats.org/officeDocument/2006/relationships/oleObject" Target="../embeddings/oleObject3.bin"/><Relationship Id="rId4" Type="http://schemas.openxmlformats.org/officeDocument/2006/relationships/audio" Target="../media/audio1.wav"/><Relationship Id="rId9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slide" Target="slide57.xml"/><Relationship Id="rId5" Type="http://schemas.openxmlformats.org/officeDocument/2006/relationships/slide" Target="slide31.xml"/><Relationship Id="rId10" Type="http://schemas.openxmlformats.org/officeDocument/2006/relationships/audio" Target="../media/audio21.wav"/><Relationship Id="rId4" Type="http://schemas.openxmlformats.org/officeDocument/2006/relationships/image" Target="../media/image9.wmf"/><Relationship Id="rId9" Type="http://schemas.openxmlformats.org/officeDocument/2006/relationships/oleObject" Target="../embeddings/oleObject1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9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slide" Target="slide5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slide" Target="slide5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7.xml"/><Relationship Id="rId4" Type="http://schemas.openxmlformats.org/officeDocument/2006/relationships/slide" Target="slide3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slide" Target="slide5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slide" Target="slide5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18" Type="http://schemas.openxmlformats.org/officeDocument/2006/relationships/slide" Target="slide21.xml"/><Relationship Id="rId26" Type="http://schemas.openxmlformats.org/officeDocument/2006/relationships/slide" Target="slide29.xml"/><Relationship Id="rId3" Type="http://schemas.openxmlformats.org/officeDocument/2006/relationships/slide" Target="slide6.xml"/><Relationship Id="rId21" Type="http://schemas.openxmlformats.org/officeDocument/2006/relationships/slide" Target="slide24.xml"/><Relationship Id="rId7" Type="http://schemas.openxmlformats.org/officeDocument/2006/relationships/slide" Target="slide10.xml"/><Relationship Id="rId12" Type="http://schemas.openxmlformats.org/officeDocument/2006/relationships/slide" Target="slide15.xml"/><Relationship Id="rId17" Type="http://schemas.openxmlformats.org/officeDocument/2006/relationships/slide" Target="slide20.xml"/><Relationship Id="rId25" Type="http://schemas.openxmlformats.org/officeDocument/2006/relationships/slide" Target="slide28.xml"/><Relationship Id="rId2" Type="http://schemas.openxmlformats.org/officeDocument/2006/relationships/notesSlide" Target="../notesSlides/notesSlide3.xml"/><Relationship Id="rId16" Type="http://schemas.openxmlformats.org/officeDocument/2006/relationships/slide" Target="slide19.xml"/><Relationship Id="rId20" Type="http://schemas.openxmlformats.org/officeDocument/2006/relationships/slide" Target="slide23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24" Type="http://schemas.openxmlformats.org/officeDocument/2006/relationships/slide" Target="slide27.xml"/><Relationship Id="rId5" Type="http://schemas.openxmlformats.org/officeDocument/2006/relationships/slide" Target="slide8.xml"/><Relationship Id="rId15" Type="http://schemas.openxmlformats.org/officeDocument/2006/relationships/slide" Target="slide18.xml"/><Relationship Id="rId23" Type="http://schemas.openxmlformats.org/officeDocument/2006/relationships/slide" Target="slide26.xml"/><Relationship Id="rId28" Type="http://schemas.openxmlformats.org/officeDocument/2006/relationships/slide" Target="slide31.xml"/><Relationship Id="rId10" Type="http://schemas.openxmlformats.org/officeDocument/2006/relationships/slide" Target="slide13.xml"/><Relationship Id="rId19" Type="http://schemas.openxmlformats.org/officeDocument/2006/relationships/slide" Target="slide22.xml"/><Relationship Id="rId4" Type="http://schemas.openxmlformats.org/officeDocument/2006/relationships/slide" Target="slide7.xml"/><Relationship Id="rId9" Type="http://schemas.openxmlformats.org/officeDocument/2006/relationships/slide" Target="slide12.xml"/><Relationship Id="rId14" Type="http://schemas.openxmlformats.org/officeDocument/2006/relationships/slide" Target="slide17.xml"/><Relationship Id="rId22" Type="http://schemas.openxmlformats.org/officeDocument/2006/relationships/slide" Target="slide25.xml"/><Relationship Id="rId27" Type="http://schemas.openxmlformats.org/officeDocument/2006/relationships/slide" Target="slide30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slide" Target="slide57.xml"/><Relationship Id="rId5" Type="http://schemas.openxmlformats.org/officeDocument/2006/relationships/slide" Target="slide31.xml"/><Relationship Id="rId4" Type="http://schemas.openxmlformats.org/officeDocument/2006/relationships/image" Target="../media/image9.wmf"/><Relationship Id="rId9" Type="http://schemas.openxmlformats.org/officeDocument/2006/relationships/oleObject" Target="../embeddings/oleObject21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slide" Target="slide5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slide" Target="slide5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slide" Target="slide5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slide" Target="slide5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audio" Target="../media/audio2.wav"/><Relationship Id="rId7" Type="http://schemas.openxmlformats.org/officeDocument/2006/relationships/slide" Target="slide5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slide" Target="slide31.xml"/><Relationship Id="rId5" Type="http://schemas.openxmlformats.org/officeDocument/2006/relationships/image" Target="../media/image9.wmf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51.jpeg"/><Relationship Id="rId9" Type="http://schemas.openxmlformats.org/officeDocument/2006/relationships/oleObject" Target="../embeddings/oleObject23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slide" Target="slide5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3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slide" Target="slide5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7.xml"/><Relationship Id="rId5" Type="http://schemas.openxmlformats.org/officeDocument/2006/relationships/slide" Target="slide65.xml"/><Relationship Id="rId4" Type="http://schemas.openxmlformats.org/officeDocument/2006/relationships/slide" Target="slide6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slide" Target="slide3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slide" Target="slide31.xml"/><Relationship Id="rId11" Type="http://schemas.openxmlformats.org/officeDocument/2006/relationships/oleObject" Target="../embeddings/oleObject6.bin"/><Relationship Id="rId5" Type="http://schemas.openxmlformats.org/officeDocument/2006/relationships/image" Target="../media/image9.wmf"/><Relationship Id="rId10" Type="http://schemas.openxmlformats.org/officeDocument/2006/relationships/oleObject" Target="../embeddings/oleObject5.bin"/><Relationship Id="rId4" Type="http://schemas.openxmlformats.org/officeDocument/2006/relationships/slide" Target="slide3.xml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slide" Target="slide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slide" Target="slide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764704"/>
            <a:ext cx="8280400" cy="3313113"/>
          </a:xfrm>
        </p:spPr>
        <p:txBody>
          <a:bodyPr>
            <a:norm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Внеклассное </a:t>
            </a:r>
            <a:b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мероприятие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математике </a:t>
            </a:r>
            <a:b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«СВОЯ ИГРА»</a:t>
            </a:r>
            <a:b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</a:t>
            </a:r>
            <a:r>
              <a:rPr lang="ru-RU" sz="4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класса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4294967295"/>
          </p:nvPr>
        </p:nvSpPr>
        <p:spPr>
          <a:xfrm>
            <a:off x="539552" y="4437112"/>
            <a:ext cx="8183563" cy="187220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Выполнила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 математики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marL="0" indent="0" algn="ctr"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ГБОУ Лицей «МКШ им. В. Н. Челомея»</a:t>
            </a:r>
          </a:p>
          <a:p>
            <a:pPr marL="0" indent="0" algn="ctr"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г. Байконур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Бондаренко Ольга Викторовна</a:t>
            </a:r>
            <a:endParaRPr lang="ru-RU" sz="2400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7321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AutoShape 18"/>
          <p:cNvSpPr>
            <a:spLocks noChangeArrowheads="1"/>
          </p:cNvSpPr>
          <p:nvPr/>
        </p:nvSpPr>
        <p:spPr bwMode="auto">
          <a:xfrm rot="10800000">
            <a:off x="5417675" y="4764160"/>
            <a:ext cx="3157336" cy="792162"/>
          </a:xfrm>
          <a:prstGeom prst="wedgeRectCallout">
            <a:avLst>
              <a:gd name="adj1" fmla="val 7593"/>
              <a:gd name="adj2" fmla="val 107310"/>
            </a:avLst>
          </a:prstGeom>
          <a:solidFill>
            <a:srgbClr val="FF9900"/>
          </a:solidFill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>
              <a:lnSpc>
                <a:spcPct val="80000"/>
              </a:lnSpc>
            </a:pPr>
            <a:r>
              <a:rPr lang="ru-RU" sz="4000" b="1" dirty="0" smtClean="0">
                <a:solidFill>
                  <a:srgbClr val="003300"/>
                </a:solidFill>
                <a:latin typeface="Arial Black" pitchFamily="34" charset="0"/>
              </a:rPr>
              <a:t>Отрезок </a:t>
            </a:r>
            <a:endParaRPr lang="ru-RU" sz="4000" b="1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13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643702" y="6069033"/>
            <a:ext cx="2000264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5275052" y="4109038"/>
            <a:ext cx="3384550" cy="1727200"/>
            <a:chOff x="857224" y="3857628"/>
            <a:chExt cx="3384550" cy="1727200"/>
          </a:xfrm>
        </p:grpSpPr>
        <p:sp>
          <p:nvSpPr>
            <p:cNvPr id="17" name="AutoShape 7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857224" y="3857628"/>
              <a:ext cx="3384550" cy="1727200"/>
            </a:xfrm>
            <a:prstGeom prst="actionButtonBlank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25621" name="Picture 73" descr="Рисунок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14237" y="3857628"/>
              <a:ext cx="2161718" cy="1573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Rectangle 11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28596" y="6072206"/>
            <a:ext cx="1571636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РАУНД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II</a:t>
            </a:r>
            <a:endParaRPr lang="ru-RU" sz="2000" b="1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5612" name="Группа 20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22" name="Багетная рамка 21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7826115" y="502746"/>
              <a:ext cx="74892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50</a:t>
              </a:r>
            </a:p>
          </p:txBody>
        </p:sp>
      </p:grpSp>
      <p:pic>
        <p:nvPicPr>
          <p:cNvPr id="14" name="Рисунок 13" descr="C:\Documents and Settings\Olga\Рабочий стол\Школа\Математические ребусы\i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1" y="1700808"/>
            <a:ext cx="7175127" cy="2243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512942" y="374690"/>
            <a:ext cx="3318054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Ребусы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6" name="AutoShape 18"/>
          <p:cNvSpPr>
            <a:spLocks noChangeArrowheads="1"/>
          </p:cNvSpPr>
          <p:nvPr/>
        </p:nvSpPr>
        <p:spPr bwMode="auto">
          <a:xfrm rot="10800000">
            <a:off x="5364088" y="4767649"/>
            <a:ext cx="3079820" cy="875508"/>
          </a:xfrm>
          <a:prstGeom prst="wedgeRectCallout">
            <a:avLst>
              <a:gd name="adj1" fmla="val 4757"/>
              <a:gd name="adj2" fmla="val 120901"/>
            </a:avLst>
          </a:prstGeom>
          <a:solidFill>
            <a:srgbClr val="FFFF00"/>
          </a:solidFill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 anchor="ctr"/>
          <a:lstStyle/>
          <a:p>
            <a:pPr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Треугольник</a:t>
            </a:r>
            <a:endParaRPr lang="ru-RU" sz="2800" b="1" baseline="3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643702" y="6069033"/>
            <a:ext cx="2000264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grpSp>
        <p:nvGrpSpPr>
          <p:cNvPr id="2" name="Группа 24"/>
          <p:cNvGrpSpPr>
            <a:grpSpLocks/>
          </p:cNvGrpSpPr>
          <p:nvPr/>
        </p:nvGrpSpPr>
        <p:grpSpPr bwMode="auto">
          <a:xfrm>
            <a:off x="5218766" y="4076949"/>
            <a:ext cx="3384550" cy="1727200"/>
            <a:chOff x="4857752" y="4214818"/>
            <a:chExt cx="3384550" cy="1727200"/>
          </a:xfrm>
        </p:grpSpPr>
        <p:sp>
          <p:nvSpPr>
            <p:cNvPr id="18" name="AutoShape 7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857752" y="4214818"/>
              <a:ext cx="3384550" cy="1727200"/>
            </a:xfrm>
            <a:prstGeom prst="actionButtonBlank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26645" name="Picture 73" descr="Рисунок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14765" y="4214818"/>
              <a:ext cx="2161718" cy="1573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Rectangle 11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28596" y="6072206"/>
            <a:ext cx="1571636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РАУНД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II</a:t>
            </a:r>
            <a:endParaRPr lang="ru-RU" sz="2000" b="1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6636" name="Группа 20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22" name="Багетная рамка 21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7826115" y="502746"/>
              <a:ext cx="74892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10</a:t>
              </a:r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550074" y="1988840"/>
            <a:ext cx="8053242" cy="15995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endParaRPr lang="ru-RU" sz="2800" b="1" dirty="0" smtClean="0"/>
          </a:p>
          <a:p>
            <a:r>
              <a:rPr lang="ru-RU" sz="2800" b="1" dirty="0" smtClean="0"/>
              <a:t>Какой </a:t>
            </a:r>
            <a:r>
              <a:rPr lang="ru-RU" sz="2800" b="1" dirty="0"/>
              <a:t>музыкальный инструмент носит название геометрической фигуры</a:t>
            </a:r>
            <a:r>
              <a:rPr lang="ru-RU" sz="2800" b="1" dirty="0" smtClean="0"/>
              <a:t>?</a:t>
            </a:r>
            <a:endParaRPr lang="ru-RU" sz="2800" b="1" dirty="0"/>
          </a:p>
          <a:p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95629" y="533909"/>
            <a:ext cx="505649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chemeClr val="accent3"/>
                </a:solidFill>
              </a:rPr>
              <a:t>МАТЕМАТИКА И …</a:t>
            </a:r>
            <a:endParaRPr lang="ru-RU" sz="3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0940" y="1185176"/>
            <a:ext cx="231858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Picture 7" descr="triang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17530" y="3760033"/>
            <a:ext cx="1824778" cy="2015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2" name="AutoShape 18"/>
          <p:cNvSpPr>
            <a:spLocks noChangeArrowheads="1"/>
          </p:cNvSpPr>
          <p:nvPr/>
        </p:nvSpPr>
        <p:spPr bwMode="auto">
          <a:xfrm rot="10800000">
            <a:off x="5364163" y="4797425"/>
            <a:ext cx="3168650" cy="935038"/>
          </a:xfrm>
          <a:prstGeom prst="wedgeRectCallout">
            <a:avLst>
              <a:gd name="adj1" fmla="val 10269"/>
              <a:gd name="adj2" fmla="val 98722"/>
            </a:avLst>
          </a:prstGeom>
          <a:solidFill>
            <a:srgbClr val="FFFF00"/>
          </a:solidFill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 anchor="ctr"/>
          <a:lstStyle/>
          <a:p>
            <a:pPr>
              <a:lnSpc>
                <a:spcPct val="80000"/>
              </a:lnSpc>
              <a:defRPr/>
            </a:pPr>
            <a:r>
              <a:rPr lang="ru-RU" sz="3600" b="1" dirty="0" smtClean="0">
                <a:solidFill>
                  <a:srgbClr val="CC0000"/>
                </a:solidFill>
                <a:latin typeface="Arial Black" pitchFamily="34" charset="0"/>
              </a:rPr>
              <a:t>Повесть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16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643702" y="6069033"/>
            <a:ext cx="2000264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5256213" y="4120163"/>
            <a:ext cx="3384550" cy="1727200"/>
            <a:chOff x="4857752" y="4214818"/>
            <a:chExt cx="3384550" cy="1727200"/>
          </a:xfrm>
        </p:grpSpPr>
        <p:sp>
          <p:nvSpPr>
            <p:cNvPr id="18" name="AutoShape 7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857752" y="4214818"/>
              <a:ext cx="3384550" cy="1727200"/>
            </a:xfrm>
            <a:prstGeom prst="actionButtonBlank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27669" name="Picture 73" descr="Рисунок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14765" y="4214818"/>
              <a:ext cx="2161718" cy="1573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Rectangle 11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28596" y="6072206"/>
            <a:ext cx="1571636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РАУНД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II</a:t>
            </a:r>
            <a:endParaRPr lang="ru-RU" sz="2000" b="1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7660" name="Группа 20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22" name="Багетная рамка 21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7826115" y="502746"/>
              <a:ext cx="74892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20</a:t>
              </a:r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571500" y="2060848"/>
            <a:ext cx="8072466" cy="18722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ru-RU" sz="2800" b="1" dirty="0"/>
              <a:t>Какой прозаический жанр является средним арифметическим </a:t>
            </a:r>
            <a:r>
              <a:rPr lang="ru-RU" sz="2800" b="1" dirty="0" smtClean="0"/>
              <a:t>между рассказом </a:t>
            </a:r>
            <a:r>
              <a:rPr lang="ru-RU" sz="2800" b="1" dirty="0"/>
              <a:t>и </a:t>
            </a:r>
            <a:r>
              <a:rPr lang="ru-RU" sz="2800" b="1" dirty="0" smtClean="0"/>
              <a:t>романом?  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538376"/>
            <a:ext cx="696026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l">
              <a:defRPr/>
            </a:pPr>
            <a:r>
              <a:rPr lang="ru-RU" sz="3600" b="1" dirty="0" smtClean="0">
                <a:ln/>
                <a:solidFill>
                  <a:schemeClr val="accent3"/>
                </a:solidFill>
              </a:rPr>
              <a:t>МАТЕМАТИКА И … </a:t>
            </a:r>
            <a:endParaRPr lang="ru-RU" sz="3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7" y="1184707"/>
            <a:ext cx="322235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ЛИТЕРАТУРА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AutoShape 18"/>
          <p:cNvSpPr>
            <a:spLocks noChangeArrowheads="1"/>
          </p:cNvSpPr>
          <p:nvPr/>
        </p:nvSpPr>
        <p:spPr bwMode="auto">
          <a:xfrm rot="10800000">
            <a:off x="5868144" y="4752333"/>
            <a:ext cx="2571750" cy="936625"/>
          </a:xfrm>
          <a:prstGeom prst="wedgeRectCallout">
            <a:avLst>
              <a:gd name="adj1" fmla="val 12699"/>
              <a:gd name="adj2" fmla="val 97116"/>
            </a:avLst>
          </a:prstGeom>
          <a:solidFill>
            <a:srgbClr val="FFFF00"/>
          </a:solidFill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>
              <a:lnSpc>
                <a:spcPct val="80000"/>
              </a:lnSpc>
            </a:pPr>
            <a:r>
              <a:rPr lang="ru-RU" sz="4000" b="1" dirty="0" smtClean="0">
                <a:solidFill>
                  <a:srgbClr val="CC0000"/>
                </a:solidFill>
                <a:latin typeface="Arial Black" pitchFamily="34" charset="0"/>
              </a:rPr>
              <a:t>Три !</a:t>
            </a:r>
            <a:r>
              <a:rPr lang="ru-RU" sz="4000" dirty="0" smtClean="0">
                <a:solidFill>
                  <a:srgbClr val="CC0000"/>
                </a:solidFill>
                <a:latin typeface="Arial Black" pitchFamily="34" charset="0"/>
              </a:rPr>
              <a:t> </a:t>
            </a:r>
            <a:endParaRPr lang="ru-RU" sz="4000" dirty="0">
              <a:solidFill>
                <a:srgbClr val="CC0000"/>
              </a:solidFill>
              <a:latin typeface="Arial Black" pitchFamily="34" charset="0"/>
            </a:endParaRPr>
          </a:p>
        </p:txBody>
      </p:sp>
      <p:sp>
        <p:nvSpPr>
          <p:cNvPr id="18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643702" y="6069033"/>
            <a:ext cx="2000264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5235563" y="4249117"/>
            <a:ext cx="3384550" cy="1578050"/>
            <a:chOff x="4857752" y="4214818"/>
            <a:chExt cx="3384550" cy="1727200"/>
          </a:xfrm>
        </p:grpSpPr>
        <p:sp>
          <p:nvSpPr>
            <p:cNvPr id="20" name="AutoShape 7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857752" y="4214818"/>
              <a:ext cx="3384550" cy="1727200"/>
            </a:xfrm>
            <a:prstGeom prst="actionButtonBlank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28693" name="Picture 73" descr="Рисунок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14765" y="4214818"/>
              <a:ext cx="2161718" cy="1573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Rectangle 11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28596" y="6072206"/>
            <a:ext cx="1571636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РАУНД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II</a:t>
            </a:r>
            <a:endParaRPr lang="ru-RU" sz="2000" b="1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8684" name="Группа 22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24" name="Багетная рамка 23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826115" y="502746"/>
              <a:ext cx="74892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30</a:t>
              </a:r>
            </a:p>
          </p:txBody>
        </p:sp>
      </p:grpSp>
      <p:sp>
        <p:nvSpPr>
          <p:cNvPr id="26" name="Скругленный прямоугольник 25"/>
          <p:cNvSpPr/>
          <p:nvPr/>
        </p:nvSpPr>
        <p:spPr>
          <a:xfrm>
            <a:off x="571500" y="2060848"/>
            <a:ext cx="8072466" cy="17281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endParaRPr lang="ru-RU" sz="2800" b="1" dirty="0" smtClean="0"/>
          </a:p>
          <a:p>
            <a:r>
              <a:rPr lang="ru-RU" sz="2800" b="1" dirty="0" smtClean="0"/>
              <a:t>Какая </a:t>
            </a:r>
            <a:r>
              <a:rPr lang="ru-RU" sz="2800" b="1" dirty="0"/>
              <a:t>цифра в русском языке является глаголом повелительного наклонения единственного числа?  </a:t>
            </a:r>
            <a:endParaRPr lang="ru-RU" sz="3200" b="1" dirty="0"/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538376"/>
            <a:ext cx="696026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l">
              <a:defRPr/>
            </a:pPr>
            <a:r>
              <a:rPr lang="ru-RU" sz="3600" b="1" dirty="0" smtClean="0">
                <a:ln/>
                <a:solidFill>
                  <a:schemeClr val="accent3"/>
                </a:solidFill>
              </a:rPr>
              <a:t>МАТЕМАТИКА И … </a:t>
            </a:r>
            <a:endParaRPr lang="ru-RU" sz="3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2303" y="1184706"/>
            <a:ext cx="411016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РУССКИЙ  ЯЗЫК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16690" y="4837082"/>
            <a:ext cx="1678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Дроби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690" name="AutoShape 18"/>
          <p:cNvSpPr>
            <a:spLocks noChangeArrowheads="1"/>
          </p:cNvSpPr>
          <p:nvPr/>
        </p:nvSpPr>
        <p:spPr bwMode="auto">
          <a:xfrm rot="10800000">
            <a:off x="6178422" y="4685620"/>
            <a:ext cx="2055204" cy="887698"/>
          </a:xfrm>
          <a:prstGeom prst="rect">
            <a:avLst/>
          </a:prstGeom>
          <a:solidFill>
            <a:srgbClr val="FFFF00"/>
          </a:solidFill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 anchor="ctr"/>
          <a:lstStyle/>
          <a:p>
            <a:pPr>
              <a:defRPr/>
            </a:pPr>
            <a:r>
              <a:rPr lang="ru-RU" sz="3600" b="1" dirty="0" smtClean="0">
                <a:solidFill>
                  <a:schemeClr val="accent2"/>
                </a:solidFill>
              </a:rPr>
              <a:t>Дроби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17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643702" y="6069033"/>
            <a:ext cx="2000264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5122950" y="4149081"/>
            <a:ext cx="3453504" cy="1641118"/>
            <a:chOff x="4857752" y="4214818"/>
            <a:chExt cx="3384550" cy="1727200"/>
          </a:xfrm>
        </p:grpSpPr>
        <p:sp>
          <p:nvSpPr>
            <p:cNvPr id="19" name="AutoShape 7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857752" y="4214818"/>
              <a:ext cx="3384550" cy="1727200"/>
            </a:xfrm>
            <a:prstGeom prst="actionButtonBlank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29718" name="Picture 73" descr="Рисунок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14765" y="4214818"/>
              <a:ext cx="2161718" cy="1573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Rectangle 11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28596" y="6072206"/>
            <a:ext cx="1571636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РАУНД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II</a:t>
            </a:r>
            <a:endParaRPr lang="ru-RU" sz="2000" b="1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9709" name="Группа 21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23" name="Багетная рамка 22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826115" y="502746"/>
              <a:ext cx="74892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40</a:t>
              </a:r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526939" y="1916833"/>
            <a:ext cx="8104470" cy="15841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3200" b="1" dirty="0"/>
              <a:t>Что на Руси раньше </a:t>
            </a:r>
            <a:r>
              <a:rPr lang="ru-RU" sz="3200" b="1" dirty="0" smtClean="0"/>
              <a:t>называли</a:t>
            </a:r>
          </a:p>
          <a:p>
            <a:r>
              <a:rPr lang="ru-RU" sz="3200" b="1" dirty="0" smtClean="0"/>
              <a:t> «ломаными </a:t>
            </a:r>
            <a:r>
              <a:rPr lang="ru-RU" sz="3200" b="1" dirty="0"/>
              <a:t>числами»?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6625" y="538376"/>
            <a:ext cx="696026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l">
              <a:defRPr/>
            </a:pPr>
            <a:r>
              <a:rPr lang="ru-RU" sz="3600" b="1" dirty="0" smtClean="0">
                <a:ln/>
                <a:solidFill>
                  <a:schemeClr val="accent3"/>
                </a:solidFill>
              </a:rPr>
              <a:t>МАТЕМАТИКА И … </a:t>
            </a:r>
            <a:endParaRPr lang="ru-RU" sz="3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02124" y="538376"/>
            <a:ext cx="251254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ИСТОРИЯ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18"/>
          <p:cNvSpPr>
            <a:spLocks noChangeArrowheads="1"/>
          </p:cNvSpPr>
          <p:nvPr/>
        </p:nvSpPr>
        <p:spPr bwMode="auto">
          <a:xfrm rot="10800000">
            <a:off x="5996110" y="5084763"/>
            <a:ext cx="2449512" cy="649287"/>
          </a:xfrm>
          <a:prstGeom prst="wedgeRectCallout">
            <a:avLst>
              <a:gd name="adj1" fmla="val 1519"/>
              <a:gd name="adj2" fmla="val 108435"/>
            </a:avLst>
          </a:prstGeom>
          <a:solidFill>
            <a:srgbClr val="FFFF00"/>
          </a:solidFill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>
              <a:lnSpc>
                <a:spcPct val="80000"/>
              </a:lnSpc>
              <a:defRPr/>
            </a:pP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Знак </a:t>
            </a:r>
            <a:r>
              <a:rPr lang="en-US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%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 Black" pitchFamily="34" charset="0"/>
            </a:endParaRPr>
          </a:p>
        </p:txBody>
      </p:sp>
      <p:grpSp>
        <p:nvGrpSpPr>
          <p:cNvPr id="49" name="Группа 24"/>
          <p:cNvGrpSpPr>
            <a:grpSpLocks/>
          </p:cNvGrpSpPr>
          <p:nvPr/>
        </p:nvGrpSpPr>
        <p:grpSpPr bwMode="auto">
          <a:xfrm>
            <a:off x="5242161" y="4509119"/>
            <a:ext cx="3325700" cy="1271691"/>
            <a:chOff x="5286380" y="4071942"/>
            <a:chExt cx="3384550" cy="1727200"/>
          </a:xfrm>
        </p:grpSpPr>
        <p:sp>
          <p:nvSpPr>
            <p:cNvPr id="50" name="AutoShape 7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286380" y="4071942"/>
              <a:ext cx="3384550" cy="1727200"/>
            </a:xfrm>
            <a:prstGeom prst="actionButtonBlank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51" name="Picture 73" descr="Рисунок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3393" y="4071942"/>
              <a:ext cx="2161718" cy="1573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4" name="Rectangle 6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643702" y="6069033"/>
            <a:ext cx="2000264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145" name="Rectangle 11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28596" y="6072206"/>
            <a:ext cx="1571636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РАУНД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II</a:t>
            </a:r>
            <a:endParaRPr lang="ru-RU" sz="20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758969" y="500846"/>
            <a:ext cx="437049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/>
                <a:solidFill>
                  <a:schemeClr val="accent3"/>
                </a:solidFill>
              </a:rPr>
              <a:t>Кот в мешке</a:t>
            </a:r>
          </a:p>
        </p:txBody>
      </p:sp>
      <p:grpSp>
        <p:nvGrpSpPr>
          <p:cNvPr id="3087" name="Группа 63"/>
          <p:cNvGrpSpPr>
            <a:grpSpLocks/>
          </p:cNvGrpSpPr>
          <p:nvPr/>
        </p:nvGrpSpPr>
        <p:grpSpPr bwMode="auto">
          <a:xfrm>
            <a:off x="7757031" y="546000"/>
            <a:ext cx="857250" cy="857250"/>
            <a:chOff x="7500958" y="571480"/>
            <a:chExt cx="857256" cy="857256"/>
          </a:xfrm>
        </p:grpSpPr>
        <p:sp>
          <p:nvSpPr>
            <p:cNvPr id="62" name="Багетная рамка 61"/>
            <p:cNvSpPr/>
            <p:nvPr/>
          </p:nvSpPr>
          <p:spPr>
            <a:xfrm>
              <a:off x="7500958" y="571480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7608935" y="646165"/>
              <a:ext cx="697627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50</a:t>
              </a:r>
            </a:p>
          </p:txBody>
        </p:sp>
      </p:grpSp>
      <p:sp>
        <p:nvSpPr>
          <p:cNvPr id="66" name="Скругленный прямоугольник 65"/>
          <p:cNvSpPr/>
          <p:nvPr/>
        </p:nvSpPr>
        <p:spPr>
          <a:xfrm>
            <a:off x="503562" y="1700808"/>
            <a:ext cx="8135737" cy="24482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b="1" dirty="0" smtClean="0"/>
          </a:p>
          <a:p>
            <a:pPr>
              <a:defRPr/>
            </a:pPr>
            <a:r>
              <a:rPr lang="ru-RU" b="1" dirty="0" smtClean="0"/>
              <a:t>Этот знак произошёл, как предполагают, благодаря опечатке. В рукописях слово «</a:t>
            </a:r>
            <a:r>
              <a:rPr lang="en-US" b="1" dirty="0" smtClean="0"/>
              <a:t>cento</a:t>
            </a:r>
            <a:r>
              <a:rPr lang="ru-RU" b="1" dirty="0" smtClean="0"/>
              <a:t>» (сто) писали сокращенно – </a:t>
            </a:r>
            <a:r>
              <a:rPr lang="en-US" b="1" i="1" dirty="0" err="1" smtClean="0"/>
              <a:t>cto</a:t>
            </a:r>
            <a:r>
              <a:rPr lang="en-US" b="1" i="1" dirty="0" smtClean="0"/>
              <a:t>.</a:t>
            </a:r>
            <a:r>
              <a:rPr lang="ru-RU" b="1" i="1" dirty="0" smtClean="0"/>
              <a:t> </a:t>
            </a:r>
            <a:r>
              <a:rPr lang="ru-RU" b="1" dirty="0" smtClean="0"/>
              <a:t>В 1685 году в Париже была напечатана книга, где по ошибке наборщик вместо </a:t>
            </a:r>
            <a:r>
              <a:rPr lang="en-US" b="1" i="1" dirty="0" err="1"/>
              <a:t>cto</a:t>
            </a:r>
            <a:r>
              <a:rPr lang="en-US" b="1" dirty="0" smtClean="0"/>
              <a:t> </a:t>
            </a:r>
            <a:r>
              <a:rPr lang="ru-RU" b="1" dirty="0" smtClean="0"/>
              <a:t>набрал этот знак</a:t>
            </a:r>
            <a:r>
              <a:rPr lang="ru-RU" b="1" dirty="0"/>
              <a:t>.</a:t>
            </a:r>
          </a:p>
          <a:p>
            <a:pPr>
              <a:defRPr/>
            </a:pPr>
            <a:endParaRPr lang="ru-RU" dirty="0"/>
          </a:p>
        </p:txBody>
      </p:sp>
      <p:grpSp>
        <p:nvGrpSpPr>
          <p:cNvPr id="4" name="Группа 50"/>
          <p:cNvGrpSpPr>
            <a:grpSpLocks/>
          </p:cNvGrpSpPr>
          <p:nvPr/>
        </p:nvGrpSpPr>
        <p:grpSpPr bwMode="auto">
          <a:xfrm>
            <a:off x="213742" y="208276"/>
            <a:ext cx="8715375" cy="6500812"/>
            <a:chOff x="214313" y="142060"/>
            <a:chExt cx="8715375" cy="6500857"/>
          </a:xfrm>
        </p:grpSpPr>
        <p:grpSp>
          <p:nvGrpSpPr>
            <p:cNvPr id="3090" name="Группа 91"/>
            <p:cNvGrpSpPr>
              <a:grpSpLocks/>
            </p:cNvGrpSpPr>
            <p:nvPr/>
          </p:nvGrpSpPr>
          <p:grpSpPr bwMode="auto">
            <a:xfrm>
              <a:off x="214313" y="142060"/>
              <a:ext cx="8715375" cy="6500857"/>
              <a:chOff x="214313" y="142060"/>
              <a:chExt cx="8715375" cy="6500857"/>
            </a:xfrm>
          </p:grpSpPr>
          <p:grpSp>
            <p:nvGrpSpPr>
              <p:cNvPr id="3094" name="Группа 54"/>
              <p:cNvGrpSpPr>
                <a:grpSpLocks/>
              </p:cNvGrpSpPr>
              <p:nvPr/>
            </p:nvGrpSpPr>
            <p:grpSpPr bwMode="auto">
              <a:xfrm>
                <a:off x="214313" y="142060"/>
                <a:ext cx="8715375" cy="6500857"/>
                <a:chOff x="214313" y="142060"/>
                <a:chExt cx="8715375" cy="6500857"/>
              </a:xfrm>
            </p:grpSpPr>
            <p:sp>
              <p:nvSpPr>
                <p:cNvPr id="56" name="Прямоугольник 55"/>
                <p:cNvSpPr/>
                <p:nvPr/>
              </p:nvSpPr>
              <p:spPr bwMode="auto">
                <a:xfrm>
                  <a:off x="214313" y="142060"/>
                  <a:ext cx="8715375" cy="6500857"/>
                </a:xfrm>
                <a:prstGeom prst="rect">
                  <a:avLst/>
                </a:prstGeom>
                <a:gradFill>
                  <a:gsLst>
                    <a:gs pos="0">
                      <a:srgbClr val="000066"/>
                    </a:gs>
                    <a:gs pos="60000">
                      <a:schemeClr val="tx1"/>
                    </a:gs>
                    <a:gs pos="100000">
                      <a:srgbClr val="000066"/>
                    </a:gs>
                    <a:gs pos="100000">
                      <a:schemeClr val="tx1"/>
                    </a:gs>
                  </a:gsLst>
                </a:gradFill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7" name="Группа 72"/>
                <p:cNvGrpSpPr/>
                <p:nvPr/>
              </p:nvGrpSpPr>
              <p:grpSpPr bwMode="auto">
                <a:xfrm>
                  <a:off x="642938" y="358754"/>
                  <a:ext cx="5572125" cy="5634076"/>
                  <a:chOff x="642910" y="357166"/>
                  <a:chExt cx="5572164" cy="5572164"/>
                </a:xfrm>
                <a:gradFill>
                  <a:gsLst>
                    <a:gs pos="0">
                      <a:schemeClr val="tx1"/>
                    </a:gs>
                    <a:gs pos="60000">
                      <a:srgbClr val="003399"/>
                    </a:gs>
                    <a:gs pos="100000">
                      <a:srgbClr val="000066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87" name="Овал 9"/>
                  <p:cNvSpPr/>
                  <p:nvPr/>
                </p:nvSpPr>
                <p:spPr>
                  <a:xfrm>
                    <a:off x="642910" y="357166"/>
                    <a:ext cx="5572164" cy="5572164"/>
                  </a:xfrm>
                  <a:prstGeom prst="ellipse">
                    <a:avLst/>
                  </a:prstGeom>
                  <a:grpFill/>
                  <a:scene3d>
                    <a:camera prst="orthographicFront" fov="0">
                      <a:rot lat="0" lon="0" rev="0"/>
                    </a:camera>
                    <a:lightRig rig="contrasting" dir="t">
                      <a:rot lat="0" lon="0" rev="12000000"/>
                    </a:lightRig>
                  </a:scene3d>
                  <a:sp3d prstMaterial="powder">
                    <a:bevelT h="50800" prst="angle"/>
                  </a:sp3d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8" name="Овал 87"/>
                  <p:cNvSpPr/>
                  <p:nvPr/>
                </p:nvSpPr>
                <p:spPr>
                  <a:xfrm>
                    <a:off x="857224" y="548810"/>
                    <a:ext cx="5143536" cy="5143536"/>
                  </a:xfrm>
                  <a:prstGeom prst="ellipse">
                    <a:avLst/>
                  </a:prstGeom>
                  <a:grpFill/>
                  <a:scene3d>
                    <a:camera prst="orthographicFront" fov="0">
                      <a:rot lat="0" lon="0" rev="0"/>
                    </a:camera>
                    <a:lightRig rig="contrasting" dir="t">
                      <a:rot lat="0" lon="0" rev="12000000"/>
                    </a:lightRig>
                  </a:scene3d>
                  <a:sp3d prstMaterial="powder">
                    <a:bevelT h="50800" prst="angle"/>
                  </a:sp3d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58" name="4-конечная звезда 57"/>
                <p:cNvSpPr/>
                <p:nvPr/>
              </p:nvSpPr>
              <p:spPr bwMode="auto">
                <a:xfrm>
                  <a:off x="6500813" y="719913"/>
                  <a:ext cx="142875" cy="216695"/>
                </a:xfrm>
                <a:prstGeom prst="star4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9" name="4-конечная звезда 58"/>
                <p:cNvSpPr/>
                <p:nvPr/>
              </p:nvSpPr>
              <p:spPr bwMode="auto">
                <a:xfrm>
                  <a:off x="7143751" y="1225535"/>
                  <a:ext cx="285750" cy="433390"/>
                </a:xfrm>
                <a:prstGeom prst="star4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0" name="4-конечная звезда 59"/>
                <p:cNvSpPr/>
                <p:nvPr/>
              </p:nvSpPr>
              <p:spPr bwMode="auto">
                <a:xfrm>
                  <a:off x="8286751" y="2597939"/>
                  <a:ext cx="428625" cy="794549"/>
                </a:xfrm>
                <a:prstGeom prst="star4">
                  <a:avLst/>
                </a:prstGeom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5500" dist="38100" dir="5400000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" name="Полилиния 60"/>
                <p:cNvSpPr/>
                <p:nvPr/>
              </p:nvSpPr>
              <p:spPr bwMode="auto">
                <a:xfrm rot="19275439">
                  <a:off x="1038225" y="2827334"/>
                  <a:ext cx="463550" cy="304802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64" name="Полилиния 63"/>
                <p:cNvSpPr/>
                <p:nvPr/>
              </p:nvSpPr>
              <p:spPr bwMode="auto">
                <a:xfrm rot="1394041">
                  <a:off x="1825625" y="1957378"/>
                  <a:ext cx="317500" cy="192088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65" name="Полилиния 64"/>
                <p:cNvSpPr/>
                <p:nvPr/>
              </p:nvSpPr>
              <p:spPr bwMode="auto">
                <a:xfrm rot="15154483">
                  <a:off x="1436686" y="4065594"/>
                  <a:ext cx="469903" cy="387350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67" name="Полилиния 66"/>
                <p:cNvSpPr/>
                <p:nvPr/>
              </p:nvSpPr>
              <p:spPr bwMode="auto">
                <a:xfrm rot="7884008">
                  <a:off x="2586036" y="1241412"/>
                  <a:ext cx="322265" cy="188912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68" name="Полилиния 67"/>
                <p:cNvSpPr/>
                <p:nvPr/>
              </p:nvSpPr>
              <p:spPr bwMode="auto">
                <a:xfrm rot="7469707">
                  <a:off x="3366293" y="5003019"/>
                  <a:ext cx="357189" cy="342900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69" name="Полилиния 68"/>
                <p:cNvSpPr/>
                <p:nvPr/>
              </p:nvSpPr>
              <p:spPr bwMode="auto">
                <a:xfrm rot="19744319">
                  <a:off x="2454275" y="5051436"/>
                  <a:ext cx="317500" cy="190501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70" name="Полилиния 69"/>
                <p:cNvSpPr/>
                <p:nvPr/>
              </p:nvSpPr>
              <p:spPr bwMode="auto">
                <a:xfrm rot="19744319">
                  <a:off x="2759075" y="3802066"/>
                  <a:ext cx="317500" cy="679455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71" name="Полилиния 70"/>
                <p:cNvSpPr/>
                <p:nvPr/>
              </p:nvSpPr>
              <p:spPr bwMode="auto">
                <a:xfrm rot="19744319">
                  <a:off x="3508375" y="607994"/>
                  <a:ext cx="317500" cy="682630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72" name="Прямоугольник 71"/>
                <p:cNvSpPr/>
                <p:nvPr/>
              </p:nvSpPr>
              <p:spPr bwMode="auto">
                <a:xfrm>
                  <a:off x="2357438" y="1731158"/>
                  <a:ext cx="4429125" cy="1960536"/>
                </a:xfrm>
                <a:prstGeom prst="rect">
                  <a:avLst/>
                </a:prstGeom>
                <a:noFill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ru-RU" sz="12000" b="1" spc="50" dirty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chemeClr val="accent1">
                          <a:tint val="3000"/>
                          <a:alpha val="95000"/>
                        </a:schemeClr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</a:rPr>
                    <a:t>КОТ</a:t>
                  </a:r>
                </a:p>
              </p:txBody>
            </p:sp>
            <p:sp>
              <p:nvSpPr>
                <p:cNvPr id="73" name="Прямоугольник 72"/>
                <p:cNvSpPr/>
                <p:nvPr/>
              </p:nvSpPr>
              <p:spPr bwMode="auto">
                <a:xfrm>
                  <a:off x="3143251" y="3320256"/>
                  <a:ext cx="5091422" cy="133814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  <a:scene3d>
                    <a:camera prst="orthographicFront"/>
                    <a:lightRig rig="brightRoom" dir="t"/>
                  </a:scene3d>
                  <a:sp3d contourW="6350" prstMaterial="plastic">
                    <a:bevelT w="20320" h="20320" prst="angle"/>
                    <a:contourClr>
                      <a:schemeClr val="accent1">
                        <a:tint val="100000"/>
                        <a:shade val="100000"/>
                        <a:hueMod val="100000"/>
                        <a:satMod val="100000"/>
                      </a:schemeClr>
                    </a:contourClr>
                  </a:sp3d>
                </a:bodyPr>
                <a:lstStyle/>
                <a:p>
                  <a:pPr>
                    <a:defRPr/>
                  </a:pPr>
                  <a:r>
                    <a:rPr lang="ru-RU" sz="8000" b="1" cap="all" dirty="0">
                      <a:ln/>
                      <a:solidFill>
                        <a:schemeClr val="accent1"/>
                      </a:solidFill>
                      <a:effectLst>
                        <a:outerShdw blurRad="19685" dist="12700" dir="5400000" algn="tl" rotWithShape="0">
                          <a:schemeClr val="accent1">
                            <a:satMod val="130000"/>
                            <a:alpha val="60000"/>
                          </a:schemeClr>
                        </a:outerShdw>
                        <a:reflection blurRad="10000" stA="55000" endPos="48000" dist="500" dir="5400000" sy="-100000" algn="bl" rotWithShape="0"/>
                      </a:effectLst>
                    </a:rPr>
                    <a:t>В МЕШКЕ</a:t>
                  </a:r>
                </a:p>
              </p:txBody>
            </p:sp>
            <p:sp>
              <p:nvSpPr>
                <p:cNvPr id="74" name="4-конечная звезда 73"/>
                <p:cNvSpPr/>
                <p:nvPr/>
              </p:nvSpPr>
              <p:spPr bwMode="auto">
                <a:xfrm>
                  <a:off x="7072313" y="503218"/>
                  <a:ext cx="142875" cy="216695"/>
                </a:xfrm>
                <a:prstGeom prst="star4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5" name="4-конечная звезда 74"/>
                <p:cNvSpPr/>
                <p:nvPr/>
              </p:nvSpPr>
              <p:spPr bwMode="auto">
                <a:xfrm>
                  <a:off x="8429626" y="430986"/>
                  <a:ext cx="214313" cy="361159"/>
                </a:xfrm>
                <a:prstGeom prst="star4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6" name="4-конечная звезда 75"/>
                <p:cNvSpPr/>
                <p:nvPr/>
              </p:nvSpPr>
              <p:spPr bwMode="auto">
                <a:xfrm>
                  <a:off x="8286751" y="1514462"/>
                  <a:ext cx="285750" cy="505622"/>
                </a:xfrm>
                <a:prstGeom prst="star4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7" name="4-конечная звезда 76"/>
                <p:cNvSpPr/>
                <p:nvPr/>
              </p:nvSpPr>
              <p:spPr bwMode="auto">
                <a:xfrm>
                  <a:off x="7500938" y="2309012"/>
                  <a:ext cx="285750" cy="505622"/>
                </a:xfrm>
                <a:prstGeom prst="star4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8" name="Пятно 1 77"/>
                <p:cNvSpPr/>
                <p:nvPr/>
              </p:nvSpPr>
              <p:spPr bwMode="auto">
                <a:xfrm>
                  <a:off x="500063" y="503218"/>
                  <a:ext cx="142875" cy="73026"/>
                </a:xfrm>
                <a:prstGeom prst="irregularSeal1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9" name="Пятно 1 78"/>
                <p:cNvSpPr/>
                <p:nvPr/>
              </p:nvSpPr>
              <p:spPr bwMode="auto">
                <a:xfrm>
                  <a:off x="1143000" y="503218"/>
                  <a:ext cx="285750" cy="144463"/>
                </a:xfrm>
                <a:prstGeom prst="irregularSeal1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0" name="Пятно 1 79"/>
                <p:cNvSpPr/>
                <p:nvPr/>
              </p:nvSpPr>
              <p:spPr bwMode="auto">
                <a:xfrm>
                  <a:off x="714375" y="719119"/>
                  <a:ext cx="285750" cy="217489"/>
                </a:xfrm>
                <a:prstGeom prst="irregularSeal1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1" name="Пятно 1 80"/>
                <p:cNvSpPr/>
                <p:nvPr/>
              </p:nvSpPr>
              <p:spPr bwMode="auto">
                <a:xfrm>
                  <a:off x="428625" y="1225535"/>
                  <a:ext cx="285750" cy="215901"/>
                </a:xfrm>
                <a:prstGeom prst="irregularSeal1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2" name="Пятно 1 81"/>
                <p:cNvSpPr/>
                <p:nvPr/>
              </p:nvSpPr>
              <p:spPr bwMode="auto">
                <a:xfrm>
                  <a:off x="1643063" y="358754"/>
                  <a:ext cx="285750" cy="144464"/>
                </a:xfrm>
                <a:prstGeom prst="irregularSeal1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3" name="Пятно 1 82"/>
                <p:cNvSpPr/>
                <p:nvPr/>
              </p:nvSpPr>
              <p:spPr bwMode="auto">
                <a:xfrm>
                  <a:off x="214313" y="1803389"/>
                  <a:ext cx="500062" cy="215901"/>
                </a:xfrm>
                <a:prstGeom prst="irregularSeal1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aphicFrame>
              <p:nvGraphicFramePr>
                <p:cNvPr id="3074" name="Object 2"/>
                <p:cNvGraphicFramePr>
                  <a:graphicFrameLocks noChangeAspect="1"/>
                </p:cNvGraphicFramePr>
                <p:nvPr/>
              </p:nvGraphicFramePr>
              <p:xfrm>
                <a:off x="6072189" y="5053824"/>
                <a:ext cx="1987550" cy="1155710"/>
              </p:xfrm>
              <a:graphic>
                <a:graphicData uri="http://schemas.openxmlformats.org/presentationml/2006/ole">
                  <p:oleObj spid="_x0000_s3311" name="Формула" r:id="rId7" imgW="758160" imgH="436680" progId="Equation.3">
                    <p:embed/>
                  </p:oleObj>
                </a:graphicData>
              </a:graphic>
            </p:graphicFrame>
            <p:graphicFrame>
              <p:nvGraphicFramePr>
                <p:cNvPr id="3075" name="Object 3"/>
                <p:cNvGraphicFramePr>
                  <a:graphicFrameLocks noChangeAspect="1"/>
                </p:cNvGraphicFramePr>
                <p:nvPr/>
              </p:nvGraphicFramePr>
              <p:xfrm>
                <a:off x="357188" y="5198288"/>
                <a:ext cx="928687" cy="1052980"/>
              </p:xfrm>
              <a:graphic>
                <a:graphicData uri="http://schemas.openxmlformats.org/presentationml/2006/ole">
                  <p:oleObj spid="_x0000_s3312" name="Формула" r:id="rId8" imgW="407520" imgH="455760" progId="Equation.3">
                    <p:embed/>
                  </p:oleObj>
                </a:graphicData>
              </a:graphic>
            </p:graphicFrame>
            <p:graphicFrame>
              <p:nvGraphicFramePr>
                <p:cNvPr id="3076" name="Object 4"/>
                <p:cNvGraphicFramePr>
                  <a:graphicFrameLocks noChangeAspect="1"/>
                </p:cNvGraphicFramePr>
                <p:nvPr/>
              </p:nvGraphicFramePr>
              <p:xfrm>
                <a:off x="5429251" y="430987"/>
                <a:ext cx="642938" cy="327451"/>
              </p:xfrm>
              <a:graphic>
                <a:graphicData uri="http://schemas.openxmlformats.org/presentationml/2006/ole">
                  <p:oleObj spid="_x0000_s3313" name="Формула" r:id="rId9" imgW="398160" imgH="189720" progId="Equation.3">
                    <p:embed/>
                  </p:oleObj>
                </a:graphicData>
              </a:graphic>
            </p:graphicFrame>
          </p:grpSp>
          <p:sp>
            <p:nvSpPr>
              <p:cNvPr id="55" name="Полилиния 54"/>
              <p:cNvSpPr/>
              <p:nvPr/>
            </p:nvSpPr>
            <p:spPr bwMode="auto">
              <a:xfrm rot="16898388">
                <a:off x="1794666" y="3199607"/>
                <a:ext cx="474666" cy="260350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53" name="4-конечная звезда 52"/>
            <p:cNvSpPr/>
            <p:nvPr/>
          </p:nvSpPr>
          <p:spPr bwMode="auto">
            <a:xfrm>
              <a:off x="7929586" y="785794"/>
              <a:ext cx="214313" cy="361159"/>
            </a:xfrm>
            <a:prstGeom prst="star4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ransition>
    <p:sndAc>
      <p:stSnd>
        <p:snd r:embed="rId3" name="Кот в мешке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0" name="AutoShape 18"/>
          <p:cNvSpPr>
            <a:spLocks noChangeArrowheads="1"/>
          </p:cNvSpPr>
          <p:nvPr/>
        </p:nvSpPr>
        <p:spPr bwMode="auto">
          <a:xfrm rot="10800000">
            <a:off x="5940152" y="4747915"/>
            <a:ext cx="2476424" cy="825346"/>
          </a:xfrm>
          <a:prstGeom prst="wedgeRectCallout">
            <a:avLst>
              <a:gd name="adj1" fmla="val 3069"/>
              <a:gd name="adj2" fmla="val 87611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10800000" anchor="ctr"/>
          <a:lstStyle/>
          <a:p>
            <a:pPr>
              <a:lnSpc>
                <a:spcPct val="80000"/>
              </a:lnSpc>
              <a:defRPr/>
            </a:pPr>
            <a:endParaRPr lang="ru-RU" sz="4800" b="1" baseline="320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4800" b="1" baseline="3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Ноль, нуль</a:t>
            </a:r>
            <a:endParaRPr lang="ru-RU" sz="4800" b="1" baseline="3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643702" y="6069033"/>
            <a:ext cx="2000264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grpSp>
        <p:nvGrpSpPr>
          <p:cNvPr id="2" name="Группа 24"/>
          <p:cNvGrpSpPr>
            <a:grpSpLocks/>
          </p:cNvGrpSpPr>
          <p:nvPr/>
        </p:nvGrpSpPr>
        <p:grpSpPr bwMode="auto">
          <a:xfrm>
            <a:off x="5242161" y="4053611"/>
            <a:ext cx="3384550" cy="1727200"/>
            <a:chOff x="5286380" y="4071942"/>
            <a:chExt cx="3384550" cy="1727200"/>
          </a:xfrm>
        </p:grpSpPr>
        <p:sp>
          <p:nvSpPr>
            <p:cNvPr id="18" name="AutoShape 7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286380" y="4071942"/>
              <a:ext cx="3384550" cy="1727200"/>
            </a:xfrm>
            <a:prstGeom prst="actionButtonBlank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30741" name="Picture 73" descr="Рисунок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3393" y="4071942"/>
              <a:ext cx="2161718" cy="1573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Rectangle 11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28596" y="6072206"/>
            <a:ext cx="1571636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РАУНД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II</a:t>
            </a:r>
            <a:endParaRPr lang="ru-RU" sz="2000" b="1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30732" name="Группа 20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22" name="Багетная рамка 21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7826115" y="502746"/>
              <a:ext cx="74892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10</a:t>
              </a:r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539552" y="1772815"/>
            <a:ext cx="8104414" cy="144016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800" b="1" dirty="0" smtClean="0"/>
              <a:t>С буквой «У» иль с буквой «О» – </a:t>
            </a:r>
          </a:p>
          <a:p>
            <a:r>
              <a:rPr lang="ru-RU" sz="2800" b="1" dirty="0" smtClean="0"/>
              <a:t>Он не значит ничего.</a:t>
            </a:r>
            <a:endParaRPr lang="ru-RU" sz="2800" b="1" dirty="0"/>
          </a:p>
        </p:txBody>
      </p:sp>
      <p:sp>
        <p:nvSpPr>
          <p:cNvPr id="13" name="WordArt 9"/>
          <p:cNvSpPr>
            <a:spLocks noChangeArrowheads="1" noChangeShapeType="1" noTextEdit="1"/>
          </p:cNvSpPr>
          <p:nvPr/>
        </p:nvSpPr>
        <p:spPr bwMode="auto">
          <a:xfrm>
            <a:off x="762000" y="753593"/>
            <a:ext cx="3744913" cy="750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4800" b="1" i="1" kern="1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ЗАГАДКИ</a:t>
            </a:r>
            <a:endParaRPr lang="ru-RU" sz="4800" b="1" i="1" kern="1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2306675" y="3624639"/>
            <a:ext cx="1185205" cy="2156172"/>
          </a:xfrm>
          <a:prstGeom prst="ellipse">
            <a:avLst/>
          </a:prstGeom>
          <a:solidFill>
            <a:srgbClr val="7030A0"/>
          </a:solidFill>
          <a:ln w="50800">
            <a:solidFill>
              <a:srgbClr val="7030A0"/>
            </a:solidFill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ru-RU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Овал 6"/>
          <p:cNvSpPr>
            <a:spLocks noChangeArrowheads="1"/>
          </p:cNvSpPr>
          <p:nvPr/>
        </p:nvSpPr>
        <p:spPr bwMode="auto">
          <a:xfrm>
            <a:off x="2732577" y="3792583"/>
            <a:ext cx="333400" cy="1750963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algn="ctr">
            <a:solidFill>
              <a:schemeClr val="accent4">
                <a:lumMod val="40000"/>
                <a:lumOff val="6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2813"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4" name="AutoShape 18"/>
          <p:cNvSpPr>
            <a:spLocks noChangeArrowheads="1"/>
          </p:cNvSpPr>
          <p:nvPr/>
        </p:nvSpPr>
        <p:spPr bwMode="auto">
          <a:xfrm rot="10800000">
            <a:off x="5724127" y="4653136"/>
            <a:ext cx="2674715" cy="834234"/>
          </a:xfrm>
          <a:prstGeom prst="wedgeRectCallout">
            <a:avLst>
              <a:gd name="adj1" fmla="val 10852"/>
              <a:gd name="adj2" fmla="val 96875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10800000" anchor="ctr"/>
          <a:lstStyle/>
          <a:p>
            <a:r>
              <a:rPr lang="ru-RU" sz="3600" b="1" dirty="0"/>
              <a:t>6 или 9</a:t>
            </a:r>
          </a:p>
        </p:txBody>
      </p:sp>
      <p:sp>
        <p:nvSpPr>
          <p:cNvPr id="16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643702" y="6069033"/>
            <a:ext cx="2000264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5159244" y="4045606"/>
            <a:ext cx="3441584" cy="1705270"/>
            <a:chOff x="5286380" y="4071942"/>
            <a:chExt cx="3384550" cy="1727200"/>
          </a:xfrm>
        </p:grpSpPr>
        <p:sp>
          <p:nvSpPr>
            <p:cNvPr id="18" name="AutoShape 7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286380" y="4071942"/>
              <a:ext cx="3384550" cy="1727200"/>
            </a:xfrm>
            <a:prstGeom prst="actionButtonBlank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31765" name="Picture 73" descr="Рисунок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3393" y="4071942"/>
              <a:ext cx="2161718" cy="1573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Rectangle 11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28596" y="6072206"/>
            <a:ext cx="1571636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РАУНД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II</a:t>
            </a:r>
            <a:endParaRPr lang="ru-RU" sz="2000" b="1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31756" name="Группа 20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22" name="Багетная рамка 21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7826115" y="502746"/>
              <a:ext cx="74892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20</a:t>
              </a:r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611560" y="1628801"/>
            <a:ext cx="8032378" cy="172819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2800" b="1" dirty="0" smtClean="0"/>
          </a:p>
          <a:p>
            <a:pPr>
              <a:defRPr/>
            </a:pPr>
            <a:r>
              <a:rPr lang="ru-RU" sz="2800" b="1" dirty="0" smtClean="0"/>
              <a:t>Эта цифра – акробатка,</a:t>
            </a:r>
          </a:p>
          <a:p>
            <a:pPr>
              <a:defRPr/>
            </a:pPr>
            <a:r>
              <a:rPr lang="ru-RU" sz="2800" b="1" dirty="0" smtClean="0"/>
              <a:t>Если на голову встанет, то другой она уж станет.  </a:t>
            </a:r>
            <a:endParaRPr lang="ru-RU" sz="2800" b="1" dirty="0"/>
          </a:p>
          <a:p>
            <a:pPr>
              <a:defRPr/>
            </a:pPr>
            <a:endParaRPr lang="ru-RU" b="1" dirty="0"/>
          </a:p>
        </p:txBody>
      </p:sp>
      <p:sp>
        <p:nvSpPr>
          <p:cNvPr id="13" name="WordArt 9"/>
          <p:cNvSpPr>
            <a:spLocks noChangeArrowheads="1" noChangeShapeType="1" noTextEdit="1"/>
          </p:cNvSpPr>
          <p:nvPr/>
        </p:nvSpPr>
        <p:spPr bwMode="auto">
          <a:xfrm>
            <a:off x="762000" y="753593"/>
            <a:ext cx="3744913" cy="750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4800" b="1" i="1" kern="1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ЗАГАДКИ</a:t>
            </a:r>
            <a:endParaRPr lang="ru-RU" sz="4800" b="1" i="1" kern="1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8" name="AutoShape 18"/>
          <p:cNvSpPr>
            <a:spLocks noChangeArrowheads="1"/>
          </p:cNvSpPr>
          <p:nvPr/>
        </p:nvSpPr>
        <p:spPr bwMode="auto">
          <a:xfrm rot="10800000">
            <a:off x="6033599" y="4830520"/>
            <a:ext cx="2404420" cy="784847"/>
          </a:xfrm>
          <a:prstGeom prst="wedgeRectCallout">
            <a:avLst>
              <a:gd name="adj1" fmla="val 7440"/>
              <a:gd name="adj2" fmla="val 97694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10800000" anchor="ctr"/>
          <a:lstStyle/>
          <a:p>
            <a:pPr>
              <a:lnSpc>
                <a:spcPct val="80000"/>
              </a:lnSpc>
              <a:defRPr/>
            </a:pPr>
            <a:r>
              <a:rPr lang="ru-RU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Угол</a:t>
            </a:r>
            <a:endParaRPr lang="ru-RU" sz="3200" b="1" baseline="320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643702" y="6069033"/>
            <a:ext cx="2000264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5210246" y="4237814"/>
            <a:ext cx="3384550" cy="1583184"/>
            <a:chOff x="5286380" y="4071942"/>
            <a:chExt cx="3384550" cy="1727200"/>
          </a:xfrm>
        </p:grpSpPr>
        <p:sp>
          <p:nvSpPr>
            <p:cNvPr id="18" name="AutoShape 7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286380" y="4071942"/>
              <a:ext cx="3384550" cy="1727200"/>
            </a:xfrm>
            <a:prstGeom prst="actionButtonBlank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32789" name="Picture 73" descr="Рисунок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3393" y="4071942"/>
              <a:ext cx="2161718" cy="1573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Rectangle 11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28596" y="6072206"/>
            <a:ext cx="1571636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РАУНД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II</a:t>
            </a:r>
            <a:endParaRPr lang="ru-RU" sz="2000" b="1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32780" name="Группа 20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22" name="Багетная рамка 21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7826115" y="502746"/>
              <a:ext cx="74892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30</a:t>
              </a:r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623177" y="1781261"/>
            <a:ext cx="7998585" cy="17281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WordArt 9"/>
          <p:cNvSpPr>
            <a:spLocks noChangeArrowheads="1" noChangeShapeType="1" noTextEdit="1"/>
          </p:cNvSpPr>
          <p:nvPr/>
        </p:nvSpPr>
        <p:spPr bwMode="auto">
          <a:xfrm>
            <a:off x="762000" y="753593"/>
            <a:ext cx="3744913" cy="750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4800" b="1" i="1" kern="1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ЗАГАДКИ</a:t>
            </a:r>
            <a:endParaRPr lang="ru-RU" sz="4800" b="1" i="1" kern="1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952859"/>
            <a:ext cx="74664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latin typeface="+mn-lt"/>
              </a:rPr>
              <a:t>Мне служит головой вершина.</a:t>
            </a:r>
          </a:p>
          <a:p>
            <a:pPr>
              <a:defRPr/>
            </a:pPr>
            <a:r>
              <a:rPr lang="ru-RU" sz="2800" b="1" dirty="0">
                <a:latin typeface="+mn-lt"/>
              </a:rPr>
              <a:t>А то, что вы считаете ногами,</a:t>
            </a:r>
          </a:p>
          <a:p>
            <a:pPr>
              <a:defRPr/>
            </a:pPr>
            <a:r>
              <a:rPr lang="ru-RU" sz="2800" b="1" dirty="0">
                <a:latin typeface="+mn-lt"/>
              </a:rPr>
              <a:t>Все называют сторонами.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2" name="AutoShape 18"/>
          <p:cNvSpPr>
            <a:spLocks noChangeArrowheads="1"/>
          </p:cNvSpPr>
          <p:nvPr/>
        </p:nvSpPr>
        <p:spPr bwMode="auto">
          <a:xfrm rot="10800000">
            <a:off x="6011863" y="4869160"/>
            <a:ext cx="2520950" cy="719137"/>
          </a:xfrm>
          <a:prstGeom prst="wedgeRectCallout">
            <a:avLst>
              <a:gd name="adj1" fmla="val 4093"/>
              <a:gd name="adj2" fmla="val 113134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10800000" anchor="ctr"/>
          <a:lstStyle/>
          <a:p>
            <a:pPr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Шар – ар </a:t>
            </a:r>
            <a:endParaRPr lang="ru-RU" sz="3200" b="1" baseline="320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643702" y="6069033"/>
            <a:ext cx="2000264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5259388" y="4082752"/>
            <a:ext cx="3384550" cy="1727200"/>
            <a:chOff x="5286380" y="4071942"/>
            <a:chExt cx="3384550" cy="1727200"/>
          </a:xfrm>
        </p:grpSpPr>
        <p:sp>
          <p:nvSpPr>
            <p:cNvPr id="18" name="AutoShape 7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286380" y="4071942"/>
              <a:ext cx="3384550" cy="1727200"/>
            </a:xfrm>
            <a:prstGeom prst="actionButtonBlank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33813" name="Picture 73" descr="Рисунок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3393" y="4071942"/>
              <a:ext cx="2161718" cy="1573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Rectangle 11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28596" y="6072206"/>
            <a:ext cx="1571636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РАУНД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II</a:t>
            </a:r>
            <a:endParaRPr lang="ru-RU" sz="2000" b="1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33804" name="Группа 20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22" name="Багетная рамка 21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7826115" y="502746"/>
              <a:ext cx="74892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40</a:t>
              </a:r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609600" y="1628800"/>
            <a:ext cx="8034365" cy="22817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b="1" dirty="0">
                <a:solidFill>
                  <a:schemeClr val="tx1"/>
                </a:solidFill>
              </a:rPr>
              <a:t>Немало свойств имеет он,</a:t>
            </a:r>
          </a:p>
          <a:p>
            <a:r>
              <a:rPr lang="ru-RU" b="1" dirty="0">
                <a:solidFill>
                  <a:schemeClr val="tx1"/>
                </a:solidFill>
              </a:rPr>
              <a:t>Он ими знаменит.</a:t>
            </a:r>
          </a:p>
          <a:p>
            <a:r>
              <a:rPr lang="ru-RU" b="1" dirty="0">
                <a:solidFill>
                  <a:schemeClr val="tx1"/>
                </a:solidFill>
              </a:rPr>
              <a:t>Имеет он со всех сторон</a:t>
            </a:r>
          </a:p>
          <a:p>
            <a:r>
              <a:rPr lang="ru-RU" b="1" dirty="0">
                <a:solidFill>
                  <a:schemeClr val="tx1"/>
                </a:solidFill>
              </a:rPr>
              <a:t>Один и тот же вид.</a:t>
            </a:r>
          </a:p>
          <a:p>
            <a:r>
              <a:rPr lang="ru-RU" b="1" dirty="0">
                <a:solidFill>
                  <a:schemeClr val="tx1"/>
                </a:solidFill>
              </a:rPr>
              <a:t>Но если буква уберется,</a:t>
            </a:r>
          </a:p>
          <a:p>
            <a:r>
              <a:rPr lang="ru-RU" b="1" dirty="0">
                <a:solidFill>
                  <a:schemeClr val="tx1"/>
                </a:solidFill>
              </a:rPr>
              <a:t>Он мерой площади зовется.</a:t>
            </a:r>
          </a:p>
        </p:txBody>
      </p:sp>
      <p:sp>
        <p:nvSpPr>
          <p:cNvPr id="13" name="WordArt 9"/>
          <p:cNvSpPr>
            <a:spLocks noChangeArrowheads="1" noChangeShapeType="1" noTextEdit="1"/>
          </p:cNvSpPr>
          <p:nvPr/>
        </p:nvSpPr>
        <p:spPr bwMode="auto">
          <a:xfrm>
            <a:off x="762000" y="753593"/>
            <a:ext cx="3744913" cy="750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4800" b="1" i="1" kern="1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ЗАГАДКИ</a:t>
            </a:r>
            <a:endParaRPr lang="ru-RU" sz="4800" b="1" i="1" kern="1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Rectangle 3"/>
          <p:cNvSpPr>
            <a:spLocks noChangeArrowheads="1"/>
          </p:cNvSpPr>
          <p:nvPr/>
        </p:nvSpPr>
        <p:spPr bwMode="auto">
          <a:xfrm>
            <a:off x="593624" y="6388543"/>
            <a:ext cx="7272808" cy="230832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en-US" b="1" dirty="0">
                <a:ln/>
                <a:solidFill>
                  <a:schemeClr val="accent3"/>
                </a:solidFill>
                <a:latin typeface="Verdana" pitchFamily="34" charset="0"/>
              </a:rPr>
              <a:t>   </a:t>
            </a:r>
          </a:p>
          <a:p>
            <a:pPr>
              <a:defRPr/>
            </a:pPr>
            <a:endParaRPr lang="en-US" b="1" dirty="0">
              <a:ln/>
              <a:solidFill>
                <a:schemeClr val="accent3"/>
              </a:solidFill>
              <a:latin typeface="Verdana" pitchFamily="34" charset="0"/>
            </a:endParaRPr>
          </a:p>
          <a:p>
            <a:pPr>
              <a:defRPr/>
            </a:pPr>
            <a:endParaRPr lang="ru-RU" b="1" i="1" dirty="0">
              <a:ln/>
              <a:solidFill>
                <a:schemeClr val="accent3"/>
              </a:solidFill>
              <a:latin typeface="Verdana" pitchFamily="34" charset="0"/>
            </a:endParaRPr>
          </a:p>
          <a:p>
            <a:pPr>
              <a:defRPr/>
            </a:pPr>
            <a:r>
              <a:rPr lang="ru-RU" b="1" i="1" dirty="0">
                <a:ln/>
                <a:solidFill>
                  <a:schemeClr val="accent3"/>
                </a:solidFill>
                <a:latin typeface="Verdana" pitchFamily="34" charset="0"/>
              </a:rPr>
              <a:t>   </a:t>
            </a:r>
            <a:endParaRPr lang="en-US" b="1" i="1" dirty="0">
              <a:ln/>
              <a:solidFill>
                <a:schemeClr val="accent3"/>
              </a:solidFill>
              <a:latin typeface="Verdana" pitchFamily="34" charset="0"/>
            </a:endParaRPr>
          </a:p>
          <a:p>
            <a:pPr>
              <a:defRPr/>
            </a:pPr>
            <a:endParaRPr lang="en-US" b="1" i="1" dirty="0">
              <a:ln/>
              <a:solidFill>
                <a:schemeClr val="accent3"/>
              </a:solidFill>
              <a:latin typeface="Verdana" pitchFamily="34" charset="0"/>
            </a:endParaRPr>
          </a:p>
          <a:p>
            <a:pPr>
              <a:defRPr/>
            </a:pPr>
            <a:endParaRPr lang="ru-RU" b="1" dirty="0">
              <a:ln/>
              <a:solidFill>
                <a:schemeClr val="accent3"/>
              </a:solidFill>
              <a:latin typeface="Verdana" pitchFamily="34" charset="0"/>
            </a:endParaRPr>
          </a:p>
        </p:txBody>
      </p:sp>
      <p:pic>
        <p:nvPicPr>
          <p:cNvPr id="15366" name="Picture 6" descr="C:\Documents and Settings\Olga\Рабочий стол\Школа\Картинки\Deti_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5" y="4303972"/>
            <a:ext cx="1799418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C:\Documents and Settings\Olga\Рабочий стол\Школа\Картинки\Deti_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70622"/>
            <a:ext cx="1296144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C:\Documents and Settings\Olga\Рабочий стол\Школа\Картинки\Deti_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4107" y="404664"/>
            <a:ext cx="19335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C:\Documents and Settings\Olga\Рабочий стол\Школа\Картинки\Deti_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5049"/>
            <a:ext cx="1619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395536" y="404664"/>
            <a:ext cx="8352147" cy="61247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b="1" dirty="0">
                <a:latin typeface="Verdana" pitchFamily="34" charset="0"/>
              </a:rPr>
              <a:t>  </a:t>
            </a:r>
            <a:r>
              <a:rPr lang="en-US" dirty="0" smtClean="0">
                <a:latin typeface="Verdana" pitchFamily="34" charset="0"/>
              </a:rPr>
              <a:t> </a:t>
            </a:r>
            <a:endParaRPr lang="en-US" dirty="0">
              <a:latin typeface="Verdana" pitchFamily="34" charset="0"/>
            </a:endParaRPr>
          </a:p>
          <a:p>
            <a:pPr>
              <a:defRPr/>
            </a:pPr>
            <a:endParaRPr lang="en-US" b="1" dirty="0">
              <a:latin typeface="Verdana" pitchFamily="34" charset="0"/>
            </a:endParaRPr>
          </a:p>
          <a:p>
            <a:pPr>
              <a:defRPr/>
            </a:pPr>
            <a:endParaRPr lang="ru-RU" b="1" i="1" dirty="0">
              <a:latin typeface="Verdana" pitchFamily="34" charset="0"/>
            </a:endParaRPr>
          </a:p>
          <a:p>
            <a:pPr>
              <a:defRPr/>
            </a:pPr>
            <a:r>
              <a:rPr lang="ru-RU" b="1" i="1" dirty="0">
                <a:latin typeface="Verdana" pitchFamily="34" charset="0"/>
              </a:rPr>
              <a:t>   </a:t>
            </a:r>
            <a:br>
              <a:rPr lang="ru-RU" b="1" i="1" dirty="0">
                <a:latin typeface="Verdana" pitchFamily="34" charset="0"/>
              </a:rPr>
            </a:br>
            <a:r>
              <a:rPr lang="ru-RU" b="1" i="1" dirty="0">
                <a:latin typeface="Verdana" pitchFamily="34" charset="0"/>
              </a:rPr>
              <a:t> </a:t>
            </a:r>
            <a:br>
              <a:rPr lang="ru-RU" b="1" i="1" dirty="0">
                <a:latin typeface="Verdana" pitchFamily="34" charset="0"/>
              </a:rPr>
            </a:br>
            <a:r>
              <a:rPr lang="ru-RU" b="1" i="1" dirty="0">
                <a:ln/>
                <a:solidFill>
                  <a:schemeClr val="accent3"/>
                </a:solidFill>
                <a:latin typeface="+mn-lt"/>
                <a:cs typeface="Times New Roman" pitchFamily="18" charset="0"/>
              </a:rPr>
              <a:t>Все науки хороши</a:t>
            </a:r>
            <a:br>
              <a:rPr lang="ru-RU" b="1" i="1" dirty="0">
                <a:ln/>
                <a:solidFill>
                  <a:schemeClr val="accent3"/>
                </a:solidFill>
                <a:latin typeface="+mn-lt"/>
                <a:cs typeface="Times New Roman" pitchFamily="18" charset="0"/>
              </a:rPr>
            </a:br>
            <a:r>
              <a:rPr lang="ru-RU" b="1" i="1" dirty="0">
                <a:ln/>
                <a:solidFill>
                  <a:schemeClr val="accent3"/>
                </a:solidFill>
                <a:latin typeface="+mn-lt"/>
                <a:cs typeface="Times New Roman" pitchFamily="18" charset="0"/>
              </a:rPr>
              <a:t>Для развития души,</a:t>
            </a:r>
            <a:br>
              <a:rPr lang="ru-RU" b="1" i="1" dirty="0">
                <a:ln/>
                <a:solidFill>
                  <a:schemeClr val="accent3"/>
                </a:solidFill>
                <a:latin typeface="+mn-lt"/>
                <a:cs typeface="Times New Roman" pitchFamily="18" charset="0"/>
              </a:rPr>
            </a:br>
            <a:r>
              <a:rPr lang="ru-RU" b="1" i="1" dirty="0">
                <a:ln/>
                <a:solidFill>
                  <a:schemeClr val="accent3"/>
                </a:solidFill>
                <a:latin typeface="+mn-lt"/>
                <a:cs typeface="Times New Roman" pitchFamily="18" charset="0"/>
              </a:rPr>
              <a:t>Их и сами все вы знаете, конечно.</a:t>
            </a:r>
            <a:br>
              <a:rPr lang="ru-RU" b="1" i="1" dirty="0">
                <a:ln/>
                <a:solidFill>
                  <a:schemeClr val="accent3"/>
                </a:solidFill>
                <a:latin typeface="+mn-lt"/>
                <a:cs typeface="Times New Roman" pitchFamily="18" charset="0"/>
              </a:rPr>
            </a:br>
            <a:r>
              <a:rPr lang="ru-RU" b="1" i="1" dirty="0">
                <a:ln/>
                <a:solidFill>
                  <a:schemeClr val="accent3"/>
                </a:solidFill>
                <a:latin typeface="+mn-lt"/>
                <a:cs typeface="Times New Roman" pitchFamily="18" charset="0"/>
              </a:rPr>
              <a:t>А для развития ума предназначена она –</a:t>
            </a:r>
          </a:p>
          <a:p>
            <a:pPr>
              <a:defRPr/>
            </a:pPr>
            <a:r>
              <a:rPr lang="ru-RU" b="1" i="1" dirty="0">
                <a:ln/>
                <a:solidFill>
                  <a:schemeClr val="accent3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b="1" i="1" dirty="0">
                <a:ln/>
                <a:solidFill>
                  <a:srgbClr val="FF0000"/>
                </a:solidFill>
                <a:latin typeface="+mn-lt"/>
                <a:cs typeface="Times New Roman" pitchFamily="18" charset="0"/>
              </a:rPr>
              <a:t>Математика.</a:t>
            </a:r>
            <a:r>
              <a:rPr lang="ru-RU" b="1" i="1" dirty="0">
                <a:ln/>
                <a:solidFill>
                  <a:schemeClr val="accent3"/>
                </a:solidFill>
                <a:latin typeface="+mn-lt"/>
                <a:cs typeface="Times New Roman" pitchFamily="18" charset="0"/>
              </a:rPr>
              <a:t/>
            </a:r>
            <a:br>
              <a:rPr lang="ru-RU" b="1" i="1" dirty="0">
                <a:ln/>
                <a:solidFill>
                  <a:schemeClr val="accent3"/>
                </a:solidFill>
                <a:latin typeface="+mn-lt"/>
                <a:cs typeface="Times New Roman" pitchFamily="18" charset="0"/>
              </a:rPr>
            </a:br>
            <a:r>
              <a:rPr lang="ru-RU" b="1" i="1" dirty="0">
                <a:ln/>
                <a:solidFill>
                  <a:schemeClr val="accent3"/>
                </a:solidFill>
                <a:latin typeface="+mn-lt"/>
                <a:cs typeface="Times New Roman" pitchFamily="18" charset="0"/>
              </a:rPr>
              <a:t>Это было, это будет, это вечно!</a:t>
            </a:r>
            <a:r>
              <a:rPr lang="ru-RU" b="1" i="1" dirty="0">
                <a:ln/>
                <a:solidFill>
                  <a:schemeClr val="accent3"/>
                </a:solidFill>
                <a:latin typeface="+mn-lt"/>
              </a:rPr>
              <a:t/>
            </a:r>
            <a:br>
              <a:rPr lang="ru-RU" b="1" i="1" dirty="0">
                <a:ln/>
                <a:solidFill>
                  <a:schemeClr val="accent3"/>
                </a:solidFill>
                <a:latin typeface="+mn-lt"/>
              </a:rPr>
            </a:br>
            <a:r>
              <a:rPr lang="ru-RU" sz="3200" b="1" i="1" dirty="0">
                <a:ln/>
                <a:solidFill>
                  <a:schemeClr val="accent3"/>
                </a:solidFill>
                <a:latin typeface="+mn-lt"/>
              </a:rPr>
              <a:t/>
            </a:r>
            <a:br>
              <a:rPr lang="ru-RU" sz="3200" b="1" i="1" dirty="0">
                <a:ln/>
                <a:solidFill>
                  <a:schemeClr val="accent3"/>
                </a:solidFill>
                <a:latin typeface="+mn-lt"/>
              </a:rPr>
            </a:br>
            <a:r>
              <a:rPr lang="ru-RU" b="1" i="1" dirty="0">
                <a:latin typeface="Verdana" pitchFamily="34" charset="0"/>
              </a:rPr>
              <a:t/>
            </a:r>
            <a:br>
              <a:rPr lang="ru-RU" b="1" i="1" dirty="0">
                <a:latin typeface="Verdana" pitchFamily="34" charset="0"/>
              </a:rPr>
            </a:br>
            <a:r>
              <a:rPr lang="ru-RU" b="1" i="1" dirty="0">
                <a:latin typeface="Verdana" pitchFamily="34" charset="0"/>
              </a:rPr>
              <a:t>   </a:t>
            </a:r>
            <a:endParaRPr lang="en-US" b="1" i="1" dirty="0">
              <a:latin typeface="Verdana" pitchFamily="34" charset="0"/>
            </a:endParaRPr>
          </a:p>
          <a:p>
            <a:pPr>
              <a:defRPr/>
            </a:pPr>
            <a:endParaRPr lang="en-US" b="1" i="1" dirty="0">
              <a:latin typeface="Verdana" pitchFamily="34" charset="0"/>
            </a:endParaRPr>
          </a:p>
          <a:p>
            <a:pPr>
              <a:defRPr/>
            </a:pPr>
            <a:r>
              <a:rPr lang="en-US" b="1" dirty="0">
                <a:latin typeface="Verdana" pitchFamily="34" charset="0"/>
              </a:rPr>
              <a:t>                                               </a:t>
            </a:r>
            <a:endParaRPr lang="ru-RU" dirty="0">
              <a:latin typeface="Verdana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Бондаренко О. В.    </a:t>
            </a:r>
          </a:p>
          <a:p>
            <a:pPr>
              <a:defRPr/>
            </a:pPr>
            <a:r>
              <a:rPr lang="ru-RU" dirty="0" smtClean="0"/>
              <a:t>ГБОУ Лицей «МКШ»  г. Байконур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971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/>
      <p:bldP spid="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6" name="AutoShape 18"/>
          <p:cNvSpPr>
            <a:spLocks noChangeArrowheads="1"/>
          </p:cNvSpPr>
          <p:nvPr/>
        </p:nvSpPr>
        <p:spPr bwMode="auto">
          <a:xfrm rot="10800000">
            <a:off x="5766724" y="4775147"/>
            <a:ext cx="2808288" cy="935037"/>
          </a:xfrm>
          <a:prstGeom prst="wedgeRectCallout">
            <a:avLst>
              <a:gd name="adj1" fmla="val 1667"/>
              <a:gd name="adj2" fmla="val 98556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10800000" anchor="ctr"/>
          <a:lstStyle/>
          <a:p>
            <a:pPr>
              <a:defRPr/>
            </a:pPr>
            <a:r>
              <a:rPr lang="ru-RU" sz="3200" b="1" dirty="0" smtClean="0"/>
              <a:t>Число 2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16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643702" y="6069033"/>
            <a:ext cx="2000264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5237085" y="4244525"/>
            <a:ext cx="3384550" cy="1529107"/>
            <a:chOff x="5286380" y="4071942"/>
            <a:chExt cx="3384550" cy="1727200"/>
          </a:xfrm>
        </p:grpSpPr>
        <p:sp>
          <p:nvSpPr>
            <p:cNvPr id="18" name="AutoShape 7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286380" y="4071942"/>
              <a:ext cx="3384550" cy="1727200"/>
            </a:xfrm>
            <a:prstGeom prst="actionButtonBlank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34837" name="Picture 73" descr="Рисунок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3393" y="4071942"/>
              <a:ext cx="2161718" cy="1573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Rectangle 11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28596" y="6072206"/>
            <a:ext cx="1571636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РАУНД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II</a:t>
            </a:r>
            <a:endParaRPr lang="ru-RU" sz="2000" b="1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34828" name="Группа 20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22" name="Багетная рамка 21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7826115" y="502746"/>
              <a:ext cx="74892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50</a:t>
              </a:r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604898" y="1772816"/>
            <a:ext cx="8016737" cy="21602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ru-RU" b="1" dirty="0" smtClean="0"/>
              <a:t>Быть простым и в то же время четным – </a:t>
            </a:r>
          </a:p>
          <a:p>
            <a:pPr lvl="0"/>
            <a:r>
              <a:rPr lang="ru-RU" b="1" dirty="0" smtClean="0"/>
              <a:t>Вот характеристика моя.</a:t>
            </a:r>
          </a:p>
          <a:p>
            <a:pPr lvl="0"/>
            <a:r>
              <a:rPr lang="ru-RU" b="1" dirty="0" smtClean="0"/>
              <a:t>Этим удивительным, почетным свойством</a:t>
            </a:r>
          </a:p>
          <a:p>
            <a:pPr lvl="0"/>
            <a:r>
              <a:rPr lang="ru-RU" b="1" dirty="0" smtClean="0"/>
              <a:t>обладаю только я. </a:t>
            </a:r>
            <a:endParaRPr lang="ru-RU" b="1" dirty="0"/>
          </a:p>
        </p:txBody>
      </p:sp>
      <p:sp>
        <p:nvSpPr>
          <p:cNvPr id="15" name="WordArt 9"/>
          <p:cNvSpPr>
            <a:spLocks noChangeArrowheads="1" noChangeShapeType="1" noTextEdit="1"/>
          </p:cNvSpPr>
          <p:nvPr/>
        </p:nvSpPr>
        <p:spPr bwMode="auto">
          <a:xfrm>
            <a:off x="762000" y="753593"/>
            <a:ext cx="3744913" cy="750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4800" b="1" i="1" kern="1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ЗАГАДКИ</a:t>
            </a:r>
            <a:endParaRPr lang="ru-RU" sz="4800" b="1" i="1" kern="1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18"/>
          <p:cNvSpPr>
            <a:spLocks noChangeArrowheads="1"/>
          </p:cNvSpPr>
          <p:nvPr/>
        </p:nvSpPr>
        <p:spPr bwMode="auto">
          <a:xfrm rot="10800000">
            <a:off x="5947847" y="4738616"/>
            <a:ext cx="2442512" cy="835160"/>
          </a:xfrm>
          <a:prstGeom prst="wedgeRectCallout">
            <a:avLst>
              <a:gd name="adj1" fmla="val -36347"/>
              <a:gd name="adj2" fmla="val 115194"/>
            </a:avLst>
          </a:prstGeom>
          <a:solidFill>
            <a:srgbClr val="FFFF00"/>
          </a:solidFill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rgbClr val="CC0000"/>
                </a:solidFill>
                <a:latin typeface="Arial Black" pitchFamily="34" charset="0"/>
              </a:rPr>
              <a:t> </a:t>
            </a:r>
            <a:r>
              <a:rPr lang="ru-RU" sz="3200" b="1" dirty="0">
                <a:solidFill>
                  <a:srgbClr val="CC0000"/>
                </a:solidFill>
                <a:latin typeface="Arial Black" pitchFamily="34" charset="0"/>
              </a:rPr>
              <a:t>литр</a:t>
            </a:r>
          </a:p>
        </p:txBody>
      </p:sp>
      <p:sp>
        <p:nvSpPr>
          <p:cNvPr id="13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643702" y="6069033"/>
            <a:ext cx="2000264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grpSp>
        <p:nvGrpSpPr>
          <p:cNvPr id="2" name="Группа 23"/>
          <p:cNvGrpSpPr>
            <a:grpSpLocks/>
          </p:cNvGrpSpPr>
          <p:nvPr/>
        </p:nvGrpSpPr>
        <p:grpSpPr bwMode="auto">
          <a:xfrm>
            <a:off x="5218364" y="4031978"/>
            <a:ext cx="3384550" cy="1727200"/>
            <a:chOff x="5214942" y="4143380"/>
            <a:chExt cx="3384550" cy="1727200"/>
          </a:xfrm>
        </p:grpSpPr>
        <p:sp>
          <p:nvSpPr>
            <p:cNvPr id="17" name="AutoShape 7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214942" y="4143380"/>
              <a:ext cx="3384550" cy="1727200"/>
            </a:xfrm>
            <a:prstGeom prst="actionButtonBlank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35861" name="Picture 73" descr="Рисунок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71955" y="4143380"/>
              <a:ext cx="2161718" cy="1573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Rectangle 11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28596" y="6072206"/>
            <a:ext cx="1571636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РАУНД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II</a:t>
            </a:r>
            <a:endParaRPr lang="ru-RU" sz="2000" b="1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35852" name="Группа 19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21" name="Багетная рамка 20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7826115" y="502746"/>
              <a:ext cx="74892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10</a:t>
              </a:r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571499" y="2229271"/>
            <a:ext cx="8031415" cy="155976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 smtClean="0"/>
              <a:t>Как </a:t>
            </a:r>
            <a:r>
              <a:rPr lang="ru-RU" sz="3200" b="1" dirty="0"/>
              <a:t>ещё называют кубический дециметр</a:t>
            </a:r>
            <a:r>
              <a:rPr lang="ru-RU" sz="3200" b="1" dirty="0" smtClean="0"/>
              <a:t>?</a:t>
            </a:r>
            <a:endParaRPr lang="ru-RU" sz="3200" b="1" dirty="0"/>
          </a:p>
        </p:txBody>
      </p:sp>
      <p:sp>
        <p:nvSpPr>
          <p:cNvPr id="14" name="WordArt 9"/>
          <p:cNvSpPr>
            <a:spLocks noChangeArrowheads="1" noChangeShapeType="1" noTextEdit="1"/>
          </p:cNvSpPr>
          <p:nvPr/>
        </p:nvSpPr>
        <p:spPr bwMode="auto">
          <a:xfrm rot="-432856">
            <a:off x="497965" y="648824"/>
            <a:ext cx="5392944" cy="12467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l">
              <a:defRPr/>
            </a:pPr>
            <a:r>
              <a:rPr lang="ru-RU" sz="4800" b="1" i="1" kern="10" dirty="0" smtClean="0">
                <a:ln/>
                <a:solidFill>
                  <a:srgbClr val="7030A0"/>
                </a:solidFill>
                <a:latin typeface="Times New Roman"/>
                <a:cs typeface="Times New Roman"/>
              </a:rPr>
              <a:t>Единицы измерения</a:t>
            </a:r>
            <a:endParaRPr lang="ru-RU" sz="4800" b="1" i="1" kern="10" dirty="0">
              <a:ln/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AutoShape 18"/>
          <p:cNvSpPr>
            <a:spLocks noChangeArrowheads="1"/>
          </p:cNvSpPr>
          <p:nvPr/>
        </p:nvSpPr>
        <p:spPr bwMode="auto">
          <a:xfrm rot="10800000">
            <a:off x="5947847" y="4738616"/>
            <a:ext cx="2162175" cy="647700"/>
          </a:xfrm>
          <a:prstGeom prst="wedgeRectCallout">
            <a:avLst>
              <a:gd name="adj1" fmla="val -36347"/>
              <a:gd name="adj2" fmla="val 115194"/>
            </a:avLst>
          </a:prstGeom>
          <a:solidFill>
            <a:srgbClr val="FFFF00"/>
          </a:solidFill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CC0000"/>
                </a:solidFill>
                <a:latin typeface="Arial Black" pitchFamily="34" charset="0"/>
              </a:rPr>
              <a:t>В каратах</a:t>
            </a:r>
          </a:p>
        </p:txBody>
      </p:sp>
      <p:sp>
        <p:nvSpPr>
          <p:cNvPr id="16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643702" y="6069033"/>
            <a:ext cx="2000264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5208160" y="4106647"/>
            <a:ext cx="3384550" cy="1727200"/>
            <a:chOff x="5214942" y="4143380"/>
            <a:chExt cx="3384550" cy="1727200"/>
          </a:xfrm>
        </p:grpSpPr>
        <p:sp>
          <p:nvSpPr>
            <p:cNvPr id="18" name="AutoShape 7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214942" y="4143380"/>
              <a:ext cx="3384550" cy="1727200"/>
            </a:xfrm>
            <a:prstGeom prst="actionButtonBlank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36885" name="Picture 73" descr="Рисунок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71955" y="4143380"/>
              <a:ext cx="2161718" cy="1573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Rectangle 11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28596" y="6072206"/>
            <a:ext cx="1571636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РАУНД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II</a:t>
            </a:r>
            <a:endParaRPr lang="ru-RU" sz="2000" b="1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36876" name="Группа 20"/>
          <p:cNvGrpSpPr>
            <a:grpSpLocks/>
          </p:cNvGrpSpPr>
          <p:nvPr/>
        </p:nvGrpSpPr>
        <p:grpSpPr bwMode="auto">
          <a:xfrm>
            <a:off x="7771927" y="620688"/>
            <a:ext cx="857250" cy="857250"/>
            <a:chOff x="7786710" y="500042"/>
            <a:chExt cx="857256" cy="857256"/>
          </a:xfrm>
        </p:grpSpPr>
        <p:sp>
          <p:nvSpPr>
            <p:cNvPr id="22" name="Багетная рамка 21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7826115" y="502746"/>
              <a:ext cx="74892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20</a:t>
              </a:r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539552" y="2348880"/>
            <a:ext cx="8104414" cy="15198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/>
              <a:t>В этих единицах измеряют массу алмазов.</a:t>
            </a:r>
          </a:p>
        </p:txBody>
      </p:sp>
      <p:sp>
        <p:nvSpPr>
          <p:cNvPr id="13" name="WordArt 9"/>
          <p:cNvSpPr>
            <a:spLocks noChangeArrowheads="1" noChangeShapeType="1" noTextEdit="1"/>
          </p:cNvSpPr>
          <p:nvPr/>
        </p:nvSpPr>
        <p:spPr bwMode="auto">
          <a:xfrm rot="-432856">
            <a:off x="497965" y="648824"/>
            <a:ext cx="5392944" cy="12467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l">
              <a:defRPr/>
            </a:pPr>
            <a:r>
              <a:rPr lang="ru-RU" sz="4800" b="1" i="1" kern="10" dirty="0" smtClean="0">
                <a:ln/>
                <a:solidFill>
                  <a:srgbClr val="7030A0"/>
                </a:solidFill>
                <a:latin typeface="Times New Roman"/>
                <a:cs typeface="Times New Roman"/>
              </a:rPr>
              <a:t>Единицы измерения</a:t>
            </a:r>
            <a:endParaRPr lang="ru-RU" sz="4800" b="1" i="1" kern="10" dirty="0">
              <a:ln/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3534" y="3933057"/>
            <a:ext cx="2076494" cy="187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2" name="AutoShape 18"/>
          <p:cNvSpPr>
            <a:spLocks noChangeArrowheads="1"/>
          </p:cNvSpPr>
          <p:nvPr/>
        </p:nvSpPr>
        <p:spPr bwMode="auto">
          <a:xfrm rot="10800000">
            <a:off x="6067027" y="4869159"/>
            <a:ext cx="2449512" cy="855139"/>
          </a:xfrm>
          <a:prstGeom prst="wedgeRectCallout">
            <a:avLst>
              <a:gd name="adj1" fmla="val 1519"/>
              <a:gd name="adj2" fmla="val 108435"/>
            </a:avLst>
          </a:prstGeom>
          <a:solidFill>
            <a:srgbClr val="FFFF00"/>
          </a:solidFill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n-lt"/>
                <a:cs typeface="Times New Roman" pitchFamily="18" charset="0"/>
              </a:rPr>
              <a:t>Абак </a:t>
            </a:r>
            <a:endParaRPr lang="ru-RU" sz="32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0" name="Rectangle 6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643702" y="6069033"/>
            <a:ext cx="2000264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grpSp>
        <p:nvGrpSpPr>
          <p:cNvPr id="2" name="Группа 23"/>
          <p:cNvGrpSpPr>
            <a:grpSpLocks/>
          </p:cNvGrpSpPr>
          <p:nvPr/>
        </p:nvGrpSpPr>
        <p:grpSpPr bwMode="auto">
          <a:xfrm>
            <a:off x="5236873" y="4120785"/>
            <a:ext cx="3384550" cy="1727200"/>
            <a:chOff x="5214942" y="4143380"/>
            <a:chExt cx="3384550" cy="1727200"/>
          </a:xfrm>
        </p:grpSpPr>
        <p:sp>
          <p:nvSpPr>
            <p:cNvPr id="52" name="AutoShape 7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214942" y="4143380"/>
              <a:ext cx="3384550" cy="1727200"/>
            </a:xfrm>
            <a:prstGeom prst="actionButtonBlank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4168" name="Picture 73" descr="Рисунок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71955" y="4143380"/>
              <a:ext cx="2161718" cy="1573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" name="Rectangle 1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28596" y="6072206"/>
            <a:ext cx="1571636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РАУНД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II</a:t>
            </a:r>
            <a:endParaRPr lang="ru-RU" sz="2000" b="1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4110" name="Группа 19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56" name="Багетная рамка 55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7826112" y="502746"/>
              <a:ext cx="748929" cy="7694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30</a:t>
              </a:r>
            </a:p>
          </p:txBody>
        </p:sp>
      </p:grpSp>
      <p:sp>
        <p:nvSpPr>
          <p:cNvPr id="58" name="Скругленный прямоугольник 57"/>
          <p:cNvSpPr/>
          <p:nvPr/>
        </p:nvSpPr>
        <p:spPr>
          <a:xfrm>
            <a:off x="632447" y="1534926"/>
            <a:ext cx="8011491" cy="239813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defRPr/>
            </a:pPr>
            <a:r>
              <a:rPr lang="ru-RU" b="1" dirty="0">
                <a:solidFill>
                  <a:schemeClr val="tx1"/>
                </a:solidFill>
              </a:rPr>
              <a:t>В Древнем Египте и в  Древней Греции задолго до нашей эры использовали это устройство, предназначенное для вычислений. Это была доска с полосками, по которым передвигались камешки.</a:t>
            </a:r>
          </a:p>
          <a:p>
            <a:pPr>
              <a:spcBef>
                <a:spcPts val="0"/>
              </a:spcBef>
              <a:defRPr/>
            </a:pPr>
            <a:r>
              <a:rPr lang="ru-RU" b="1" dirty="0">
                <a:solidFill>
                  <a:schemeClr val="tx1"/>
                </a:solidFill>
              </a:rPr>
              <a:t>Что это?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583693" y="348878"/>
            <a:ext cx="410247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l">
              <a:defRPr/>
            </a:pPr>
            <a:r>
              <a:rPr lang="ru-RU" sz="5400" b="1" dirty="0">
                <a:ln/>
                <a:solidFill>
                  <a:schemeClr val="accent3"/>
                </a:solidFill>
              </a:rPr>
              <a:t>Кот в мешке</a:t>
            </a:r>
          </a:p>
        </p:txBody>
      </p:sp>
      <p:grpSp>
        <p:nvGrpSpPr>
          <p:cNvPr id="4" name="Группа 50"/>
          <p:cNvGrpSpPr>
            <a:grpSpLocks/>
          </p:cNvGrpSpPr>
          <p:nvPr/>
        </p:nvGrpSpPr>
        <p:grpSpPr bwMode="auto">
          <a:xfrm>
            <a:off x="107504" y="170765"/>
            <a:ext cx="8805321" cy="6500812"/>
            <a:chOff x="214313" y="142060"/>
            <a:chExt cx="8715375" cy="6500857"/>
          </a:xfrm>
        </p:grpSpPr>
        <p:grpSp>
          <p:nvGrpSpPr>
            <p:cNvPr id="4114" name="Группа 91"/>
            <p:cNvGrpSpPr>
              <a:grpSpLocks/>
            </p:cNvGrpSpPr>
            <p:nvPr/>
          </p:nvGrpSpPr>
          <p:grpSpPr bwMode="auto">
            <a:xfrm>
              <a:off x="214313" y="142060"/>
              <a:ext cx="8715375" cy="6500857"/>
              <a:chOff x="214313" y="142060"/>
              <a:chExt cx="8715375" cy="6500857"/>
            </a:xfrm>
          </p:grpSpPr>
          <p:grpSp>
            <p:nvGrpSpPr>
              <p:cNvPr id="4118" name="Группа 54"/>
              <p:cNvGrpSpPr>
                <a:grpSpLocks/>
              </p:cNvGrpSpPr>
              <p:nvPr/>
            </p:nvGrpSpPr>
            <p:grpSpPr bwMode="auto">
              <a:xfrm>
                <a:off x="214313" y="142060"/>
                <a:ext cx="8715375" cy="6500857"/>
                <a:chOff x="214313" y="142060"/>
                <a:chExt cx="8715375" cy="6500857"/>
              </a:xfrm>
            </p:grpSpPr>
            <p:sp>
              <p:nvSpPr>
                <p:cNvPr id="62" name="Прямоугольник 61"/>
                <p:cNvSpPr/>
                <p:nvPr/>
              </p:nvSpPr>
              <p:spPr bwMode="auto">
                <a:xfrm>
                  <a:off x="214313" y="142060"/>
                  <a:ext cx="8715375" cy="6500857"/>
                </a:xfrm>
                <a:prstGeom prst="rect">
                  <a:avLst/>
                </a:prstGeom>
                <a:gradFill>
                  <a:gsLst>
                    <a:gs pos="0">
                      <a:srgbClr val="000066"/>
                    </a:gs>
                    <a:gs pos="60000">
                      <a:schemeClr val="tx1"/>
                    </a:gs>
                    <a:gs pos="100000">
                      <a:srgbClr val="000066"/>
                    </a:gs>
                    <a:gs pos="100000">
                      <a:schemeClr val="tx1"/>
                    </a:gs>
                  </a:gsLst>
                </a:gradFill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7" name="Группа 72"/>
                <p:cNvGrpSpPr/>
                <p:nvPr/>
              </p:nvGrpSpPr>
              <p:grpSpPr bwMode="auto">
                <a:xfrm>
                  <a:off x="642938" y="358754"/>
                  <a:ext cx="5572125" cy="5634076"/>
                  <a:chOff x="642910" y="357166"/>
                  <a:chExt cx="5572164" cy="5572164"/>
                </a:xfrm>
                <a:gradFill>
                  <a:gsLst>
                    <a:gs pos="0">
                      <a:schemeClr val="tx1"/>
                    </a:gs>
                    <a:gs pos="60000">
                      <a:srgbClr val="003399"/>
                    </a:gs>
                    <a:gs pos="100000">
                      <a:srgbClr val="000066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93" name="Овал 9"/>
                  <p:cNvSpPr/>
                  <p:nvPr/>
                </p:nvSpPr>
                <p:spPr>
                  <a:xfrm>
                    <a:off x="642910" y="357166"/>
                    <a:ext cx="5572164" cy="5572164"/>
                  </a:xfrm>
                  <a:prstGeom prst="ellipse">
                    <a:avLst/>
                  </a:prstGeom>
                  <a:grpFill/>
                  <a:scene3d>
                    <a:camera prst="orthographicFront" fov="0">
                      <a:rot lat="0" lon="0" rev="0"/>
                    </a:camera>
                    <a:lightRig rig="contrasting" dir="t">
                      <a:rot lat="0" lon="0" rev="12000000"/>
                    </a:lightRig>
                  </a:scene3d>
                  <a:sp3d prstMaterial="powder">
                    <a:bevelT h="50800" prst="angle"/>
                  </a:sp3d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94" name="Овал 93"/>
                  <p:cNvSpPr/>
                  <p:nvPr/>
                </p:nvSpPr>
                <p:spPr>
                  <a:xfrm>
                    <a:off x="857224" y="548810"/>
                    <a:ext cx="5143536" cy="5143536"/>
                  </a:xfrm>
                  <a:prstGeom prst="ellipse">
                    <a:avLst/>
                  </a:prstGeom>
                  <a:grpFill/>
                  <a:scene3d>
                    <a:camera prst="orthographicFront" fov="0">
                      <a:rot lat="0" lon="0" rev="0"/>
                    </a:camera>
                    <a:lightRig rig="contrasting" dir="t">
                      <a:rot lat="0" lon="0" rev="12000000"/>
                    </a:lightRig>
                  </a:scene3d>
                  <a:sp3d prstMaterial="powder">
                    <a:bevelT h="50800" prst="angle"/>
                  </a:sp3d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64" name="4-конечная звезда 63"/>
                <p:cNvSpPr/>
                <p:nvPr/>
              </p:nvSpPr>
              <p:spPr bwMode="auto">
                <a:xfrm>
                  <a:off x="6500813" y="719913"/>
                  <a:ext cx="142875" cy="216695"/>
                </a:xfrm>
                <a:prstGeom prst="star4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5" name="4-конечная звезда 64"/>
                <p:cNvSpPr/>
                <p:nvPr/>
              </p:nvSpPr>
              <p:spPr bwMode="auto">
                <a:xfrm>
                  <a:off x="7143751" y="1225535"/>
                  <a:ext cx="285750" cy="433390"/>
                </a:xfrm>
                <a:prstGeom prst="star4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8" name="4-конечная звезда 67"/>
                <p:cNvSpPr/>
                <p:nvPr/>
              </p:nvSpPr>
              <p:spPr bwMode="auto">
                <a:xfrm>
                  <a:off x="8286751" y="2597939"/>
                  <a:ext cx="428625" cy="794549"/>
                </a:xfrm>
                <a:prstGeom prst="star4">
                  <a:avLst/>
                </a:prstGeom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5500" dist="38100" dir="5400000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9" name="Полилиния 68"/>
                <p:cNvSpPr/>
                <p:nvPr/>
              </p:nvSpPr>
              <p:spPr bwMode="auto">
                <a:xfrm rot="19275439">
                  <a:off x="1038225" y="2827334"/>
                  <a:ext cx="463550" cy="304802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70" name="Полилиния 69"/>
                <p:cNvSpPr/>
                <p:nvPr/>
              </p:nvSpPr>
              <p:spPr bwMode="auto">
                <a:xfrm rot="1394041">
                  <a:off x="1825625" y="1957378"/>
                  <a:ext cx="317500" cy="192088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71" name="Полилиния 70"/>
                <p:cNvSpPr/>
                <p:nvPr/>
              </p:nvSpPr>
              <p:spPr bwMode="auto">
                <a:xfrm rot="15154483">
                  <a:off x="1436686" y="4065594"/>
                  <a:ext cx="469903" cy="387350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72" name="Полилиния 71"/>
                <p:cNvSpPr/>
                <p:nvPr/>
              </p:nvSpPr>
              <p:spPr bwMode="auto">
                <a:xfrm rot="7884008">
                  <a:off x="2586036" y="1241412"/>
                  <a:ext cx="322265" cy="188912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74" name="Полилиния 73"/>
                <p:cNvSpPr/>
                <p:nvPr/>
              </p:nvSpPr>
              <p:spPr bwMode="auto">
                <a:xfrm rot="7469707">
                  <a:off x="3366293" y="5003019"/>
                  <a:ext cx="357189" cy="342900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75" name="Полилиния 74"/>
                <p:cNvSpPr/>
                <p:nvPr/>
              </p:nvSpPr>
              <p:spPr bwMode="auto">
                <a:xfrm rot="19744319">
                  <a:off x="2454275" y="5051436"/>
                  <a:ext cx="317500" cy="190501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76" name="Полилиния 75"/>
                <p:cNvSpPr/>
                <p:nvPr/>
              </p:nvSpPr>
              <p:spPr bwMode="auto">
                <a:xfrm rot="19744319">
                  <a:off x="2759075" y="3802066"/>
                  <a:ext cx="317500" cy="679455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77" name="Полилиния 76"/>
                <p:cNvSpPr/>
                <p:nvPr/>
              </p:nvSpPr>
              <p:spPr bwMode="auto">
                <a:xfrm rot="19744319">
                  <a:off x="3508375" y="607994"/>
                  <a:ext cx="317500" cy="682630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78" name="Прямоугольник 77"/>
                <p:cNvSpPr/>
                <p:nvPr/>
              </p:nvSpPr>
              <p:spPr bwMode="auto">
                <a:xfrm>
                  <a:off x="2357438" y="1731158"/>
                  <a:ext cx="4429125" cy="1960536"/>
                </a:xfrm>
                <a:prstGeom prst="rect">
                  <a:avLst/>
                </a:prstGeom>
                <a:noFill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ru-RU" sz="12000" b="1" spc="50" dirty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chemeClr val="accent1">
                          <a:tint val="3000"/>
                          <a:alpha val="95000"/>
                        </a:schemeClr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</a:rPr>
                    <a:t>КОТ</a:t>
                  </a:r>
                </a:p>
              </p:txBody>
            </p:sp>
            <p:sp>
              <p:nvSpPr>
                <p:cNvPr id="79" name="Прямоугольник 78"/>
                <p:cNvSpPr/>
                <p:nvPr/>
              </p:nvSpPr>
              <p:spPr bwMode="auto">
                <a:xfrm>
                  <a:off x="3143251" y="3320256"/>
                  <a:ext cx="5091422" cy="133814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  <a:scene3d>
                    <a:camera prst="orthographicFront"/>
                    <a:lightRig rig="brightRoom" dir="t"/>
                  </a:scene3d>
                  <a:sp3d contourW="6350" prstMaterial="plastic">
                    <a:bevelT w="20320" h="20320" prst="angle"/>
                    <a:contourClr>
                      <a:schemeClr val="accent1">
                        <a:tint val="100000"/>
                        <a:shade val="100000"/>
                        <a:hueMod val="100000"/>
                        <a:satMod val="100000"/>
                      </a:schemeClr>
                    </a:contourClr>
                  </a:sp3d>
                </a:bodyPr>
                <a:lstStyle/>
                <a:p>
                  <a:pPr>
                    <a:defRPr/>
                  </a:pPr>
                  <a:r>
                    <a:rPr lang="ru-RU" sz="8000" b="1" cap="all" dirty="0">
                      <a:ln/>
                      <a:solidFill>
                        <a:schemeClr val="accent1"/>
                      </a:solidFill>
                      <a:effectLst>
                        <a:outerShdw blurRad="19685" dist="12700" dir="5400000" algn="tl" rotWithShape="0">
                          <a:schemeClr val="accent1">
                            <a:satMod val="130000"/>
                            <a:alpha val="60000"/>
                          </a:schemeClr>
                        </a:outerShdw>
                        <a:reflection blurRad="10000" stA="55000" endPos="48000" dist="500" dir="5400000" sy="-100000" algn="bl" rotWithShape="0"/>
                      </a:effectLst>
                    </a:rPr>
                    <a:t>В МЕШКЕ</a:t>
                  </a:r>
                </a:p>
              </p:txBody>
            </p:sp>
            <p:sp>
              <p:nvSpPr>
                <p:cNvPr id="80" name="4-конечная звезда 79"/>
                <p:cNvSpPr/>
                <p:nvPr/>
              </p:nvSpPr>
              <p:spPr bwMode="auto">
                <a:xfrm>
                  <a:off x="7072313" y="503218"/>
                  <a:ext cx="142875" cy="216695"/>
                </a:xfrm>
                <a:prstGeom prst="star4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1" name="4-конечная звезда 80"/>
                <p:cNvSpPr/>
                <p:nvPr/>
              </p:nvSpPr>
              <p:spPr bwMode="auto">
                <a:xfrm>
                  <a:off x="8429626" y="430986"/>
                  <a:ext cx="214313" cy="361159"/>
                </a:xfrm>
                <a:prstGeom prst="star4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2" name="4-конечная звезда 81"/>
                <p:cNvSpPr/>
                <p:nvPr/>
              </p:nvSpPr>
              <p:spPr bwMode="auto">
                <a:xfrm>
                  <a:off x="8286751" y="1514462"/>
                  <a:ext cx="285750" cy="505622"/>
                </a:xfrm>
                <a:prstGeom prst="star4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3" name="4-конечная звезда 82"/>
                <p:cNvSpPr/>
                <p:nvPr/>
              </p:nvSpPr>
              <p:spPr bwMode="auto">
                <a:xfrm>
                  <a:off x="7500938" y="2309012"/>
                  <a:ext cx="285750" cy="505622"/>
                </a:xfrm>
                <a:prstGeom prst="star4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4" name="Пятно 1 83"/>
                <p:cNvSpPr/>
                <p:nvPr/>
              </p:nvSpPr>
              <p:spPr bwMode="auto">
                <a:xfrm>
                  <a:off x="500063" y="503218"/>
                  <a:ext cx="142875" cy="73026"/>
                </a:xfrm>
                <a:prstGeom prst="irregularSeal1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5" name="Пятно 1 84"/>
                <p:cNvSpPr/>
                <p:nvPr/>
              </p:nvSpPr>
              <p:spPr bwMode="auto">
                <a:xfrm>
                  <a:off x="1143000" y="503218"/>
                  <a:ext cx="285750" cy="144463"/>
                </a:xfrm>
                <a:prstGeom prst="irregularSeal1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6" name="Пятно 1 85"/>
                <p:cNvSpPr/>
                <p:nvPr/>
              </p:nvSpPr>
              <p:spPr bwMode="auto">
                <a:xfrm>
                  <a:off x="714375" y="719119"/>
                  <a:ext cx="285750" cy="217489"/>
                </a:xfrm>
                <a:prstGeom prst="irregularSeal1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7" name="Пятно 1 86"/>
                <p:cNvSpPr/>
                <p:nvPr/>
              </p:nvSpPr>
              <p:spPr bwMode="auto">
                <a:xfrm>
                  <a:off x="428625" y="1225535"/>
                  <a:ext cx="285750" cy="215901"/>
                </a:xfrm>
                <a:prstGeom prst="irregularSeal1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8" name="Пятно 1 87"/>
                <p:cNvSpPr/>
                <p:nvPr/>
              </p:nvSpPr>
              <p:spPr bwMode="auto">
                <a:xfrm>
                  <a:off x="1643063" y="358754"/>
                  <a:ext cx="285750" cy="144464"/>
                </a:xfrm>
                <a:prstGeom prst="irregularSeal1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9" name="Пятно 1 88"/>
                <p:cNvSpPr/>
                <p:nvPr/>
              </p:nvSpPr>
              <p:spPr bwMode="auto">
                <a:xfrm>
                  <a:off x="214313" y="1803389"/>
                  <a:ext cx="500062" cy="215901"/>
                </a:xfrm>
                <a:prstGeom prst="irregularSeal1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aphicFrame>
              <p:nvGraphicFramePr>
                <p:cNvPr id="4098" name="Object 2"/>
                <p:cNvGraphicFramePr>
                  <a:graphicFrameLocks noChangeAspect="1"/>
                </p:cNvGraphicFramePr>
                <p:nvPr/>
              </p:nvGraphicFramePr>
              <p:xfrm>
                <a:off x="6072189" y="5053824"/>
                <a:ext cx="1987550" cy="1155710"/>
              </p:xfrm>
              <a:graphic>
                <a:graphicData uri="http://schemas.openxmlformats.org/presentationml/2006/ole">
                  <p:oleObj spid="_x0000_s4350" name="Формула" r:id="rId8" imgW="758160" imgH="436680" progId="Equation.3">
                    <p:embed/>
                  </p:oleObj>
                </a:graphicData>
              </a:graphic>
            </p:graphicFrame>
            <p:graphicFrame>
              <p:nvGraphicFramePr>
                <p:cNvPr id="4099" name="Object 3"/>
                <p:cNvGraphicFramePr>
                  <a:graphicFrameLocks noChangeAspect="1"/>
                </p:cNvGraphicFramePr>
                <p:nvPr/>
              </p:nvGraphicFramePr>
              <p:xfrm>
                <a:off x="357188" y="5198288"/>
                <a:ext cx="928687" cy="1052980"/>
              </p:xfrm>
              <a:graphic>
                <a:graphicData uri="http://schemas.openxmlformats.org/presentationml/2006/ole">
                  <p:oleObj spid="_x0000_s4351" name="Формула" r:id="rId9" imgW="407520" imgH="455760" progId="Equation.3">
                    <p:embed/>
                  </p:oleObj>
                </a:graphicData>
              </a:graphic>
            </p:graphicFrame>
            <p:graphicFrame>
              <p:nvGraphicFramePr>
                <p:cNvPr id="4100" name="Object 4"/>
                <p:cNvGraphicFramePr>
                  <a:graphicFrameLocks noChangeAspect="1"/>
                </p:cNvGraphicFramePr>
                <p:nvPr/>
              </p:nvGraphicFramePr>
              <p:xfrm>
                <a:off x="5429251" y="430986"/>
                <a:ext cx="642938" cy="327451"/>
              </p:xfrm>
              <a:graphic>
                <a:graphicData uri="http://schemas.openxmlformats.org/presentationml/2006/ole">
                  <p:oleObj spid="_x0000_s4352" name="Формула" r:id="rId10" imgW="398160" imgH="189720" progId="Equation.3">
                    <p:embed/>
                  </p:oleObj>
                </a:graphicData>
              </a:graphic>
            </p:graphicFrame>
          </p:grpSp>
          <p:sp>
            <p:nvSpPr>
              <p:cNvPr id="61" name="Полилиния 60"/>
              <p:cNvSpPr/>
              <p:nvPr/>
            </p:nvSpPr>
            <p:spPr bwMode="auto">
              <a:xfrm rot="16898388">
                <a:off x="1794666" y="3199607"/>
                <a:ext cx="474666" cy="260350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55" name="4-конечная звезда 54"/>
            <p:cNvSpPr/>
            <p:nvPr/>
          </p:nvSpPr>
          <p:spPr bwMode="auto">
            <a:xfrm>
              <a:off x="7929586" y="785794"/>
              <a:ext cx="214313" cy="361159"/>
            </a:xfrm>
            <a:prstGeom prst="star4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ransition>
    <p:sndAc>
      <p:stSnd>
        <p:snd r:embed="rId3" name="Кот в мешке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AutoShape 18"/>
          <p:cNvSpPr>
            <a:spLocks noChangeArrowheads="1"/>
          </p:cNvSpPr>
          <p:nvPr/>
        </p:nvSpPr>
        <p:spPr bwMode="auto">
          <a:xfrm rot="10800000">
            <a:off x="5470758" y="4684046"/>
            <a:ext cx="3030979" cy="1008632"/>
          </a:xfrm>
          <a:prstGeom prst="wedgeRectCallout">
            <a:avLst>
              <a:gd name="adj1" fmla="val -38060"/>
              <a:gd name="adj2" fmla="val 85593"/>
            </a:avLst>
          </a:prstGeom>
          <a:solidFill>
            <a:srgbClr val="FFFF00"/>
          </a:solidFill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Семь пядей во лбу</a:t>
            </a: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1 пядь = </a:t>
            </a:r>
            <a:endParaRPr lang="ru-RU" sz="20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4 вершкам</a:t>
            </a:r>
            <a:endParaRPr lang="ru-RU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643702" y="6069033"/>
            <a:ext cx="2000264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5221463" y="4163154"/>
            <a:ext cx="3384550" cy="1663015"/>
            <a:chOff x="5214942" y="4143380"/>
            <a:chExt cx="3384550" cy="1727200"/>
          </a:xfrm>
        </p:grpSpPr>
        <p:sp>
          <p:nvSpPr>
            <p:cNvPr id="18" name="AutoShape 7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214942" y="4143380"/>
              <a:ext cx="3384550" cy="1727200"/>
            </a:xfrm>
            <a:prstGeom prst="actionButtonBlank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37909" name="Picture 73" descr="Рисунок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71955" y="4143380"/>
              <a:ext cx="2161718" cy="1573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Rectangle 11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28596" y="6072206"/>
            <a:ext cx="1571636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РАУНД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II</a:t>
            </a:r>
            <a:endParaRPr lang="ru-RU" sz="2000" b="1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37900" name="Группа 20"/>
          <p:cNvGrpSpPr>
            <a:grpSpLocks/>
          </p:cNvGrpSpPr>
          <p:nvPr/>
        </p:nvGrpSpPr>
        <p:grpSpPr bwMode="auto">
          <a:xfrm>
            <a:off x="7713976" y="548681"/>
            <a:ext cx="857250" cy="857250"/>
            <a:chOff x="7818849" y="595281"/>
            <a:chExt cx="857256" cy="857256"/>
          </a:xfrm>
        </p:grpSpPr>
        <p:sp>
          <p:nvSpPr>
            <p:cNvPr id="22" name="Багетная рамка 21"/>
            <p:cNvSpPr/>
            <p:nvPr/>
          </p:nvSpPr>
          <p:spPr>
            <a:xfrm>
              <a:off x="7818849" y="595281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7857691" y="639188"/>
              <a:ext cx="74892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40</a:t>
              </a:r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573074" y="1700808"/>
            <a:ext cx="8046511" cy="165618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3200" b="1" dirty="0"/>
              <a:t>Если человек умный, то у него достигает 28 вершков в высоту. Что это? </a:t>
            </a:r>
          </a:p>
        </p:txBody>
      </p:sp>
      <p:sp>
        <p:nvSpPr>
          <p:cNvPr id="14" name="WordArt 9"/>
          <p:cNvSpPr>
            <a:spLocks noChangeArrowheads="1" noChangeShapeType="1" noTextEdit="1"/>
          </p:cNvSpPr>
          <p:nvPr/>
        </p:nvSpPr>
        <p:spPr bwMode="auto">
          <a:xfrm rot="-432856">
            <a:off x="458343" y="647731"/>
            <a:ext cx="5236039" cy="8038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2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l">
              <a:defRPr/>
            </a:pPr>
            <a:r>
              <a:rPr lang="ru-RU" sz="4800" b="1" i="1" kern="10" dirty="0" smtClean="0">
                <a:ln/>
                <a:solidFill>
                  <a:srgbClr val="7030A0"/>
                </a:solidFill>
                <a:latin typeface="Times New Roman"/>
                <a:cs typeface="Times New Roman"/>
              </a:rPr>
              <a:t>Единицы измерения</a:t>
            </a:r>
            <a:endParaRPr lang="ru-RU" sz="4800" b="1" i="1" kern="10" dirty="0">
              <a:ln/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AutoShape 18"/>
          <p:cNvSpPr>
            <a:spLocks noChangeArrowheads="1"/>
          </p:cNvSpPr>
          <p:nvPr/>
        </p:nvSpPr>
        <p:spPr bwMode="auto">
          <a:xfrm rot="10800000">
            <a:off x="5800511" y="4724399"/>
            <a:ext cx="2589425" cy="792163"/>
          </a:xfrm>
          <a:prstGeom prst="wedgeRectCallout">
            <a:avLst>
              <a:gd name="adj1" fmla="val -34111"/>
              <a:gd name="adj2" fmla="val 109917"/>
            </a:avLst>
          </a:prstGeom>
          <a:solidFill>
            <a:srgbClr val="FFFF00"/>
          </a:solidFill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CC0000"/>
                </a:solidFill>
                <a:latin typeface="Arial Black" pitchFamily="34" charset="0"/>
              </a:rPr>
              <a:t>Ярд (91 см)</a:t>
            </a:r>
          </a:p>
        </p:txBody>
      </p:sp>
      <p:sp>
        <p:nvSpPr>
          <p:cNvPr id="16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643702" y="6069033"/>
            <a:ext cx="2000264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5223971" y="4066646"/>
            <a:ext cx="3384550" cy="1727200"/>
            <a:chOff x="5214942" y="4143380"/>
            <a:chExt cx="3384550" cy="1727200"/>
          </a:xfrm>
        </p:grpSpPr>
        <p:sp>
          <p:nvSpPr>
            <p:cNvPr id="18" name="AutoShape 7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214942" y="4143380"/>
              <a:ext cx="3384550" cy="1727200"/>
            </a:xfrm>
            <a:prstGeom prst="actionButtonBlank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38933" name="Picture 73" descr="Рисунок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71955" y="4143380"/>
              <a:ext cx="2161718" cy="1573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Rectangle 11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28596" y="6072206"/>
            <a:ext cx="1571636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РАУНД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II</a:t>
            </a:r>
            <a:endParaRPr lang="ru-RU" sz="2000" b="1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38924" name="Группа 20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22" name="Багетная рамка 21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7826115" y="502746"/>
              <a:ext cx="74892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50</a:t>
              </a:r>
            </a:p>
          </p:txBody>
        </p:sp>
      </p:grpSp>
      <p:sp>
        <p:nvSpPr>
          <p:cNvPr id="13" name="WordArt 9"/>
          <p:cNvSpPr>
            <a:spLocks noChangeArrowheads="1" noChangeShapeType="1" noTextEdit="1"/>
          </p:cNvSpPr>
          <p:nvPr/>
        </p:nvSpPr>
        <p:spPr bwMode="auto">
          <a:xfrm rot="-432856">
            <a:off x="497965" y="648824"/>
            <a:ext cx="5392944" cy="12467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l">
              <a:defRPr/>
            </a:pPr>
            <a:r>
              <a:rPr lang="ru-RU" sz="4800" b="1" i="1" kern="10" dirty="0" smtClean="0">
                <a:ln/>
                <a:solidFill>
                  <a:srgbClr val="7030A0"/>
                </a:solidFill>
                <a:latin typeface="Times New Roman"/>
                <a:cs typeface="Times New Roman"/>
              </a:rPr>
              <a:t>Единицы измерения</a:t>
            </a:r>
            <a:endParaRPr lang="ru-RU" sz="4800" b="1" i="1" kern="10" dirty="0">
              <a:ln/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3074" y="1988840"/>
            <a:ext cx="8046511" cy="185501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000" b="1" dirty="0"/>
              <a:t>Английский король </a:t>
            </a:r>
            <a:r>
              <a:rPr lang="ru-RU" sz="2000" b="1" dirty="0" smtClean="0"/>
              <a:t>Генрих </a:t>
            </a:r>
            <a:r>
              <a:rPr lang="en-US" sz="2000" b="1" dirty="0" smtClean="0"/>
              <a:t>I </a:t>
            </a:r>
            <a:r>
              <a:rPr lang="ru-RU" sz="2000" b="1" dirty="0" smtClean="0"/>
              <a:t>однажды </a:t>
            </a:r>
            <a:r>
              <a:rPr lang="ru-RU" sz="2000" b="1" dirty="0"/>
              <a:t>много-много лет назад вытянул вперед правую руку и заявил: «Расстояние от кончика моего носа до </a:t>
            </a:r>
            <a:r>
              <a:rPr lang="ru-RU" sz="2000" b="1" dirty="0" smtClean="0"/>
              <a:t>конца пальцев вытянутой руки  </a:t>
            </a:r>
            <a:r>
              <a:rPr lang="ru-RU" sz="2000" b="1" dirty="0"/>
              <a:t>будет служить для всего моего народа мерой длины и </a:t>
            </a:r>
            <a:r>
              <a:rPr lang="ru-RU" sz="2000" b="1" dirty="0" smtClean="0"/>
              <a:t>называться …»</a:t>
            </a:r>
            <a:endParaRPr lang="ru-RU" sz="2000" b="1" dirty="0"/>
          </a:p>
        </p:txBody>
      </p:sp>
      <p:pic>
        <p:nvPicPr>
          <p:cNvPr id="15" name="Содержимое 3" descr="13-01.jpg"/>
          <p:cNvPicPr>
            <a:picLocks noGrp="1" noChangeAspect="1"/>
          </p:cNvPicPr>
          <p:nvPr>
            <p:ph idx="1"/>
          </p:nvPr>
        </p:nvPicPr>
        <p:blipFill rotWithShape="1">
          <a:blip r:embed="rId5" cstate="print"/>
          <a:srcRect b="9573"/>
          <a:stretch/>
        </p:blipFill>
        <p:spPr>
          <a:xfrm>
            <a:off x="2000232" y="3913274"/>
            <a:ext cx="2088232" cy="2033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0" name="AutoShape 18"/>
          <p:cNvSpPr>
            <a:spLocks noChangeArrowheads="1"/>
          </p:cNvSpPr>
          <p:nvPr/>
        </p:nvSpPr>
        <p:spPr bwMode="auto">
          <a:xfrm rot="10800000">
            <a:off x="5422159" y="4786313"/>
            <a:ext cx="2952750" cy="865187"/>
          </a:xfrm>
          <a:prstGeom prst="wedgeRectCallout">
            <a:avLst>
              <a:gd name="adj1" fmla="val 3491"/>
              <a:gd name="adj2" fmla="val 102477"/>
            </a:avLst>
          </a:prstGeom>
          <a:solidFill>
            <a:srgbClr val="FFFF00"/>
          </a:solidFill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 anchor="ctr"/>
          <a:lstStyle/>
          <a:p>
            <a:pPr>
              <a:lnSpc>
                <a:spcPct val="80000"/>
              </a:lnSpc>
              <a:defRPr/>
            </a:pPr>
            <a:endParaRPr lang="ru-RU" sz="4000" b="1" baseline="32000" dirty="0" smtClean="0">
              <a:solidFill>
                <a:srgbClr val="0099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>
              <a:lnSpc>
                <a:spcPct val="80000"/>
              </a:lnSpc>
              <a:defRPr/>
            </a:pPr>
            <a:r>
              <a:rPr lang="ru-RU" sz="4000" b="1" baseline="32000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222 : 2</a:t>
            </a:r>
            <a:endParaRPr lang="ru-RU" sz="4000" b="1" baseline="32000" dirty="0">
              <a:solidFill>
                <a:srgbClr val="0099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7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643702" y="6069033"/>
            <a:ext cx="2000264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grpSp>
        <p:nvGrpSpPr>
          <p:cNvPr id="2" name="Группа 26"/>
          <p:cNvGrpSpPr>
            <a:grpSpLocks/>
          </p:cNvGrpSpPr>
          <p:nvPr/>
        </p:nvGrpSpPr>
        <p:grpSpPr bwMode="auto">
          <a:xfrm>
            <a:off x="5236059" y="4149080"/>
            <a:ext cx="3384550" cy="1727200"/>
            <a:chOff x="5214942" y="4143380"/>
            <a:chExt cx="3384550" cy="1727200"/>
          </a:xfrm>
        </p:grpSpPr>
        <p:sp>
          <p:nvSpPr>
            <p:cNvPr id="19" name="AutoShape 7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214942" y="4143380"/>
              <a:ext cx="3384550" cy="1727200"/>
            </a:xfrm>
            <a:prstGeom prst="actionButtonBlank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39958" name="Picture 73" descr="Рисунок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71955" y="4143380"/>
              <a:ext cx="2161718" cy="1573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Rectangle 11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28596" y="6072206"/>
            <a:ext cx="1571636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РАУНД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II</a:t>
            </a:r>
            <a:endParaRPr lang="ru-RU" sz="2000" b="1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39949" name="Группа 21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23" name="Багетная рамка 22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826115" y="502746"/>
              <a:ext cx="74892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10</a:t>
              </a:r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572609" y="2060848"/>
            <a:ext cx="8048000" cy="12241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indent="-609600">
              <a:spcBef>
                <a:spcPct val="20000"/>
              </a:spcBef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-609600">
              <a:spcBef>
                <a:spcPct val="20000"/>
              </a:spcBef>
              <a:defRPr/>
            </a:pPr>
            <a:r>
              <a:rPr lang="ru-RU" b="1" dirty="0" smtClean="0">
                <a:cs typeface="Times New Roman" pitchFamily="18" charset="0"/>
              </a:rPr>
              <a:t>Пользуясь </a:t>
            </a:r>
            <a:r>
              <a:rPr lang="ru-RU" b="1" dirty="0">
                <a:cs typeface="Times New Roman" pitchFamily="18" charset="0"/>
              </a:rPr>
              <a:t>четырьмя двойками  и  знаками  действия,  запишите  число  111.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indent="-609600">
              <a:spcBef>
                <a:spcPct val="20000"/>
              </a:spcBef>
              <a:defRPr/>
            </a:pPr>
            <a:endParaRPr lang="ru-RU" sz="2800" b="1" dirty="0"/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624040" y="502768"/>
            <a:ext cx="6900288" cy="854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kern="1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Математические  орешки</a:t>
            </a:r>
            <a:endParaRPr lang="ru-RU" sz="4800" b="1" kern="1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Группа 28"/>
          <p:cNvGrpSpPr>
            <a:grpSpLocks/>
          </p:cNvGrpSpPr>
          <p:nvPr/>
        </p:nvGrpSpPr>
        <p:grpSpPr bwMode="auto">
          <a:xfrm>
            <a:off x="2247837" y="4209790"/>
            <a:ext cx="1604083" cy="1440160"/>
            <a:chOff x="3124200" y="2743200"/>
            <a:chExt cx="2438400" cy="2438400"/>
          </a:xfrm>
          <a:solidFill>
            <a:srgbClr val="FFFF00"/>
          </a:solidFill>
        </p:grpSpPr>
        <p:sp>
          <p:nvSpPr>
            <p:cNvPr id="58" name="Овал 57"/>
            <p:cNvSpPr/>
            <p:nvPr/>
          </p:nvSpPr>
          <p:spPr>
            <a:xfrm>
              <a:off x="3124200" y="2743200"/>
              <a:ext cx="2438400" cy="2438400"/>
            </a:xfrm>
            <a:prstGeom prst="ellipse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59" name="Прямая соединительная линия 58"/>
            <p:cNvCxnSpPr>
              <a:endCxn id="58" idx="7"/>
            </p:cNvCxnSpPr>
            <p:nvPr/>
          </p:nvCxnSpPr>
          <p:spPr>
            <a:xfrm rot="5400000" flipH="1" flipV="1">
              <a:off x="4305301" y="3138487"/>
              <a:ext cx="938212" cy="862013"/>
            </a:xfrm>
            <a:prstGeom prst="line">
              <a:avLst/>
            </a:prstGeom>
            <a:grpFill/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6" name="Прямоугольник 55"/>
          <p:cNvSpPr/>
          <p:nvPr/>
        </p:nvSpPr>
        <p:spPr>
          <a:xfrm>
            <a:off x="555126" y="620688"/>
            <a:ext cx="410247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l">
              <a:defRPr/>
            </a:pPr>
            <a:r>
              <a:rPr lang="ru-RU" sz="5400" b="1" dirty="0">
                <a:ln/>
                <a:solidFill>
                  <a:schemeClr val="accent3"/>
                </a:solidFill>
              </a:rPr>
              <a:t>Кот в мешке</a:t>
            </a:r>
          </a:p>
        </p:txBody>
      </p:sp>
      <p:sp>
        <p:nvSpPr>
          <p:cNvPr id="40963" name="AutoShape 18"/>
          <p:cNvSpPr>
            <a:spLocks noChangeArrowheads="1"/>
          </p:cNvSpPr>
          <p:nvPr/>
        </p:nvSpPr>
        <p:spPr bwMode="auto">
          <a:xfrm rot="10800000">
            <a:off x="5364163" y="4724400"/>
            <a:ext cx="2952750" cy="935038"/>
          </a:xfrm>
          <a:prstGeom prst="wedgeRectCallout">
            <a:avLst>
              <a:gd name="adj1" fmla="val -36130"/>
              <a:gd name="adj2" fmla="val 81745"/>
            </a:avLst>
          </a:prstGeom>
          <a:solidFill>
            <a:srgbClr val="FFFF00"/>
          </a:solidFill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</a:rPr>
              <a:t>Радиус</a:t>
            </a:r>
            <a:endParaRPr lang="ru-RU" sz="2800" b="1" baseline="32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7" name="Rectangle 6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643702" y="6069033"/>
            <a:ext cx="2000264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5238110" y="4066270"/>
            <a:ext cx="3384550" cy="1727200"/>
            <a:chOff x="5214942" y="4143380"/>
            <a:chExt cx="3384550" cy="1727200"/>
          </a:xfrm>
        </p:grpSpPr>
        <p:sp>
          <p:nvSpPr>
            <p:cNvPr id="19" name="AutoShape 7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214942" y="4143380"/>
              <a:ext cx="3384550" cy="1727200"/>
            </a:xfrm>
            <a:prstGeom prst="actionButtonBlank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40982" name="Picture 73" descr="Рисунок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71955" y="4143380"/>
              <a:ext cx="2161718" cy="1573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Rectangle 11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28596" y="6072206"/>
            <a:ext cx="1571636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РАУНД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II</a:t>
            </a:r>
            <a:endParaRPr lang="ru-RU" sz="2000" b="1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40973" name="Группа 21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23" name="Багетная рамка 22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826115" y="502746"/>
              <a:ext cx="74892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20</a:t>
              </a:r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478119" y="1700808"/>
            <a:ext cx="8139977" cy="18722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indent="-609600">
              <a:spcBef>
                <a:spcPct val="20000"/>
              </a:spcBef>
              <a:defRPr/>
            </a:pPr>
            <a:r>
              <a:rPr lang="ru-RU" b="1" dirty="0">
                <a:solidFill>
                  <a:schemeClr val="tx1"/>
                </a:solidFill>
              </a:rPr>
              <a:t>В древности такого термина не было. Его ввел в </a:t>
            </a:r>
            <a:r>
              <a:rPr lang="en-US" b="1" dirty="0">
                <a:solidFill>
                  <a:schemeClr val="tx1"/>
                </a:solidFill>
              </a:rPr>
              <a:t>XVII</a:t>
            </a:r>
            <a:r>
              <a:rPr lang="ru-RU" b="1" dirty="0">
                <a:solidFill>
                  <a:schemeClr val="tx1"/>
                </a:solidFill>
              </a:rPr>
              <a:t> в. французский математик Франсуа Виет, в переводе с латинского он означает «спица колеса». </a:t>
            </a:r>
          </a:p>
          <a:p>
            <a:pPr indent="-609600">
              <a:spcBef>
                <a:spcPct val="20000"/>
              </a:spcBef>
              <a:defRPr/>
            </a:pPr>
            <a:r>
              <a:rPr lang="ru-RU" b="1" dirty="0">
                <a:solidFill>
                  <a:schemeClr val="tx1"/>
                </a:solidFill>
              </a:rPr>
              <a:t>Что это за термин? </a:t>
            </a:r>
          </a:p>
        </p:txBody>
      </p:sp>
      <p:grpSp>
        <p:nvGrpSpPr>
          <p:cNvPr id="15" name="Группа 156"/>
          <p:cNvGrpSpPr>
            <a:grpSpLocks/>
          </p:cNvGrpSpPr>
          <p:nvPr/>
        </p:nvGrpSpPr>
        <p:grpSpPr bwMode="auto">
          <a:xfrm>
            <a:off x="82565" y="178495"/>
            <a:ext cx="8931083" cy="6500812"/>
            <a:chOff x="214313" y="234878"/>
            <a:chExt cx="8759120" cy="6500857"/>
          </a:xfrm>
        </p:grpSpPr>
        <p:grpSp>
          <p:nvGrpSpPr>
            <p:cNvPr id="16" name="Группа 91"/>
            <p:cNvGrpSpPr>
              <a:grpSpLocks/>
            </p:cNvGrpSpPr>
            <p:nvPr/>
          </p:nvGrpSpPr>
          <p:grpSpPr bwMode="auto">
            <a:xfrm>
              <a:off x="214313" y="234878"/>
              <a:ext cx="8759120" cy="6500857"/>
              <a:chOff x="214313" y="234878"/>
              <a:chExt cx="8759120" cy="6500857"/>
            </a:xfrm>
          </p:grpSpPr>
          <p:grpSp>
            <p:nvGrpSpPr>
              <p:cNvPr id="20" name="Группа 54"/>
              <p:cNvGrpSpPr>
                <a:grpSpLocks/>
              </p:cNvGrpSpPr>
              <p:nvPr/>
            </p:nvGrpSpPr>
            <p:grpSpPr bwMode="auto">
              <a:xfrm>
                <a:off x="214313" y="234878"/>
                <a:ext cx="8759120" cy="6500857"/>
                <a:chOff x="214313" y="234878"/>
                <a:chExt cx="8759120" cy="6500857"/>
              </a:xfrm>
            </p:grpSpPr>
            <p:sp>
              <p:nvSpPr>
                <p:cNvPr id="26" name="Прямоугольник 25"/>
                <p:cNvSpPr/>
                <p:nvPr/>
              </p:nvSpPr>
              <p:spPr bwMode="auto">
                <a:xfrm>
                  <a:off x="258058" y="234878"/>
                  <a:ext cx="8715375" cy="6500857"/>
                </a:xfrm>
                <a:prstGeom prst="rect">
                  <a:avLst/>
                </a:prstGeom>
                <a:gradFill>
                  <a:gsLst>
                    <a:gs pos="0">
                      <a:srgbClr val="000066"/>
                    </a:gs>
                    <a:gs pos="60000">
                      <a:schemeClr val="tx1"/>
                    </a:gs>
                    <a:gs pos="100000">
                      <a:srgbClr val="000066"/>
                    </a:gs>
                    <a:gs pos="100000">
                      <a:schemeClr val="tx1"/>
                    </a:gs>
                  </a:gsLst>
                </a:gradFill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27" name="Группа 72"/>
                <p:cNvGrpSpPr/>
                <p:nvPr/>
              </p:nvGrpSpPr>
              <p:grpSpPr bwMode="auto">
                <a:xfrm>
                  <a:off x="642938" y="358754"/>
                  <a:ext cx="5572125" cy="5634076"/>
                  <a:chOff x="642910" y="357166"/>
                  <a:chExt cx="5572164" cy="5572164"/>
                </a:xfrm>
                <a:gradFill>
                  <a:gsLst>
                    <a:gs pos="0">
                      <a:schemeClr val="tx1"/>
                    </a:gs>
                    <a:gs pos="60000">
                      <a:srgbClr val="003399"/>
                    </a:gs>
                    <a:gs pos="100000">
                      <a:srgbClr val="000066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54" name="Овал 9"/>
                  <p:cNvSpPr/>
                  <p:nvPr/>
                </p:nvSpPr>
                <p:spPr>
                  <a:xfrm>
                    <a:off x="642910" y="357166"/>
                    <a:ext cx="5572164" cy="5572164"/>
                  </a:xfrm>
                  <a:prstGeom prst="ellipse">
                    <a:avLst/>
                  </a:prstGeom>
                  <a:grpFill/>
                  <a:scene3d>
                    <a:camera prst="orthographicFront" fov="0">
                      <a:rot lat="0" lon="0" rev="0"/>
                    </a:camera>
                    <a:lightRig rig="contrasting" dir="t">
                      <a:rot lat="0" lon="0" rev="12000000"/>
                    </a:lightRig>
                  </a:scene3d>
                  <a:sp3d prstMaterial="powder">
                    <a:bevelT h="50800" prst="angle"/>
                  </a:sp3d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" name="Овал 54"/>
                  <p:cNvSpPr/>
                  <p:nvPr/>
                </p:nvSpPr>
                <p:spPr>
                  <a:xfrm>
                    <a:off x="857224" y="548810"/>
                    <a:ext cx="5143536" cy="5143536"/>
                  </a:xfrm>
                  <a:prstGeom prst="ellipse">
                    <a:avLst/>
                  </a:prstGeom>
                  <a:grpFill/>
                  <a:scene3d>
                    <a:camera prst="orthographicFront" fov="0">
                      <a:rot lat="0" lon="0" rev="0"/>
                    </a:camera>
                    <a:lightRig rig="contrasting" dir="t">
                      <a:rot lat="0" lon="0" rev="12000000"/>
                    </a:lightRig>
                  </a:scene3d>
                  <a:sp3d prstMaterial="powder">
                    <a:bevelT h="50800" prst="angle"/>
                  </a:sp3d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28" name="4-конечная звезда 27"/>
                <p:cNvSpPr/>
                <p:nvPr/>
              </p:nvSpPr>
              <p:spPr bwMode="auto">
                <a:xfrm>
                  <a:off x="6500813" y="719913"/>
                  <a:ext cx="142875" cy="216695"/>
                </a:xfrm>
                <a:prstGeom prst="star4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9" name="4-конечная звезда 28"/>
                <p:cNvSpPr/>
                <p:nvPr/>
              </p:nvSpPr>
              <p:spPr bwMode="auto">
                <a:xfrm>
                  <a:off x="7143751" y="1225535"/>
                  <a:ext cx="285750" cy="433390"/>
                </a:xfrm>
                <a:prstGeom prst="star4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0" name="4-конечная звезда 29"/>
                <p:cNvSpPr/>
                <p:nvPr/>
              </p:nvSpPr>
              <p:spPr bwMode="auto">
                <a:xfrm>
                  <a:off x="8286751" y="2597939"/>
                  <a:ext cx="428625" cy="794549"/>
                </a:xfrm>
                <a:prstGeom prst="star4">
                  <a:avLst/>
                </a:prstGeom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5500" dist="38100" dir="5400000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1" name="Полилиния 30"/>
                <p:cNvSpPr/>
                <p:nvPr/>
              </p:nvSpPr>
              <p:spPr bwMode="auto">
                <a:xfrm rot="19275439">
                  <a:off x="1038225" y="2827334"/>
                  <a:ext cx="463550" cy="304802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32" name="Полилиния 31"/>
                <p:cNvSpPr/>
                <p:nvPr/>
              </p:nvSpPr>
              <p:spPr bwMode="auto">
                <a:xfrm rot="1394041">
                  <a:off x="1825625" y="1957378"/>
                  <a:ext cx="317500" cy="192088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33" name="Полилиния 32"/>
                <p:cNvSpPr/>
                <p:nvPr/>
              </p:nvSpPr>
              <p:spPr bwMode="auto">
                <a:xfrm rot="15154483">
                  <a:off x="1436686" y="4065594"/>
                  <a:ext cx="469903" cy="387350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34" name="Полилиния 33"/>
                <p:cNvSpPr/>
                <p:nvPr/>
              </p:nvSpPr>
              <p:spPr bwMode="auto">
                <a:xfrm rot="7884008">
                  <a:off x="2586036" y="1241412"/>
                  <a:ext cx="322265" cy="188912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35" name="Полилиния 34"/>
                <p:cNvSpPr/>
                <p:nvPr/>
              </p:nvSpPr>
              <p:spPr bwMode="auto">
                <a:xfrm rot="7469707">
                  <a:off x="3366293" y="5003019"/>
                  <a:ext cx="357189" cy="342900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36" name="Полилиния 35"/>
                <p:cNvSpPr/>
                <p:nvPr/>
              </p:nvSpPr>
              <p:spPr bwMode="auto">
                <a:xfrm rot="19744319">
                  <a:off x="2454275" y="5051436"/>
                  <a:ext cx="317500" cy="190501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37" name="Полилиния 36"/>
                <p:cNvSpPr/>
                <p:nvPr/>
              </p:nvSpPr>
              <p:spPr bwMode="auto">
                <a:xfrm rot="19744319">
                  <a:off x="2759075" y="3802066"/>
                  <a:ext cx="317500" cy="679455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38" name="Полилиния 37"/>
                <p:cNvSpPr/>
                <p:nvPr/>
              </p:nvSpPr>
              <p:spPr bwMode="auto">
                <a:xfrm rot="19744319">
                  <a:off x="3508375" y="607994"/>
                  <a:ext cx="317500" cy="682630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39" name="Прямоугольник 38"/>
                <p:cNvSpPr/>
                <p:nvPr/>
              </p:nvSpPr>
              <p:spPr bwMode="auto">
                <a:xfrm>
                  <a:off x="2357437" y="1731158"/>
                  <a:ext cx="4429125" cy="1960536"/>
                </a:xfrm>
                <a:prstGeom prst="rect">
                  <a:avLst/>
                </a:prstGeom>
                <a:noFill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ru-RU" sz="12000" b="1" spc="50" dirty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chemeClr val="accent1">
                          <a:tint val="3000"/>
                          <a:alpha val="95000"/>
                        </a:schemeClr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</a:rPr>
                    <a:t>КОТ</a:t>
                  </a:r>
                </a:p>
              </p:txBody>
            </p:sp>
            <p:sp>
              <p:nvSpPr>
                <p:cNvPr id="40" name="Прямоугольник 39"/>
                <p:cNvSpPr/>
                <p:nvPr/>
              </p:nvSpPr>
              <p:spPr bwMode="auto">
                <a:xfrm>
                  <a:off x="3143251" y="3320256"/>
                  <a:ext cx="5091422" cy="133814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  <a:scene3d>
                    <a:camera prst="orthographicFront"/>
                    <a:lightRig rig="brightRoom" dir="t"/>
                  </a:scene3d>
                  <a:sp3d contourW="6350" prstMaterial="plastic">
                    <a:bevelT w="20320" h="20320" prst="angle"/>
                    <a:contourClr>
                      <a:schemeClr val="accent1">
                        <a:tint val="100000"/>
                        <a:shade val="100000"/>
                        <a:hueMod val="100000"/>
                        <a:satMod val="100000"/>
                      </a:schemeClr>
                    </a:contourClr>
                  </a:sp3d>
                </a:bodyPr>
                <a:lstStyle/>
                <a:p>
                  <a:pPr>
                    <a:defRPr/>
                  </a:pPr>
                  <a:r>
                    <a:rPr lang="ru-RU" sz="8000" b="1" cap="all" dirty="0">
                      <a:ln/>
                      <a:solidFill>
                        <a:schemeClr val="accent1"/>
                      </a:solidFill>
                      <a:effectLst>
                        <a:outerShdw blurRad="19685" dist="12700" dir="5400000" algn="tl" rotWithShape="0">
                          <a:schemeClr val="accent1">
                            <a:satMod val="130000"/>
                            <a:alpha val="60000"/>
                          </a:schemeClr>
                        </a:outerShdw>
                        <a:reflection blurRad="10000" stA="55000" endPos="48000" dist="500" dir="5400000" sy="-100000" algn="bl" rotWithShape="0"/>
                      </a:effectLst>
                    </a:rPr>
                    <a:t>В МЕШКЕ</a:t>
                  </a:r>
                </a:p>
              </p:txBody>
            </p:sp>
            <p:sp>
              <p:nvSpPr>
                <p:cNvPr id="41" name="4-конечная звезда 40"/>
                <p:cNvSpPr/>
                <p:nvPr/>
              </p:nvSpPr>
              <p:spPr bwMode="auto">
                <a:xfrm>
                  <a:off x="7072313" y="503218"/>
                  <a:ext cx="142875" cy="216695"/>
                </a:xfrm>
                <a:prstGeom prst="star4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" name="4-конечная звезда 41"/>
                <p:cNvSpPr/>
                <p:nvPr/>
              </p:nvSpPr>
              <p:spPr bwMode="auto">
                <a:xfrm>
                  <a:off x="8429626" y="430986"/>
                  <a:ext cx="214313" cy="361159"/>
                </a:xfrm>
                <a:prstGeom prst="star4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" name="4-конечная звезда 42"/>
                <p:cNvSpPr/>
                <p:nvPr/>
              </p:nvSpPr>
              <p:spPr bwMode="auto">
                <a:xfrm>
                  <a:off x="8286751" y="1514462"/>
                  <a:ext cx="285750" cy="505622"/>
                </a:xfrm>
                <a:prstGeom prst="star4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4-конечная звезда 43"/>
                <p:cNvSpPr/>
                <p:nvPr/>
              </p:nvSpPr>
              <p:spPr bwMode="auto">
                <a:xfrm>
                  <a:off x="7500938" y="2309012"/>
                  <a:ext cx="285750" cy="505622"/>
                </a:xfrm>
                <a:prstGeom prst="star4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5" name="Пятно 1 44"/>
                <p:cNvSpPr/>
                <p:nvPr/>
              </p:nvSpPr>
              <p:spPr bwMode="auto">
                <a:xfrm>
                  <a:off x="500063" y="503218"/>
                  <a:ext cx="142875" cy="73026"/>
                </a:xfrm>
                <a:prstGeom prst="irregularSeal1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" name="Пятно 1 45"/>
                <p:cNvSpPr/>
                <p:nvPr/>
              </p:nvSpPr>
              <p:spPr bwMode="auto">
                <a:xfrm>
                  <a:off x="1143000" y="503218"/>
                  <a:ext cx="285750" cy="144463"/>
                </a:xfrm>
                <a:prstGeom prst="irregularSeal1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Пятно 1 46"/>
                <p:cNvSpPr/>
                <p:nvPr/>
              </p:nvSpPr>
              <p:spPr bwMode="auto">
                <a:xfrm>
                  <a:off x="714375" y="719119"/>
                  <a:ext cx="285750" cy="217489"/>
                </a:xfrm>
                <a:prstGeom prst="irregularSeal1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" name="Пятно 1 47"/>
                <p:cNvSpPr/>
                <p:nvPr/>
              </p:nvSpPr>
              <p:spPr bwMode="auto">
                <a:xfrm>
                  <a:off x="428625" y="1225535"/>
                  <a:ext cx="285750" cy="215901"/>
                </a:xfrm>
                <a:prstGeom prst="irregularSeal1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" name="Пятно 1 48"/>
                <p:cNvSpPr/>
                <p:nvPr/>
              </p:nvSpPr>
              <p:spPr bwMode="auto">
                <a:xfrm>
                  <a:off x="1643063" y="358754"/>
                  <a:ext cx="285750" cy="144464"/>
                </a:xfrm>
                <a:prstGeom prst="irregularSeal1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" name="Пятно 1 49"/>
                <p:cNvSpPr/>
                <p:nvPr/>
              </p:nvSpPr>
              <p:spPr bwMode="auto">
                <a:xfrm>
                  <a:off x="214313" y="1803389"/>
                  <a:ext cx="500062" cy="215901"/>
                </a:xfrm>
                <a:prstGeom prst="irregularSeal1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aphicFrame>
              <p:nvGraphicFramePr>
                <p:cNvPr id="51" name="Object 2"/>
                <p:cNvGraphicFramePr>
                  <a:graphicFrameLocks noChangeAspect="1"/>
                </p:cNvGraphicFramePr>
                <p:nvPr/>
              </p:nvGraphicFramePr>
              <p:xfrm>
                <a:off x="6072189" y="5053824"/>
                <a:ext cx="1987550" cy="1155710"/>
              </p:xfrm>
              <a:graphic>
                <a:graphicData uri="http://schemas.openxmlformats.org/presentationml/2006/ole">
                  <p:oleObj spid="_x0000_s12389" name="Формула" r:id="rId7" imgW="758160" imgH="436680" progId="Equation.3">
                    <p:embed/>
                  </p:oleObj>
                </a:graphicData>
              </a:graphic>
            </p:graphicFrame>
            <p:graphicFrame>
              <p:nvGraphicFramePr>
                <p:cNvPr id="52" name="Object 3"/>
                <p:cNvGraphicFramePr>
                  <a:graphicFrameLocks noChangeAspect="1"/>
                </p:cNvGraphicFramePr>
                <p:nvPr/>
              </p:nvGraphicFramePr>
              <p:xfrm>
                <a:off x="357188" y="5198288"/>
                <a:ext cx="928687" cy="1052980"/>
              </p:xfrm>
              <a:graphic>
                <a:graphicData uri="http://schemas.openxmlformats.org/presentationml/2006/ole">
                  <p:oleObj spid="_x0000_s12390" name="Формула" r:id="rId8" imgW="407520" imgH="455760" progId="Equation.3">
                    <p:embed/>
                  </p:oleObj>
                </a:graphicData>
              </a:graphic>
            </p:graphicFrame>
            <p:graphicFrame>
              <p:nvGraphicFramePr>
                <p:cNvPr id="53" name="Object 4"/>
                <p:cNvGraphicFramePr>
                  <a:graphicFrameLocks noChangeAspect="1"/>
                </p:cNvGraphicFramePr>
                <p:nvPr/>
              </p:nvGraphicFramePr>
              <p:xfrm>
                <a:off x="5429251" y="430986"/>
                <a:ext cx="642938" cy="327451"/>
              </p:xfrm>
              <a:graphic>
                <a:graphicData uri="http://schemas.openxmlformats.org/presentationml/2006/ole">
                  <p:oleObj spid="_x0000_s12391" name="Формула" r:id="rId9" imgW="398160" imgH="189720" progId="Equation.3">
                    <p:embed/>
                  </p:oleObj>
                </a:graphicData>
              </a:graphic>
            </p:graphicFrame>
          </p:grpSp>
          <p:sp>
            <p:nvSpPr>
              <p:cNvPr id="22" name="Полилиния 21"/>
              <p:cNvSpPr/>
              <p:nvPr/>
            </p:nvSpPr>
            <p:spPr bwMode="auto">
              <a:xfrm rot="16898388">
                <a:off x="1794666" y="3199607"/>
                <a:ext cx="474666" cy="260350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8" name="4-конечная звезда 17"/>
            <p:cNvSpPr/>
            <p:nvPr/>
          </p:nvSpPr>
          <p:spPr bwMode="auto">
            <a:xfrm>
              <a:off x="7929586" y="785794"/>
              <a:ext cx="214313" cy="361159"/>
            </a:xfrm>
            <a:prstGeom prst="star4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10" name="Кот в мешке.wav"/>
          </p:stSnd>
        </p:sndAc>
      </p:transition>
    </mc:Choice>
    <mc:Fallback>
      <p:transition spd="slow">
        <p:sndAc>
          <p:stSnd>
            <p:snd r:embed="rId3" name="Кот в мешке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AutoShape 18"/>
          <p:cNvSpPr>
            <a:spLocks noChangeArrowheads="1"/>
          </p:cNvSpPr>
          <p:nvPr/>
        </p:nvSpPr>
        <p:spPr bwMode="auto">
          <a:xfrm rot="10800000">
            <a:off x="5710922" y="4725144"/>
            <a:ext cx="2889278" cy="936104"/>
          </a:xfrm>
          <a:prstGeom prst="wedgeRectCallout">
            <a:avLst>
              <a:gd name="adj1" fmla="val 2056"/>
              <a:gd name="adj2" fmla="val 102477"/>
            </a:avLst>
          </a:prstGeom>
          <a:solidFill>
            <a:srgbClr val="FFFF00"/>
          </a:solidFill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>
              <a:lnSpc>
                <a:spcPct val="80000"/>
              </a:lnSpc>
            </a:pPr>
            <a:endParaRPr lang="ru-RU" sz="6000" b="1" baseline="32000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6000" b="1" baseline="32000" dirty="0" smtClean="0">
                <a:solidFill>
                  <a:srgbClr val="0070C0"/>
                </a:solidFill>
              </a:rPr>
              <a:t>7+7-7 : 7</a:t>
            </a:r>
            <a:endParaRPr lang="ru-RU" sz="6000" b="1" baseline="32000" dirty="0">
              <a:solidFill>
                <a:srgbClr val="0070C0"/>
              </a:solidFill>
            </a:endParaRPr>
          </a:p>
        </p:txBody>
      </p:sp>
      <p:sp>
        <p:nvSpPr>
          <p:cNvPr id="17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643702" y="6069033"/>
            <a:ext cx="2000264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5259416" y="4072076"/>
            <a:ext cx="3384550" cy="1727200"/>
            <a:chOff x="5214942" y="4143380"/>
            <a:chExt cx="3384550" cy="1727200"/>
          </a:xfrm>
        </p:grpSpPr>
        <p:sp>
          <p:nvSpPr>
            <p:cNvPr id="19" name="AutoShape 7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214942" y="4143380"/>
              <a:ext cx="3384550" cy="1727200"/>
            </a:xfrm>
            <a:prstGeom prst="actionButtonBlank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42006" name="Picture 73" descr="Рисунок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71955" y="4143380"/>
              <a:ext cx="2161718" cy="1573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Rectangle 11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28596" y="6072206"/>
            <a:ext cx="1571636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РАУНД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II</a:t>
            </a:r>
            <a:endParaRPr lang="ru-RU" sz="2000" b="1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41997" name="Группа 21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23" name="Багетная рамка 22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826115" y="502746"/>
              <a:ext cx="74892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30</a:t>
              </a:r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500063" y="1785938"/>
            <a:ext cx="8143875" cy="15710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800" b="1" dirty="0">
                <a:cs typeface="Times New Roman" pitchFamily="18" charset="0"/>
              </a:rPr>
              <a:t>С  помощью  четырех  четверок  запишите  7.    </a:t>
            </a:r>
          </a:p>
        </p:txBody>
      </p:sp>
      <p:sp>
        <p:nvSpPr>
          <p:cNvPr id="34" name="WordArt 6"/>
          <p:cNvSpPr>
            <a:spLocks noChangeArrowheads="1" noChangeShapeType="1" noTextEdit="1"/>
          </p:cNvSpPr>
          <p:nvPr/>
        </p:nvSpPr>
        <p:spPr bwMode="auto">
          <a:xfrm>
            <a:off x="730102" y="548335"/>
            <a:ext cx="6900288" cy="854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kern="1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Математические  орешки</a:t>
            </a:r>
            <a:endParaRPr lang="ru-RU" sz="4800" b="1" kern="1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AutoShape 18"/>
          <p:cNvSpPr>
            <a:spLocks noChangeArrowheads="1"/>
          </p:cNvSpPr>
          <p:nvPr/>
        </p:nvSpPr>
        <p:spPr bwMode="auto">
          <a:xfrm rot="10800000">
            <a:off x="5508104" y="4532197"/>
            <a:ext cx="2989343" cy="985033"/>
          </a:xfrm>
          <a:prstGeom prst="rect">
            <a:avLst/>
          </a:prstGeom>
          <a:solidFill>
            <a:srgbClr val="FFFF00"/>
          </a:solidFill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8 8 + 8 + 8 +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8+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+ 8 8 8</a:t>
            </a:r>
            <a:endParaRPr lang="ru-RU" sz="2000" b="1" baseline="32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6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643702" y="6069033"/>
            <a:ext cx="2000264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5222946" y="3993063"/>
            <a:ext cx="3384550" cy="1727200"/>
            <a:chOff x="5214942" y="4143380"/>
            <a:chExt cx="3384550" cy="1727200"/>
          </a:xfrm>
        </p:grpSpPr>
        <p:sp>
          <p:nvSpPr>
            <p:cNvPr id="18" name="AutoShape 7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214942" y="4143380"/>
              <a:ext cx="3384550" cy="1727200"/>
            </a:xfrm>
            <a:prstGeom prst="actionButtonBlank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43029" name="Picture 73" descr="Рисунок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71955" y="4143380"/>
              <a:ext cx="2161718" cy="1573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Rectangle 11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28596" y="6072206"/>
            <a:ext cx="1571636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РАУНД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II</a:t>
            </a:r>
            <a:endParaRPr lang="ru-RU" sz="2000" b="1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43020" name="Группа 20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22" name="Багетная рамка 21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7826115" y="502746"/>
              <a:ext cx="74892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40</a:t>
              </a:r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616697" y="1700808"/>
            <a:ext cx="7996569" cy="18722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609600" indent="-609600">
              <a:spcBef>
                <a:spcPct val="20000"/>
              </a:spcBef>
              <a:defRPr/>
            </a:pPr>
            <a:endParaRPr lang="ru-RU" sz="2800" b="1" dirty="0"/>
          </a:p>
          <a:p>
            <a:pPr marL="609600" indent="-609600">
              <a:spcBef>
                <a:spcPct val="20000"/>
              </a:spcBef>
              <a:defRPr/>
            </a:pPr>
            <a:r>
              <a:rPr lang="ru-RU" b="1" dirty="0">
                <a:cs typeface="Times New Roman" pitchFamily="18" charset="0"/>
              </a:rPr>
              <a:t>В  записи:   8  8   8   8   8   8  8  8    поставьте  между  некоторыми  числами  знаки  сложения так,  чтобы  в  сумме  получилось 1000.   </a:t>
            </a:r>
          </a:p>
          <a:p>
            <a:pPr marL="609600" indent="-609600">
              <a:spcBef>
                <a:spcPct val="20000"/>
              </a:spcBef>
              <a:defRPr/>
            </a:pPr>
            <a:endParaRPr lang="ru-RU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611885" y="510235"/>
            <a:ext cx="6900288" cy="854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kern="1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Математические  орешки</a:t>
            </a:r>
            <a:endParaRPr lang="ru-RU" sz="4800" b="1" kern="1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4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71950" y="5422900"/>
            <a:ext cx="936625" cy="863600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291" name="AutoShape 14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72400" y="5422900"/>
            <a:ext cx="863600" cy="863600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292" name="AutoShape 14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08800" y="5422900"/>
            <a:ext cx="863600" cy="863600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293" name="AutoShape 14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72175" y="5422900"/>
            <a:ext cx="936625" cy="863600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294" name="AutoShape 15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08575" y="5422900"/>
            <a:ext cx="863600" cy="863600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295" name="AutoShape 1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71950" y="4552950"/>
            <a:ext cx="936625" cy="863600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296" name="AutoShape 1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72400" y="4552950"/>
            <a:ext cx="863600" cy="863600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297" name="AutoShape 14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08800" y="4552950"/>
            <a:ext cx="863600" cy="863600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298" name="AutoShape 14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72175" y="4552950"/>
            <a:ext cx="936625" cy="863600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299" name="AutoShape 14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08575" y="4552950"/>
            <a:ext cx="863600" cy="863600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300" name="AutoShape 13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71950" y="3689350"/>
            <a:ext cx="936625" cy="863600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301" name="AutoShape 1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72400" y="3689350"/>
            <a:ext cx="863600" cy="863600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302" name="AutoShape 1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08800" y="3689350"/>
            <a:ext cx="863600" cy="863600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303" name="AutoShape 1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72175" y="3689350"/>
            <a:ext cx="936625" cy="863600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304" name="AutoShape 14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08575" y="3689350"/>
            <a:ext cx="863600" cy="863600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305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71950" y="1960563"/>
            <a:ext cx="936625" cy="863600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306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72400" y="1960563"/>
            <a:ext cx="863600" cy="863600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307" name="AutoShape 4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08800" y="1960563"/>
            <a:ext cx="863600" cy="863600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308" name="AutoShape 4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72175" y="1960563"/>
            <a:ext cx="936625" cy="863600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309" name="AutoShape 4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08575" y="1960563"/>
            <a:ext cx="863600" cy="863600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8238" name="WordArt 46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387850" y="2145685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8239" name="WordArt 47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287961" y="2145685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20</a:t>
            </a:r>
          </a:p>
        </p:txBody>
      </p:sp>
      <p:sp>
        <p:nvSpPr>
          <p:cNvPr id="8240" name="WordArt 48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188074" y="2139959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30</a:t>
            </a:r>
          </a:p>
        </p:txBody>
      </p:sp>
      <p:sp>
        <p:nvSpPr>
          <p:cNvPr id="8241" name="WordArt 49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88187" y="2119339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40</a:t>
            </a:r>
          </a:p>
        </p:txBody>
      </p:sp>
      <p:sp>
        <p:nvSpPr>
          <p:cNvPr id="8242" name="WordArt 50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951787" y="2139959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50</a:t>
            </a:r>
          </a:p>
        </p:txBody>
      </p:sp>
      <p:sp>
        <p:nvSpPr>
          <p:cNvPr id="12315" name="AutoShape 5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71950" y="2824163"/>
            <a:ext cx="936625" cy="865187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316" name="AutoShape 5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72400" y="2824163"/>
            <a:ext cx="863600" cy="865187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317" name="AutoShape 5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08800" y="2824163"/>
            <a:ext cx="863600" cy="865187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318" name="AutoShape 5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72175" y="2824163"/>
            <a:ext cx="936625" cy="865187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319" name="AutoShape 5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13109" y="2825182"/>
            <a:ext cx="863600" cy="865187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8253" name="WordArt 61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387850" y="3019425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8254" name="WordArt 62">
            <a:hlinkClick r:id="rId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287962" y="3004353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20</a:t>
            </a:r>
          </a:p>
        </p:txBody>
      </p:sp>
      <p:sp>
        <p:nvSpPr>
          <p:cNvPr id="8255" name="WordArt 63">
            <a:hlinkClick r:id="rId1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176963" y="2995613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30</a:t>
            </a:r>
          </a:p>
        </p:txBody>
      </p:sp>
      <p:sp>
        <p:nvSpPr>
          <p:cNvPr id="8256" name="WordArt 64">
            <a:hlinkClick r:id="rId1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80250" y="3017838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40</a:t>
            </a:r>
          </a:p>
        </p:txBody>
      </p:sp>
      <p:sp>
        <p:nvSpPr>
          <p:cNvPr id="8257" name="WordArt 65">
            <a:hlinkClick r:id="rId1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927975" y="2979738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50</a:t>
            </a:r>
          </a:p>
        </p:txBody>
      </p:sp>
      <p:sp>
        <p:nvSpPr>
          <p:cNvPr id="8280" name="WordArt 88">
            <a:hlinkClick r:id="rId1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376738" y="3865563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8281" name="WordArt 89">
            <a:hlinkClick r:id="rId1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287962" y="3843338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20</a:t>
            </a:r>
          </a:p>
        </p:txBody>
      </p:sp>
      <p:sp>
        <p:nvSpPr>
          <p:cNvPr id="8282" name="WordArt 90">
            <a:hlinkClick r:id="rId1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176962" y="3848127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30</a:t>
            </a:r>
          </a:p>
        </p:txBody>
      </p:sp>
      <p:sp>
        <p:nvSpPr>
          <p:cNvPr id="8283" name="WordArt 91">
            <a:hlinkClick r:id="rId1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53263" y="3843338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40</a:t>
            </a:r>
          </a:p>
        </p:txBody>
      </p:sp>
      <p:sp>
        <p:nvSpPr>
          <p:cNvPr id="8284" name="WordArt 92">
            <a:hlinkClick r:id="rId1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916863" y="3843338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50</a:t>
            </a:r>
          </a:p>
        </p:txBody>
      </p:sp>
      <p:sp>
        <p:nvSpPr>
          <p:cNvPr id="8285" name="WordArt 93">
            <a:hlinkClick r:id="rId1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387850" y="4697413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8286" name="WordArt 94">
            <a:hlinkClick r:id="rId1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251450" y="4697413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20</a:t>
            </a:r>
          </a:p>
        </p:txBody>
      </p:sp>
      <p:sp>
        <p:nvSpPr>
          <p:cNvPr id="8287" name="WordArt 95">
            <a:hlinkClick r:id="rId2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142945" y="4697413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30</a:t>
            </a:r>
          </a:p>
        </p:txBody>
      </p:sp>
      <p:sp>
        <p:nvSpPr>
          <p:cNvPr id="8288" name="WordArt 96">
            <a:hlinkClick r:id="rId2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80250" y="4697413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40</a:t>
            </a:r>
          </a:p>
        </p:txBody>
      </p:sp>
      <p:sp>
        <p:nvSpPr>
          <p:cNvPr id="8289" name="WordArt 97">
            <a:hlinkClick r:id="rId2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916863" y="4697413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50</a:t>
            </a:r>
          </a:p>
        </p:txBody>
      </p:sp>
      <p:sp>
        <p:nvSpPr>
          <p:cNvPr id="8300" name="WordArt 108">
            <a:hlinkClick r:id="rId2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387850" y="5632450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8301" name="WordArt 109">
            <a:hlinkClick r:id="rId2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253038" y="5632450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20</a:t>
            </a:r>
          </a:p>
        </p:txBody>
      </p:sp>
      <p:sp>
        <p:nvSpPr>
          <p:cNvPr id="8302" name="WordArt 110">
            <a:hlinkClick r:id="rId2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142945" y="5632450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30</a:t>
            </a:r>
          </a:p>
        </p:txBody>
      </p:sp>
      <p:sp>
        <p:nvSpPr>
          <p:cNvPr id="8303" name="WordArt 111">
            <a:hlinkClick r:id="rId2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53263" y="5632450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40</a:t>
            </a:r>
          </a:p>
        </p:txBody>
      </p:sp>
      <p:sp>
        <p:nvSpPr>
          <p:cNvPr id="8304" name="WordArt 112">
            <a:hlinkClick r:id="rId2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943850" y="5621338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50</a:t>
            </a:r>
          </a:p>
        </p:txBody>
      </p:sp>
      <p:sp>
        <p:nvSpPr>
          <p:cNvPr id="8309" name="Rectangle 117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6929454" y="6357958"/>
            <a:ext cx="1714512" cy="431801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РАУНД </a:t>
            </a:r>
            <a:r>
              <a:rPr lang="en-US" sz="2000" b="1" dirty="0">
                <a:solidFill>
                  <a:schemeClr val="tx1"/>
                </a:solidFill>
                <a:latin typeface="Arial" charset="0"/>
              </a:rPr>
              <a:t>I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I</a:t>
            </a:r>
            <a:endParaRPr lang="ru-RU" sz="20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310" name="AutoShape 1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1472" y="1960572"/>
            <a:ext cx="3600450" cy="863600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r>
              <a:rPr lang="ru-RU" b="1" dirty="0">
                <a:solidFill>
                  <a:schemeClr val="tx1"/>
                </a:solidFill>
              </a:rPr>
              <a:t>ПОСЛОВИЦЫ</a:t>
            </a:r>
          </a:p>
        </p:txBody>
      </p:sp>
      <p:sp>
        <p:nvSpPr>
          <p:cNvPr id="8311" name="AutoShape 1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1472" y="2824172"/>
            <a:ext cx="3600450" cy="865188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r>
              <a:rPr lang="ru-RU" sz="2000" b="1" dirty="0">
                <a:solidFill>
                  <a:schemeClr val="tx1"/>
                </a:solidFill>
              </a:rPr>
              <a:t>ИНСТРУМЕНТЫ</a:t>
            </a:r>
          </a:p>
          <a:p>
            <a:pPr>
              <a:spcBef>
                <a:spcPct val="20000"/>
              </a:spcBef>
              <a:defRPr/>
            </a:pPr>
            <a:r>
              <a:rPr lang="ru-RU" sz="2000" b="1" dirty="0">
                <a:solidFill>
                  <a:schemeClr val="tx1"/>
                </a:solidFill>
              </a:rPr>
              <a:t>И УСТРОЙСТВА</a:t>
            </a:r>
          </a:p>
        </p:txBody>
      </p:sp>
      <p:sp>
        <p:nvSpPr>
          <p:cNvPr id="8312" name="AutoShape 1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1472" y="3689360"/>
            <a:ext cx="3600450" cy="863600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r>
              <a:rPr lang="ru-RU" b="1" dirty="0">
                <a:solidFill>
                  <a:schemeClr val="tx1"/>
                </a:solidFill>
              </a:rPr>
              <a:t>ЧИСЛА</a:t>
            </a:r>
          </a:p>
        </p:txBody>
      </p:sp>
      <p:sp>
        <p:nvSpPr>
          <p:cNvPr id="8317" name="AutoShape 1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1472" y="4552960"/>
            <a:ext cx="3600450" cy="863600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r>
              <a:rPr lang="ru-RU" b="1" dirty="0">
                <a:solidFill>
                  <a:schemeClr val="tx1"/>
                </a:solidFill>
              </a:rPr>
              <a:t>ЛОГИКА</a:t>
            </a:r>
          </a:p>
        </p:txBody>
      </p:sp>
      <p:sp>
        <p:nvSpPr>
          <p:cNvPr id="8321" name="AutoShape 1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1472" y="5416560"/>
            <a:ext cx="3600450" cy="865187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МАТЕМАТИЧЕСКИЕ ОРЕШКИ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500562" y="500042"/>
            <a:ext cx="3420167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 </a:t>
            </a:r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раунд </a:t>
            </a:r>
          </a:p>
        </p:txBody>
      </p:sp>
      <p:sp>
        <p:nvSpPr>
          <p:cNvPr id="61" name="AutoShape 1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1500" y="2028026"/>
            <a:ext cx="3600450" cy="842980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r>
              <a:rPr lang="ru-RU" b="1" dirty="0" smtClean="0">
                <a:solidFill>
                  <a:schemeClr val="tx1"/>
                </a:solidFill>
              </a:rPr>
              <a:t>РЕБУСЫ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2" name="AutoShape 1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1472" y="2803552"/>
            <a:ext cx="3600450" cy="865188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r>
              <a:rPr lang="ru-RU" b="1" dirty="0" smtClean="0">
                <a:solidFill>
                  <a:schemeClr val="tx1"/>
                </a:solidFill>
              </a:rPr>
              <a:t>МАТЕМАТИКА И …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3" name="AutoShape 1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1472" y="3668740"/>
            <a:ext cx="3600450" cy="863600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r>
              <a:rPr lang="ru-RU" b="1" dirty="0" smtClean="0">
                <a:solidFill>
                  <a:schemeClr val="tx1"/>
                </a:solidFill>
              </a:rPr>
              <a:t>ЗАГАДКИ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4" name="AutoShape 1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1472" y="4532340"/>
            <a:ext cx="3600450" cy="863600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ЕДИНИЦЫ ИЗМЕРЕНИЯ</a:t>
            </a:r>
            <a:endParaRPr lang="ru-RU" sz="1800" b="1" dirty="0">
              <a:solidFill>
                <a:schemeClr val="tx1"/>
              </a:solidFill>
            </a:endParaRPr>
          </a:p>
        </p:txBody>
      </p:sp>
      <p:grpSp>
        <p:nvGrpSpPr>
          <p:cNvPr id="21588" name="Группа 64"/>
          <p:cNvGrpSpPr>
            <a:grpSpLocks/>
          </p:cNvGrpSpPr>
          <p:nvPr/>
        </p:nvGrpSpPr>
        <p:grpSpPr bwMode="auto">
          <a:xfrm>
            <a:off x="785813" y="357188"/>
            <a:ext cx="3065462" cy="1487487"/>
            <a:chOff x="785786" y="428604"/>
            <a:chExt cx="3143272" cy="1571636"/>
          </a:xfrm>
        </p:grpSpPr>
        <p:grpSp>
          <p:nvGrpSpPr>
            <p:cNvPr id="21589" name="Группа 37"/>
            <p:cNvGrpSpPr>
              <a:grpSpLocks/>
            </p:cNvGrpSpPr>
            <p:nvPr/>
          </p:nvGrpSpPr>
          <p:grpSpPr bwMode="auto">
            <a:xfrm>
              <a:off x="785786" y="428604"/>
              <a:ext cx="3143272" cy="1571635"/>
              <a:chOff x="214282" y="214290"/>
              <a:chExt cx="8715436" cy="6429420"/>
            </a:xfrm>
          </p:grpSpPr>
          <p:sp>
            <p:nvSpPr>
              <p:cNvPr id="71" name="Багетная рамка 70"/>
              <p:cNvSpPr/>
              <p:nvPr/>
            </p:nvSpPr>
            <p:spPr>
              <a:xfrm>
                <a:off x="7458339" y="571099"/>
                <a:ext cx="1001982" cy="926329"/>
              </a:xfrm>
              <a:prstGeom prst="bevel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72" name="Прямоугольник 71">
                <a:hlinkClick r:id="rId5" action="ppaction://hlinksldjump"/>
              </p:cNvPr>
              <p:cNvSpPr/>
              <p:nvPr/>
            </p:nvSpPr>
            <p:spPr>
              <a:xfrm>
                <a:off x="7500958" y="642918"/>
                <a:ext cx="928459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40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n-lt"/>
                  </a:rPr>
                  <a:t>4</a:t>
                </a:r>
                <a:r>
                  <a:rPr lang="en-US" sz="40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n-lt"/>
                  </a:rPr>
                  <a:t>0</a:t>
                </a:r>
                <a:endParaRPr lang="ru-RU" sz="4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214282" y="214290"/>
                <a:ext cx="8715436" cy="6429420"/>
              </a:xfrm>
              <a:prstGeom prst="rect">
                <a:avLst/>
              </a:prstGeom>
              <a:gradFill>
                <a:gsLst>
                  <a:gs pos="0">
                    <a:srgbClr val="000066"/>
                  </a:gs>
                  <a:gs pos="60000">
                    <a:schemeClr val="tx1"/>
                  </a:gs>
                  <a:gs pos="100000">
                    <a:srgbClr val="000066"/>
                  </a:gs>
                  <a:gs pos="100000">
                    <a:schemeClr val="tx1"/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4" name="Группа 11"/>
              <p:cNvGrpSpPr/>
              <p:nvPr/>
            </p:nvGrpSpPr>
            <p:grpSpPr>
              <a:xfrm>
                <a:off x="642910" y="357166"/>
                <a:ext cx="5572164" cy="5572164"/>
                <a:chOff x="642910" y="357166"/>
                <a:chExt cx="5572164" cy="5572164"/>
              </a:xfrm>
              <a:gradFill>
                <a:gsLst>
                  <a:gs pos="0">
                    <a:schemeClr val="tx1"/>
                  </a:gs>
                  <a:gs pos="60000">
                    <a:srgbClr val="003399"/>
                  </a:gs>
                  <a:gs pos="100000">
                    <a:srgbClr val="000066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0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8" name="Овал 9"/>
                <p:cNvSpPr/>
                <p:nvPr/>
              </p:nvSpPr>
              <p:spPr>
                <a:xfrm>
                  <a:off x="642910" y="357166"/>
                  <a:ext cx="5572164" cy="5572164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9" name="Овал 98"/>
                <p:cNvSpPr/>
                <p:nvPr/>
              </p:nvSpPr>
              <p:spPr>
                <a:xfrm>
                  <a:off x="857224" y="548810"/>
                  <a:ext cx="5143536" cy="5143536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75" name="4-конечная звезда 10"/>
              <p:cNvSpPr/>
              <p:nvPr/>
            </p:nvSpPr>
            <p:spPr>
              <a:xfrm>
                <a:off x="6500826" y="714356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6" name="4-конечная звезда 75"/>
              <p:cNvSpPr/>
              <p:nvPr/>
            </p:nvSpPr>
            <p:spPr>
              <a:xfrm>
                <a:off x="7143768" y="1214422"/>
                <a:ext cx="285752" cy="428628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7" name="4-конечная звезда 76"/>
              <p:cNvSpPr/>
              <p:nvPr/>
            </p:nvSpPr>
            <p:spPr>
              <a:xfrm>
                <a:off x="8286776" y="2571744"/>
                <a:ext cx="428628" cy="785818"/>
              </a:xfrm>
              <a:prstGeom prst="star4">
                <a:avLst/>
              </a:prstGeom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" name="Полилиния 77"/>
              <p:cNvSpPr/>
              <p:nvPr/>
            </p:nvSpPr>
            <p:spPr bwMode="auto">
              <a:xfrm rot="19275439">
                <a:off x="1035727" y="2801154"/>
                <a:ext cx="464882" cy="295056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олилиния 78"/>
              <p:cNvSpPr/>
              <p:nvPr/>
            </p:nvSpPr>
            <p:spPr bwMode="auto">
              <a:xfrm rot="1394041">
                <a:off x="1825576" y="1943442"/>
                <a:ext cx="320455" cy="185264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0" name="Полилиния 79"/>
              <p:cNvSpPr/>
              <p:nvPr/>
            </p:nvSpPr>
            <p:spPr bwMode="auto">
              <a:xfrm rot="15154483">
                <a:off x="1438824" y="4020588"/>
                <a:ext cx="466597" cy="388155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1" name="Полилиния 80"/>
              <p:cNvSpPr/>
              <p:nvPr/>
            </p:nvSpPr>
            <p:spPr bwMode="auto">
              <a:xfrm rot="16898388">
                <a:off x="2043624" y="3047659"/>
                <a:ext cx="466597" cy="261779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2" name="Полилиния 81"/>
              <p:cNvSpPr/>
              <p:nvPr/>
            </p:nvSpPr>
            <p:spPr bwMode="auto">
              <a:xfrm rot="7884008">
                <a:off x="2585070" y="1227672"/>
                <a:ext cx="322498" cy="189564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3" name="Полилиния 82"/>
              <p:cNvSpPr/>
              <p:nvPr/>
            </p:nvSpPr>
            <p:spPr bwMode="auto">
              <a:xfrm rot="7469707">
                <a:off x="3364533" y="4946646"/>
                <a:ext cx="356809" cy="347536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олилиния 83"/>
              <p:cNvSpPr/>
              <p:nvPr/>
            </p:nvSpPr>
            <p:spPr bwMode="auto">
              <a:xfrm rot="19744319">
                <a:off x="2452944" y="4996903"/>
                <a:ext cx="320452" cy="192128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5" name="Полилиния 84"/>
              <p:cNvSpPr/>
              <p:nvPr/>
            </p:nvSpPr>
            <p:spPr bwMode="auto">
              <a:xfrm rot="19744319">
                <a:off x="2759858" y="3761794"/>
                <a:ext cx="315940" cy="672448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6" name="Полилиния 85"/>
              <p:cNvSpPr/>
              <p:nvPr/>
            </p:nvSpPr>
            <p:spPr bwMode="auto">
              <a:xfrm rot="19744319">
                <a:off x="3504573" y="605406"/>
                <a:ext cx="320455" cy="672448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7" name="4-конечная звезда 86"/>
              <p:cNvSpPr/>
              <p:nvPr/>
            </p:nvSpPr>
            <p:spPr>
              <a:xfrm>
                <a:off x="7072330" y="500042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" name="4-конечная звезда 87"/>
              <p:cNvSpPr/>
              <p:nvPr/>
            </p:nvSpPr>
            <p:spPr>
              <a:xfrm>
                <a:off x="7929586" y="714356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9" name="4-конечная звезда 88"/>
              <p:cNvSpPr/>
              <p:nvPr/>
            </p:nvSpPr>
            <p:spPr>
              <a:xfrm>
                <a:off x="8429652" y="428604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" name="4-конечная звезда 89"/>
              <p:cNvSpPr/>
              <p:nvPr/>
            </p:nvSpPr>
            <p:spPr>
              <a:xfrm>
                <a:off x="8286776" y="1500174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" name="4-конечная звезда 90"/>
              <p:cNvSpPr/>
              <p:nvPr/>
            </p:nvSpPr>
            <p:spPr>
              <a:xfrm>
                <a:off x="7500958" y="2285992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" name="Пятно 1 91"/>
              <p:cNvSpPr/>
              <p:nvPr/>
            </p:nvSpPr>
            <p:spPr>
              <a:xfrm>
                <a:off x="498627" y="502482"/>
                <a:ext cx="148945" cy="68617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3" name="Пятно 1 92"/>
              <p:cNvSpPr/>
              <p:nvPr/>
            </p:nvSpPr>
            <p:spPr>
              <a:xfrm>
                <a:off x="1144049" y="502482"/>
                <a:ext cx="284345" cy="137234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" name="Пятно 1 93"/>
              <p:cNvSpPr/>
              <p:nvPr/>
            </p:nvSpPr>
            <p:spPr>
              <a:xfrm>
                <a:off x="710760" y="715193"/>
                <a:ext cx="288860" cy="212715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" name="Пятно 1 94"/>
              <p:cNvSpPr/>
              <p:nvPr/>
            </p:nvSpPr>
            <p:spPr>
              <a:xfrm>
                <a:off x="426412" y="1216100"/>
                <a:ext cx="284348" cy="212711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" name="Пятно 1 95"/>
              <p:cNvSpPr/>
              <p:nvPr/>
            </p:nvSpPr>
            <p:spPr>
              <a:xfrm>
                <a:off x="1640527" y="358384"/>
                <a:ext cx="284345" cy="144098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7" name="Пятно 1 96"/>
              <p:cNvSpPr/>
              <p:nvPr/>
            </p:nvSpPr>
            <p:spPr>
              <a:xfrm>
                <a:off x="214282" y="1785620"/>
                <a:ext cx="496478" cy="212715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21590" name="Группа 41"/>
            <p:cNvGrpSpPr>
              <a:grpSpLocks/>
            </p:cNvGrpSpPr>
            <p:nvPr/>
          </p:nvGrpSpPr>
          <p:grpSpPr bwMode="auto">
            <a:xfrm>
              <a:off x="1938296" y="465675"/>
              <a:ext cx="1390075" cy="1114804"/>
              <a:chOff x="2116883" y="567443"/>
              <a:chExt cx="1863963" cy="2026917"/>
            </a:xfrm>
          </p:grpSpPr>
          <p:sp>
            <p:nvSpPr>
              <p:cNvPr id="68" name="Прямоугольник 67"/>
              <p:cNvSpPr/>
              <p:nvPr/>
            </p:nvSpPr>
            <p:spPr>
              <a:xfrm>
                <a:off x="2116883" y="928670"/>
                <a:ext cx="1845200" cy="1063228"/>
              </a:xfrm>
              <a:prstGeom prst="rect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32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rPr>
                  <a:t>СВОЯ</a:t>
                </a:r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2727269" y="1643050"/>
                <a:ext cx="1253577" cy="951310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>
                  <a:defRPr/>
                </a:pPr>
                <a:r>
                  <a:rPr lang="ru-RU" sz="2800" b="1" dirty="0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rPr>
                  <a:t>игра</a:t>
                </a: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2351472" y="567443"/>
                <a:ext cx="569387" cy="923329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>
                  <a:defRPr/>
                </a:pPr>
                <a:r>
                  <a:rPr lang="ru-RU" sz="5400" b="1" dirty="0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rPr>
                  <a:t>_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" dur="5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500"/>
                                        <p:tgtEl>
                                          <p:spTgt spid="8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0" dur="500"/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4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500"/>
                                        <p:tgtEl>
                                          <p:spTgt spid="8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2" dur="500"/>
                                        <p:tgtEl>
                                          <p:spTgt spid="8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8" dur="5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4" dur="500"/>
                                        <p:tgtEl>
                                          <p:spTgt spid="8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0" dur="500"/>
                                        <p:tgtEl>
                                          <p:spTgt spid="8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6" dur="500"/>
                                        <p:tgtEl>
                                          <p:spTgt spid="8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8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2" dur="500"/>
                                        <p:tgtEl>
                                          <p:spTgt spid="8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8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8" dur="500"/>
                                        <p:tgtEl>
                                          <p:spTgt spid="8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8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4" dur="500"/>
                                        <p:tgtEl>
                                          <p:spTgt spid="8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8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0" dur="500"/>
                                        <p:tgtEl>
                                          <p:spTgt spid="8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8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6" dur="500"/>
                                        <p:tgtEl>
                                          <p:spTgt spid="8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8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02" dur="500"/>
                                        <p:tgtEl>
                                          <p:spTgt spid="8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8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08" dur="500"/>
                                        <p:tgtEl>
                                          <p:spTgt spid="8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8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4" dur="500"/>
                                        <p:tgtEl>
                                          <p:spTgt spid="8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8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0" dur="500"/>
                                        <p:tgtEl>
                                          <p:spTgt spid="8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8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6" dur="500"/>
                                        <p:tgtEl>
                                          <p:spTgt spid="8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0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32" dur="500"/>
                                        <p:tgtEl>
                                          <p:spTgt spid="8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0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38" dur="500"/>
                                        <p:tgtEl>
                                          <p:spTgt spid="8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0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8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44" dur="500"/>
                                        <p:tgtEl>
                                          <p:spTgt spid="8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0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8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50" dur="500"/>
                                        <p:tgtEl>
                                          <p:spTgt spid="8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04"/>
                  </p:tgtEl>
                </p:cond>
              </p:nextCondLst>
            </p:seq>
          </p:childTnLst>
        </p:cTn>
      </p:par>
    </p:tnLst>
    <p:bldLst>
      <p:bldP spid="8238" grpId="0" animBg="1"/>
      <p:bldP spid="8239" grpId="0" animBg="1"/>
      <p:bldP spid="8240" grpId="0" animBg="1"/>
      <p:bldP spid="8241" grpId="0" animBg="1"/>
      <p:bldP spid="8242" grpId="0" animBg="1"/>
      <p:bldP spid="8253" grpId="0" animBg="1"/>
      <p:bldP spid="8254" grpId="0" animBg="1"/>
      <p:bldP spid="8255" grpId="0" animBg="1"/>
      <p:bldP spid="8256" grpId="0" animBg="1"/>
      <p:bldP spid="8257" grpId="0" animBg="1"/>
      <p:bldP spid="8280" grpId="0" animBg="1"/>
      <p:bldP spid="8281" grpId="0" animBg="1"/>
      <p:bldP spid="8282" grpId="0" animBg="1"/>
      <p:bldP spid="8283" grpId="0" animBg="1"/>
      <p:bldP spid="8284" grpId="0" animBg="1"/>
      <p:bldP spid="8285" grpId="0" animBg="1"/>
      <p:bldP spid="8286" grpId="0" animBg="1"/>
      <p:bldP spid="8287" grpId="0" animBg="1"/>
      <p:bldP spid="8288" grpId="0" animBg="1"/>
      <p:bldP spid="8289" grpId="0" animBg="1"/>
      <p:bldP spid="8300" grpId="0" animBg="1"/>
      <p:bldP spid="8301" grpId="0" animBg="1"/>
      <p:bldP spid="8302" grpId="0" animBg="1"/>
      <p:bldP spid="8303" grpId="0" animBg="1"/>
      <p:bldP spid="830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AutoShape 18"/>
          <p:cNvSpPr>
            <a:spLocks noChangeArrowheads="1"/>
          </p:cNvSpPr>
          <p:nvPr/>
        </p:nvSpPr>
        <p:spPr bwMode="auto">
          <a:xfrm rot="10800000">
            <a:off x="5367877" y="4536564"/>
            <a:ext cx="3135699" cy="1020317"/>
          </a:xfrm>
          <a:prstGeom prst="wedgeRectCallout">
            <a:avLst>
              <a:gd name="adj1" fmla="val 1519"/>
              <a:gd name="adj2" fmla="val 108435"/>
            </a:avLst>
          </a:prstGeom>
          <a:solidFill>
            <a:srgbClr val="FFFF00"/>
          </a:solidFill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9+8+7+65+4+3+2+1</a:t>
            </a:r>
            <a:endParaRPr lang="ru-RU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0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643702" y="6069033"/>
            <a:ext cx="2000264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54" name="Rectangle 1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8596" y="6072206"/>
            <a:ext cx="1571636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РАУНД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II</a:t>
            </a:r>
            <a:endParaRPr lang="ru-RU" sz="2000" b="1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5133" name="Группа 21"/>
          <p:cNvGrpSpPr>
            <a:grpSpLocks/>
          </p:cNvGrpSpPr>
          <p:nvPr/>
        </p:nvGrpSpPr>
        <p:grpSpPr bwMode="auto">
          <a:xfrm>
            <a:off x="7715250" y="571500"/>
            <a:ext cx="857250" cy="857250"/>
            <a:chOff x="7786710" y="500042"/>
            <a:chExt cx="857256" cy="857256"/>
          </a:xfrm>
        </p:grpSpPr>
        <p:sp>
          <p:nvSpPr>
            <p:cNvPr id="56" name="Багетная рамка 55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7826112" y="502746"/>
              <a:ext cx="748929" cy="7694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50</a:t>
              </a:r>
            </a:p>
          </p:txBody>
        </p:sp>
      </p:grpSp>
      <p:sp>
        <p:nvSpPr>
          <p:cNvPr id="58" name="Скругленный прямоугольник 57"/>
          <p:cNvSpPr/>
          <p:nvPr/>
        </p:nvSpPr>
        <p:spPr>
          <a:xfrm>
            <a:off x="571499" y="1772816"/>
            <a:ext cx="8047871" cy="17281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b="1" dirty="0">
                <a:cs typeface="Times New Roman" pitchFamily="18" charset="0"/>
              </a:rPr>
              <a:t>Как   нужно  расставить   знаки  сложения   в  записи: </a:t>
            </a:r>
          </a:p>
          <a:p>
            <a:r>
              <a:rPr lang="ru-RU" b="1" dirty="0">
                <a:cs typeface="Times New Roman" pitchFamily="18" charset="0"/>
              </a:rPr>
              <a:t> 9  8  7  6  5  4  3  2  1, </a:t>
            </a:r>
          </a:p>
          <a:p>
            <a:r>
              <a:rPr lang="ru-RU" b="1" dirty="0">
                <a:cs typeface="Times New Roman" pitchFamily="18" charset="0"/>
              </a:rPr>
              <a:t>чтобы  в  сумме  получилось  99. </a:t>
            </a:r>
          </a:p>
        </p:txBody>
      </p:sp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4947518" y="3784300"/>
            <a:ext cx="3660031" cy="1999109"/>
            <a:chOff x="5214942" y="4143380"/>
            <a:chExt cx="3384550" cy="1727200"/>
          </a:xfrm>
        </p:grpSpPr>
        <p:sp>
          <p:nvSpPr>
            <p:cNvPr id="63" name="AutoShape 7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214942" y="4143380"/>
              <a:ext cx="3384550" cy="1727200"/>
            </a:xfrm>
            <a:prstGeom prst="actionButtonBlank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5188" name="Picture 73" descr="Рисунок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71955" y="4143380"/>
              <a:ext cx="2161718" cy="1573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WordArt 6"/>
          <p:cNvSpPr>
            <a:spLocks noChangeArrowheads="1" noChangeShapeType="1" noTextEdit="1"/>
          </p:cNvSpPr>
          <p:nvPr/>
        </p:nvSpPr>
        <p:spPr bwMode="auto">
          <a:xfrm>
            <a:off x="571499" y="581672"/>
            <a:ext cx="6900288" cy="854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kern="1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Математические  орешки</a:t>
            </a:r>
            <a:endParaRPr lang="ru-RU" sz="4800" b="1" kern="1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58363" y="2039955"/>
            <a:ext cx="863600" cy="792163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>
              <a:solidFill>
                <a:srgbClr val="FF9900"/>
              </a:solidFill>
            </a:endParaRPr>
          </a:p>
        </p:txBody>
      </p:sp>
      <p:sp>
        <p:nvSpPr>
          <p:cNvPr id="3891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14351" y="2039955"/>
            <a:ext cx="863600" cy="792163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>
              <a:solidFill>
                <a:srgbClr val="FF9900"/>
              </a:solidFill>
            </a:endParaRPr>
          </a:p>
        </p:txBody>
      </p:sp>
      <p:sp>
        <p:nvSpPr>
          <p:cNvPr id="38916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50751" y="2039955"/>
            <a:ext cx="863600" cy="792163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>
              <a:solidFill>
                <a:srgbClr val="FF9900"/>
              </a:solidFill>
            </a:endParaRPr>
          </a:p>
        </p:txBody>
      </p:sp>
      <p:sp>
        <p:nvSpPr>
          <p:cNvPr id="3891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85563" y="2039955"/>
            <a:ext cx="863600" cy="792163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>
              <a:solidFill>
                <a:srgbClr val="FF9900"/>
              </a:solidFill>
            </a:endParaRPr>
          </a:p>
        </p:txBody>
      </p:sp>
      <p:sp>
        <p:nvSpPr>
          <p:cNvPr id="3891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21963" y="2039955"/>
            <a:ext cx="863600" cy="792163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>
              <a:solidFill>
                <a:srgbClr val="FF9900"/>
              </a:solidFill>
            </a:endParaRPr>
          </a:p>
        </p:txBody>
      </p:sp>
      <p:sp>
        <p:nvSpPr>
          <p:cNvPr id="38919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58363" y="2832118"/>
            <a:ext cx="863600" cy="792162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>
              <a:solidFill>
                <a:srgbClr val="FF9900"/>
              </a:solidFill>
            </a:endParaRPr>
          </a:p>
        </p:txBody>
      </p:sp>
      <p:sp>
        <p:nvSpPr>
          <p:cNvPr id="38920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14351" y="2832118"/>
            <a:ext cx="863600" cy="792162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>
              <a:solidFill>
                <a:srgbClr val="FF9900"/>
              </a:solidFill>
            </a:endParaRPr>
          </a:p>
        </p:txBody>
      </p:sp>
      <p:sp>
        <p:nvSpPr>
          <p:cNvPr id="38921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50751" y="2832118"/>
            <a:ext cx="863600" cy="792162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>
              <a:solidFill>
                <a:srgbClr val="FF9900"/>
              </a:solidFill>
            </a:endParaRPr>
          </a:p>
        </p:txBody>
      </p:sp>
      <p:sp>
        <p:nvSpPr>
          <p:cNvPr id="38922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85563" y="2832118"/>
            <a:ext cx="863600" cy="792162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>
              <a:solidFill>
                <a:srgbClr val="FF9900"/>
              </a:solidFill>
            </a:endParaRPr>
          </a:p>
        </p:txBody>
      </p:sp>
      <p:sp>
        <p:nvSpPr>
          <p:cNvPr id="38923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21963" y="2832118"/>
            <a:ext cx="863600" cy="792162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>
              <a:solidFill>
                <a:srgbClr val="FF9900"/>
              </a:solidFill>
            </a:endParaRPr>
          </a:p>
        </p:txBody>
      </p:sp>
      <p:sp>
        <p:nvSpPr>
          <p:cNvPr id="38924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58363" y="3624280"/>
            <a:ext cx="863600" cy="792163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>
              <a:solidFill>
                <a:srgbClr val="FF9900"/>
              </a:solidFill>
            </a:endParaRPr>
          </a:p>
        </p:txBody>
      </p:sp>
      <p:sp>
        <p:nvSpPr>
          <p:cNvPr id="38925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14351" y="3624280"/>
            <a:ext cx="863600" cy="792163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>
              <a:solidFill>
                <a:srgbClr val="FF9900"/>
              </a:solidFill>
            </a:endParaRPr>
          </a:p>
        </p:txBody>
      </p:sp>
      <p:sp>
        <p:nvSpPr>
          <p:cNvPr id="38926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50751" y="3624280"/>
            <a:ext cx="863600" cy="792163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>
              <a:solidFill>
                <a:srgbClr val="FF9900"/>
              </a:solidFill>
            </a:endParaRPr>
          </a:p>
        </p:txBody>
      </p:sp>
      <p:sp>
        <p:nvSpPr>
          <p:cNvPr id="38927" name="AutoShape 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85563" y="3624280"/>
            <a:ext cx="863600" cy="792163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>
              <a:solidFill>
                <a:srgbClr val="FF9900"/>
              </a:solidFill>
            </a:endParaRPr>
          </a:p>
        </p:txBody>
      </p:sp>
      <p:sp>
        <p:nvSpPr>
          <p:cNvPr id="38928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21963" y="3624280"/>
            <a:ext cx="863600" cy="792163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>
              <a:solidFill>
                <a:srgbClr val="FF9900"/>
              </a:solidFill>
            </a:endParaRPr>
          </a:p>
        </p:txBody>
      </p:sp>
      <p:sp>
        <p:nvSpPr>
          <p:cNvPr id="38929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58363" y="4416443"/>
            <a:ext cx="863600" cy="792162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>
              <a:solidFill>
                <a:srgbClr val="FF9900"/>
              </a:solidFill>
            </a:endParaRPr>
          </a:p>
        </p:txBody>
      </p:sp>
      <p:sp>
        <p:nvSpPr>
          <p:cNvPr id="38930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14351" y="4416443"/>
            <a:ext cx="863600" cy="792162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>
              <a:solidFill>
                <a:srgbClr val="FF9900"/>
              </a:solidFill>
            </a:endParaRPr>
          </a:p>
        </p:txBody>
      </p:sp>
      <p:sp>
        <p:nvSpPr>
          <p:cNvPr id="38931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50751" y="4416443"/>
            <a:ext cx="863600" cy="792162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>
              <a:solidFill>
                <a:srgbClr val="FF9900"/>
              </a:solidFill>
            </a:endParaRPr>
          </a:p>
        </p:txBody>
      </p:sp>
      <p:sp>
        <p:nvSpPr>
          <p:cNvPr id="38932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85563" y="4416443"/>
            <a:ext cx="863600" cy="792162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>
              <a:solidFill>
                <a:srgbClr val="FF9900"/>
              </a:solidFill>
            </a:endParaRPr>
          </a:p>
        </p:txBody>
      </p:sp>
      <p:sp>
        <p:nvSpPr>
          <p:cNvPr id="38933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21963" y="4416443"/>
            <a:ext cx="863600" cy="792162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>
              <a:solidFill>
                <a:srgbClr val="FF9900"/>
              </a:solidFill>
            </a:endParaRPr>
          </a:p>
        </p:txBody>
      </p:sp>
      <p:sp>
        <p:nvSpPr>
          <p:cNvPr id="38934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58363" y="5208605"/>
            <a:ext cx="863600" cy="792163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>
              <a:solidFill>
                <a:srgbClr val="FF9900"/>
              </a:solidFill>
            </a:endParaRPr>
          </a:p>
        </p:txBody>
      </p:sp>
      <p:sp>
        <p:nvSpPr>
          <p:cNvPr id="38935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14351" y="5208605"/>
            <a:ext cx="863600" cy="792163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>
              <a:solidFill>
                <a:srgbClr val="FF9900"/>
              </a:solidFill>
            </a:endParaRPr>
          </a:p>
        </p:txBody>
      </p:sp>
      <p:sp>
        <p:nvSpPr>
          <p:cNvPr id="38936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50751" y="5208605"/>
            <a:ext cx="863600" cy="792163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>
              <a:solidFill>
                <a:srgbClr val="FF9900"/>
              </a:solidFill>
            </a:endParaRPr>
          </a:p>
        </p:txBody>
      </p:sp>
      <p:sp>
        <p:nvSpPr>
          <p:cNvPr id="38937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85563" y="5208605"/>
            <a:ext cx="863600" cy="792163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>
              <a:solidFill>
                <a:srgbClr val="FF9900"/>
              </a:solidFill>
            </a:endParaRPr>
          </a:p>
        </p:txBody>
      </p:sp>
      <p:sp>
        <p:nvSpPr>
          <p:cNvPr id="38938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21963" y="5208605"/>
            <a:ext cx="863600" cy="792163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>
              <a:solidFill>
                <a:srgbClr val="FF9900"/>
              </a:solidFill>
            </a:endParaRPr>
          </a:p>
        </p:txBody>
      </p:sp>
      <p:sp>
        <p:nvSpPr>
          <p:cNvPr id="120875" name="WordArt 43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295899" y="3776663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bg2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</a:rPr>
              <a:t>40</a:t>
            </a:r>
          </a:p>
        </p:txBody>
      </p:sp>
      <p:sp>
        <p:nvSpPr>
          <p:cNvPr id="120876" name="WordArt 4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143625" y="3763963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bg2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</a:rPr>
              <a:t>60</a:t>
            </a:r>
          </a:p>
        </p:txBody>
      </p:sp>
      <p:sp>
        <p:nvSpPr>
          <p:cNvPr id="120877" name="WordArt 45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24688" y="3768725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bg2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</a:rPr>
              <a:t>80</a:t>
            </a:r>
          </a:p>
        </p:txBody>
      </p:sp>
      <p:sp>
        <p:nvSpPr>
          <p:cNvPr id="120878" name="WordArt 46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85113" y="3768725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bg2"/>
              </a:extrusionClr>
            </a:sp3d>
          </a:bodyPr>
          <a:lstStyle/>
          <a:p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</a:rPr>
              <a:t>100</a:t>
            </a:r>
          </a:p>
        </p:txBody>
      </p:sp>
      <p:sp>
        <p:nvSpPr>
          <p:cNvPr id="120879" name="WordArt 47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402138" y="4560888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bg2"/>
              </a:extrusionClr>
            </a:sp3d>
          </a:bodyPr>
          <a:lstStyle/>
          <a:p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</a:rPr>
              <a:t>20</a:t>
            </a:r>
          </a:p>
        </p:txBody>
      </p:sp>
      <p:sp>
        <p:nvSpPr>
          <p:cNvPr id="120880" name="WordArt 48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264150" y="4560888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bg2"/>
              </a:extrusionClr>
            </a:sp3d>
          </a:bodyPr>
          <a:lstStyle/>
          <a:p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</a:rPr>
              <a:t>40</a:t>
            </a:r>
          </a:p>
        </p:txBody>
      </p:sp>
      <p:sp>
        <p:nvSpPr>
          <p:cNvPr id="120881" name="WordArt 49">
            <a:hlinkClick r:id="rId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127750" y="4560888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bg2"/>
              </a:extrusionClr>
            </a:sp3d>
          </a:bodyPr>
          <a:lstStyle/>
          <a:p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</a:rPr>
              <a:t>60</a:t>
            </a:r>
          </a:p>
        </p:txBody>
      </p:sp>
      <p:sp>
        <p:nvSpPr>
          <p:cNvPr id="120882" name="WordArt 50">
            <a:hlinkClick r:id="rId1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992938" y="4560888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bg2"/>
              </a:extrusionClr>
            </a:sp3d>
          </a:bodyPr>
          <a:lstStyle/>
          <a:p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</a:rPr>
              <a:t>80</a:t>
            </a:r>
          </a:p>
        </p:txBody>
      </p:sp>
      <p:sp>
        <p:nvSpPr>
          <p:cNvPr id="120883" name="WordArt 51">
            <a:hlinkClick r:id="rId1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56538" y="4560888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bg2"/>
              </a:extrusionClr>
            </a:sp3d>
          </a:bodyPr>
          <a:lstStyle/>
          <a:p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</a:rPr>
              <a:t>100</a:t>
            </a:r>
          </a:p>
        </p:txBody>
      </p:sp>
      <p:sp>
        <p:nvSpPr>
          <p:cNvPr id="120884" name="WordArt 52">
            <a:hlinkClick r:id="rId1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402138" y="5351463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bg2"/>
              </a:extrusionClr>
            </a:sp3d>
          </a:bodyPr>
          <a:lstStyle/>
          <a:p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</a:rPr>
              <a:t>20</a:t>
            </a:r>
          </a:p>
        </p:txBody>
      </p:sp>
      <p:sp>
        <p:nvSpPr>
          <p:cNvPr id="120885" name="WordArt 53">
            <a:hlinkClick r:id="rId1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264150" y="5351463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bg2"/>
              </a:extrusionClr>
            </a:sp3d>
          </a:bodyPr>
          <a:lstStyle/>
          <a:p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</a:rPr>
              <a:t>40</a:t>
            </a:r>
          </a:p>
        </p:txBody>
      </p:sp>
      <p:sp>
        <p:nvSpPr>
          <p:cNvPr id="120886" name="WordArt 54">
            <a:hlinkClick r:id="rId1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127750" y="5351463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bg2"/>
              </a:extrusionClr>
            </a:sp3d>
          </a:bodyPr>
          <a:lstStyle/>
          <a:p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</a:rPr>
              <a:t>60</a:t>
            </a:r>
          </a:p>
        </p:txBody>
      </p:sp>
      <p:sp>
        <p:nvSpPr>
          <p:cNvPr id="120887" name="WordArt 55">
            <a:hlinkClick r:id="rId1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992938" y="5351463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bg2"/>
              </a:extrusionClr>
            </a:sp3d>
          </a:bodyPr>
          <a:lstStyle/>
          <a:p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</a:rPr>
              <a:t>80</a:t>
            </a:r>
          </a:p>
        </p:txBody>
      </p:sp>
      <p:sp>
        <p:nvSpPr>
          <p:cNvPr id="120888" name="WordArt 56">
            <a:hlinkClick r:id="rId1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56538" y="5351463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bg2"/>
              </a:extrusionClr>
            </a:sp3d>
          </a:bodyPr>
          <a:lstStyle/>
          <a:p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</a:rPr>
              <a:t>100</a:t>
            </a:r>
          </a:p>
        </p:txBody>
      </p:sp>
      <p:sp>
        <p:nvSpPr>
          <p:cNvPr id="120889" name="Rectangle 57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858000" y="6143625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800" b="1" dirty="0">
                <a:solidFill>
                  <a:schemeClr val="tx1"/>
                </a:solidFill>
                <a:latin typeface="Arial" charset="0"/>
              </a:rPr>
              <a:t>финал</a:t>
            </a:r>
          </a:p>
        </p:txBody>
      </p:sp>
      <p:sp>
        <p:nvSpPr>
          <p:cNvPr id="120890" name="AutoShape 5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9634" y="2039955"/>
            <a:ext cx="3568729" cy="812783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ГЕОМАНИЯ</a:t>
            </a:r>
            <a:endParaRPr lang="ru-RU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0891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9634" y="2819401"/>
            <a:ext cx="3568729" cy="792162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ВЕСЕЛЫЕ ВОПРОСЫ</a:t>
            </a:r>
            <a:endParaRPr lang="ru-RU" sz="22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0892" name="AutoShape 6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9634" y="3611563"/>
            <a:ext cx="3568729" cy="792163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МИРЕ ЧИСЕЛ</a:t>
            </a:r>
            <a:endParaRPr lang="ru-RU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0893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9634" y="4403726"/>
            <a:ext cx="3568729" cy="792162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ЛОГИКА</a:t>
            </a:r>
          </a:p>
        </p:txBody>
      </p:sp>
      <p:sp>
        <p:nvSpPr>
          <p:cNvPr id="120894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9634" y="5208588"/>
            <a:ext cx="3568729" cy="792163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ВЕЛИКИЕ МАТЕМАТИКИ</a:t>
            </a:r>
            <a:endParaRPr lang="ru-RU" sz="18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0897" name="WordArt 65">
            <a:hlinkClick r:id="rId1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403725" y="2195513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bg2"/>
              </a:extrusionClr>
            </a:sp3d>
          </a:bodyPr>
          <a:lstStyle/>
          <a:p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</a:rPr>
              <a:t>20</a:t>
            </a:r>
          </a:p>
        </p:txBody>
      </p:sp>
      <p:sp>
        <p:nvSpPr>
          <p:cNvPr id="120898" name="WordArt 66">
            <a:hlinkClick r:id="rId1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295900" y="2195513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bg2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</a:rPr>
              <a:t>40</a:t>
            </a:r>
          </a:p>
        </p:txBody>
      </p:sp>
      <p:sp>
        <p:nvSpPr>
          <p:cNvPr id="120899" name="WordArt 67">
            <a:hlinkClick r:id="rId2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118225" y="2195513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bg2"/>
              </a:extrusionClr>
            </a:sp3d>
          </a:bodyPr>
          <a:lstStyle/>
          <a:p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</a:rPr>
              <a:t>60</a:t>
            </a:r>
          </a:p>
        </p:txBody>
      </p:sp>
      <p:sp>
        <p:nvSpPr>
          <p:cNvPr id="120900" name="WordArt 68">
            <a:hlinkClick r:id="rId2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46913" y="2195513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bg2"/>
              </a:extrusionClr>
            </a:sp3d>
          </a:bodyPr>
          <a:lstStyle/>
          <a:p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</a:rPr>
              <a:t>80</a:t>
            </a:r>
          </a:p>
        </p:txBody>
      </p:sp>
      <p:sp>
        <p:nvSpPr>
          <p:cNvPr id="120901" name="WordArt 69">
            <a:hlinkClick r:id="rId2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904163" y="2195513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bg2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</a:rPr>
              <a:t>100</a:t>
            </a:r>
          </a:p>
        </p:txBody>
      </p:sp>
      <p:sp>
        <p:nvSpPr>
          <p:cNvPr id="120902" name="WordArt 70">
            <a:hlinkClick r:id="rId2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403725" y="2981325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bg2"/>
              </a:extrusionClr>
            </a:sp3d>
          </a:bodyPr>
          <a:lstStyle/>
          <a:p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</a:rPr>
              <a:t>20</a:t>
            </a:r>
          </a:p>
        </p:txBody>
      </p:sp>
      <p:sp>
        <p:nvSpPr>
          <p:cNvPr id="120903" name="WordArt 71">
            <a:hlinkClick r:id="rId2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307013" y="2959100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bg2"/>
              </a:extrusionClr>
            </a:sp3d>
          </a:bodyPr>
          <a:lstStyle/>
          <a:p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</a:rPr>
              <a:t>40</a:t>
            </a:r>
          </a:p>
        </p:txBody>
      </p:sp>
      <p:sp>
        <p:nvSpPr>
          <p:cNvPr id="120904" name="WordArt 72">
            <a:hlinkClick r:id="rId2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143625" y="2981325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bg2"/>
              </a:extrusionClr>
            </a:sp3d>
          </a:bodyPr>
          <a:lstStyle/>
          <a:p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</a:rPr>
              <a:t>60</a:t>
            </a:r>
          </a:p>
        </p:txBody>
      </p:sp>
      <p:sp>
        <p:nvSpPr>
          <p:cNvPr id="120905" name="WordArt 73">
            <a:hlinkClick r:id="rId2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46913" y="2981325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bg2"/>
              </a:extrusionClr>
            </a:sp3d>
          </a:bodyPr>
          <a:lstStyle/>
          <a:p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</a:rPr>
              <a:t>80</a:t>
            </a:r>
          </a:p>
        </p:txBody>
      </p:sp>
      <p:sp>
        <p:nvSpPr>
          <p:cNvPr id="120906" name="WordArt 74">
            <a:hlinkClick r:id="rId2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904163" y="2981325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bg2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</a:rPr>
              <a:t>100</a:t>
            </a:r>
          </a:p>
        </p:txBody>
      </p:sp>
      <p:sp>
        <p:nvSpPr>
          <p:cNvPr id="120907" name="WordArt 75">
            <a:hlinkClick r:id="rId2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403725" y="3767138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bg2"/>
              </a:extrusionClr>
            </a:sp3d>
          </a:bodyPr>
          <a:lstStyle/>
          <a:p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</a:rPr>
              <a:t>20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4357686" y="642918"/>
            <a:ext cx="336624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II 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раунд </a:t>
            </a:r>
          </a:p>
        </p:txBody>
      </p:sp>
      <p:grpSp>
        <p:nvGrpSpPr>
          <p:cNvPr id="44154" name="Группа 95"/>
          <p:cNvGrpSpPr>
            <a:grpSpLocks/>
          </p:cNvGrpSpPr>
          <p:nvPr/>
        </p:nvGrpSpPr>
        <p:grpSpPr bwMode="auto">
          <a:xfrm>
            <a:off x="785813" y="403225"/>
            <a:ext cx="3143250" cy="1571625"/>
            <a:chOff x="785786" y="428604"/>
            <a:chExt cx="3143272" cy="1571636"/>
          </a:xfrm>
        </p:grpSpPr>
        <p:grpSp>
          <p:nvGrpSpPr>
            <p:cNvPr id="44155" name="Группа 37"/>
            <p:cNvGrpSpPr>
              <a:grpSpLocks/>
            </p:cNvGrpSpPr>
            <p:nvPr/>
          </p:nvGrpSpPr>
          <p:grpSpPr bwMode="auto">
            <a:xfrm>
              <a:off x="785786" y="428604"/>
              <a:ext cx="3143272" cy="1571636"/>
              <a:chOff x="214282" y="214290"/>
              <a:chExt cx="8715436" cy="6429420"/>
            </a:xfrm>
          </p:grpSpPr>
          <p:sp>
            <p:nvSpPr>
              <p:cNvPr id="67" name="Багетная рамка 66"/>
              <p:cNvSpPr/>
              <p:nvPr/>
            </p:nvSpPr>
            <p:spPr>
              <a:xfrm>
                <a:off x="7459538" y="571482"/>
                <a:ext cx="999193" cy="928692"/>
              </a:xfrm>
              <a:prstGeom prst="bevel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68" name="Прямоугольник 67">
                <a:hlinkClick r:id="rId29" action="ppaction://hlinksldjump"/>
              </p:cNvPr>
              <p:cNvSpPr/>
              <p:nvPr/>
            </p:nvSpPr>
            <p:spPr>
              <a:xfrm>
                <a:off x="7500958" y="642918"/>
                <a:ext cx="928459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40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n-lt"/>
                  </a:rPr>
                  <a:t>4</a:t>
                </a:r>
                <a:r>
                  <a:rPr lang="en-US" sz="40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n-lt"/>
                  </a:rPr>
                  <a:t>0</a:t>
                </a:r>
                <a:endParaRPr lang="ru-RU" sz="4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214282" y="214290"/>
                <a:ext cx="8715436" cy="6429420"/>
              </a:xfrm>
              <a:prstGeom prst="rect">
                <a:avLst/>
              </a:prstGeom>
              <a:gradFill>
                <a:gsLst>
                  <a:gs pos="0">
                    <a:srgbClr val="000066"/>
                  </a:gs>
                  <a:gs pos="60000">
                    <a:schemeClr val="tx1"/>
                  </a:gs>
                  <a:gs pos="100000">
                    <a:srgbClr val="000066"/>
                  </a:gs>
                  <a:gs pos="100000">
                    <a:schemeClr val="tx1"/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4" name="Группа 11"/>
              <p:cNvGrpSpPr/>
              <p:nvPr/>
            </p:nvGrpSpPr>
            <p:grpSpPr>
              <a:xfrm>
                <a:off x="642910" y="357166"/>
                <a:ext cx="5572164" cy="5572164"/>
                <a:chOff x="642910" y="357166"/>
                <a:chExt cx="5572164" cy="5572164"/>
              </a:xfrm>
              <a:gradFill>
                <a:gsLst>
                  <a:gs pos="0">
                    <a:schemeClr val="tx1"/>
                  </a:gs>
                  <a:gs pos="60000">
                    <a:srgbClr val="003399"/>
                  </a:gs>
                  <a:gs pos="100000">
                    <a:srgbClr val="000066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0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4" name="Овал 9"/>
                <p:cNvSpPr/>
                <p:nvPr/>
              </p:nvSpPr>
              <p:spPr>
                <a:xfrm>
                  <a:off x="642910" y="357166"/>
                  <a:ext cx="5572164" cy="5572164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5" name="Овал 94"/>
                <p:cNvSpPr/>
                <p:nvPr/>
              </p:nvSpPr>
              <p:spPr>
                <a:xfrm>
                  <a:off x="857224" y="548810"/>
                  <a:ext cx="5143536" cy="5143536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71" name="4-конечная звезда 10"/>
              <p:cNvSpPr/>
              <p:nvPr/>
            </p:nvSpPr>
            <p:spPr>
              <a:xfrm>
                <a:off x="6500826" y="714356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4-конечная звезда 71"/>
              <p:cNvSpPr/>
              <p:nvPr/>
            </p:nvSpPr>
            <p:spPr>
              <a:xfrm>
                <a:off x="7143768" y="1214422"/>
                <a:ext cx="285752" cy="428628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3" name="4-конечная звезда 72"/>
              <p:cNvSpPr/>
              <p:nvPr/>
            </p:nvSpPr>
            <p:spPr>
              <a:xfrm>
                <a:off x="8286776" y="2571744"/>
                <a:ext cx="428628" cy="785818"/>
              </a:xfrm>
              <a:prstGeom prst="star4">
                <a:avLst/>
              </a:prstGeom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4" name="Полилиния 73"/>
              <p:cNvSpPr/>
              <p:nvPr/>
            </p:nvSpPr>
            <p:spPr bwMode="auto">
              <a:xfrm rot="19275439">
                <a:off x="1037405" y="2799047"/>
                <a:ext cx="462184" cy="298741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5" name="Полилиния 74"/>
              <p:cNvSpPr/>
              <p:nvPr/>
            </p:nvSpPr>
            <p:spPr bwMode="auto">
              <a:xfrm rot="1394041">
                <a:off x="1825317" y="1941791"/>
                <a:ext cx="321325" cy="188339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6" name="Полилиния 75"/>
              <p:cNvSpPr/>
              <p:nvPr/>
            </p:nvSpPr>
            <p:spPr bwMode="auto">
              <a:xfrm rot="15154483">
                <a:off x="1437458" y="4021142"/>
                <a:ext cx="467594" cy="38735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 bwMode="auto">
              <a:xfrm rot="16898388">
                <a:off x="2042699" y="3045866"/>
                <a:ext cx="467594" cy="259704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8" name="Полилиния 77"/>
              <p:cNvSpPr/>
              <p:nvPr/>
            </p:nvSpPr>
            <p:spPr bwMode="auto">
              <a:xfrm rot="7884008">
                <a:off x="2588367" y="1226943"/>
                <a:ext cx="318226" cy="18927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олилиния 78"/>
              <p:cNvSpPr/>
              <p:nvPr/>
            </p:nvSpPr>
            <p:spPr bwMode="auto">
              <a:xfrm rot="7469707">
                <a:off x="3365598" y="4946914"/>
                <a:ext cx="357192" cy="347738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0" name="Полилиния 79"/>
              <p:cNvSpPr/>
              <p:nvPr/>
            </p:nvSpPr>
            <p:spPr bwMode="auto">
              <a:xfrm rot="19744319">
                <a:off x="2454764" y="4994142"/>
                <a:ext cx="316925" cy="194831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1" name="Полилиния 80"/>
              <p:cNvSpPr/>
              <p:nvPr/>
            </p:nvSpPr>
            <p:spPr bwMode="auto">
              <a:xfrm rot="19744319">
                <a:off x="2758485" y="3760213"/>
                <a:ext cx="316925" cy="675414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2" name="Полилиния 81"/>
              <p:cNvSpPr/>
              <p:nvPr/>
            </p:nvSpPr>
            <p:spPr bwMode="auto">
              <a:xfrm rot="19744319">
                <a:off x="3506780" y="603952"/>
                <a:ext cx="316925" cy="675414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3" name="4-конечная звезда 82"/>
              <p:cNvSpPr/>
              <p:nvPr/>
            </p:nvSpPr>
            <p:spPr>
              <a:xfrm>
                <a:off x="7072330" y="500042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4" name="4-конечная звезда 83"/>
              <p:cNvSpPr/>
              <p:nvPr/>
            </p:nvSpPr>
            <p:spPr>
              <a:xfrm>
                <a:off x="7929586" y="714356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" name="4-конечная звезда 84"/>
              <p:cNvSpPr/>
              <p:nvPr/>
            </p:nvSpPr>
            <p:spPr>
              <a:xfrm>
                <a:off x="8429652" y="428604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6" name="4-конечная звезда 85"/>
              <p:cNvSpPr/>
              <p:nvPr/>
            </p:nvSpPr>
            <p:spPr>
              <a:xfrm>
                <a:off x="8286776" y="1500174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7" name="4-конечная звезда 86"/>
              <p:cNvSpPr/>
              <p:nvPr/>
            </p:nvSpPr>
            <p:spPr>
              <a:xfrm>
                <a:off x="7500958" y="2285992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" name="Пятно 1 87"/>
              <p:cNvSpPr/>
              <p:nvPr/>
            </p:nvSpPr>
            <p:spPr>
              <a:xfrm>
                <a:off x="500393" y="500042"/>
                <a:ext cx="145259" cy="71440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9" name="Пятно 1 88"/>
              <p:cNvSpPr/>
              <p:nvPr/>
            </p:nvSpPr>
            <p:spPr>
              <a:xfrm>
                <a:off x="1143047" y="500042"/>
                <a:ext cx="286114" cy="142876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" name="Пятно 1 89"/>
              <p:cNvSpPr/>
              <p:nvPr/>
            </p:nvSpPr>
            <p:spPr>
              <a:xfrm>
                <a:off x="711677" y="714358"/>
                <a:ext cx="286114" cy="214312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" name="Пятно 1 90"/>
              <p:cNvSpPr/>
              <p:nvPr/>
            </p:nvSpPr>
            <p:spPr>
              <a:xfrm>
                <a:off x="425565" y="1214422"/>
                <a:ext cx="286111" cy="214316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" name="Пятно 1 91"/>
              <p:cNvSpPr/>
              <p:nvPr/>
            </p:nvSpPr>
            <p:spPr>
              <a:xfrm>
                <a:off x="1640444" y="357166"/>
                <a:ext cx="286111" cy="142876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3" name="Пятно 1 92"/>
              <p:cNvSpPr/>
              <p:nvPr/>
            </p:nvSpPr>
            <p:spPr>
              <a:xfrm>
                <a:off x="214282" y="1785926"/>
                <a:ext cx="497395" cy="214316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4156" name="Группа 41"/>
            <p:cNvGrpSpPr>
              <a:grpSpLocks/>
            </p:cNvGrpSpPr>
            <p:nvPr/>
          </p:nvGrpSpPr>
          <p:grpSpPr bwMode="auto">
            <a:xfrm>
              <a:off x="1938296" y="465675"/>
              <a:ext cx="1390075" cy="1114804"/>
              <a:chOff x="2116883" y="567443"/>
              <a:chExt cx="1863963" cy="2026917"/>
            </a:xfrm>
          </p:grpSpPr>
          <p:sp>
            <p:nvSpPr>
              <p:cNvPr id="64" name="Прямоугольник 63"/>
              <p:cNvSpPr/>
              <p:nvPr/>
            </p:nvSpPr>
            <p:spPr>
              <a:xfrm>
                <a:off x="2116883" y="928670"/>
                <a:ext cx="1845200" cy="1063228"/>
              </a:xfrm>
              <a:prstGeom prst="rect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32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rPr>
                  <a:t>СВОЯ</a:t>
                </a: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2727269" y="1643050"/>
                <a:ext cx="1253577" cy="951310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>
                  <a:defRPr/>
                </a:pPr>
                <a:r>
                  <a:rPr lang="ru-RU" sz="2800" b="1" dirty="0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rPr>
                  <a:t>игра</a:t>
                </a:r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2351472" y="567443"/>
                <a:ext cx="569387" cy="923329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>
                  <a:defRPr/>
                </a:pPr>
                <a:r>
                  <a:rPr lang="ru-RU" sz="5400" b="1" dirty="0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rPr>
                  <a:t>_</a:t>
                </a:r>
              </a:p>
            </p:txBody>
          </p:sp>
        </p:grpSp>
      </p:grpSp>
      <p:sp>
        <p:nvSpPr>
          <p:cNvPr id="96" name="AutoShape 5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6346" y="2039955"/>
            <a:ext cx="3568729" cy="812783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УСТНЫЙ СЧЕТ</a:t>
            </a:r>
            <a:endParaRPr lang="ru-RU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7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6346" y="2819401"/>
            <a:ext cx="3568729" cy="792162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ВЕСЕЛЫЕ ВОПРОСЫ</a:t>
            </a:r>
            <a:endParaRPr lang="ru-RU" sz="22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8" name="AutoShape 6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6346" y="3611563"/>
            <a:ext cx="3568729" cy="792163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МИРЕ ЧИСЕЛ</a:t>
            </a:r>
            <a:endParaRPr lang="ru-RU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9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6346" y="4403726"/>
            <a:ext cx="3568729" cy="792162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ЛОГИКА</a:t>
            </a:r>
          </a:p>
        </p:txBody>
      </p:sp>
      <p:sp>
        <p:nvSpPr>
          <p:cNvPr id="100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6346" y="5208588"/>
            <a:ext cx="3568729" cy="792163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ВЕЛИКИЕ МАТЕМАТИКИ</a:t>
            </a:r>
            <a:endParaRPr lang="ru-RU" sz="18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0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7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08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0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7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08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0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7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08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0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7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08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20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7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08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20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8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08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20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8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08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20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8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08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20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8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08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208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8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08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208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8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08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20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8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08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208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8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08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208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8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08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20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9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08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120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9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208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120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9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09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120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90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209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120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90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209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120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90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209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120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90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09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120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90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209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120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90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209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120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90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09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120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907"/>
                  </p:tgtEl>
                </p:cond>
              </p:nextCondLst>
            </p:seq>
          </p:childTnLst>
        </p:cTn>
      </p:par>
    </p:tnLst>
    <p:bldLst>
      <p:bldP spid="120875" grpId="0" animBg="1"/>
      <p:bldP spid="120876" grpId="0" animBg="1"/>
      <p:bldP spid="120877" grpId="0" animBg="1"/>
      <p:bldP spid="120878" grpId="0" animBg="1"/>
      <p:bldP spid="120879" grpId="0" animBg="1"/>
      <p:bldP spid="120880" grpId="0" animBg="1"/>
      <p:bldP spid="120881" grpId="0" animBg="1"/>
      <p:bldP spid="120882" grpId="0" animBg="1"/>
      <p:bldP spid="120883" grpId="0" animBg="1"/>
      <p:bldP spid="120884" grpId="0" animBg="1"/>
      <p:bldP spid="120885" grpId="0" animBg="1"/>
      <p:bldP spid="120886" grpId="0" animBg="1"/>
      <p:bldP spid="120887" grpId="0" animBg="1"/>
      <p:bldP spid="120888" grpId="0" animBg="1"/>
      <p:bldP spid="120897" grpId="0" animBg="1"/>
      <p:bldP spid="120898" grpId="0" animBg="1"/>
      <p:bldP spid="120899" grpId="0" animBg="1"/>
      <p:bldP spid="120900" grpId="0" animBg="1"/>
      <p:bldP spid="120901" grpId="0" animBg="1"/>
      <p:bldP spid="120902" grpId="0" animBg="1"/>
      <p:bldP spid="120903" grpId="0" animBg="1"/>
      <p:bldP spid="120904" grpId="0" animBg="1"/>
      <p:bldP spid="120905" grpId="0" animBg="1"/>
      <p:bldP spid="120906" grpId="0" animBg="1"/>
      <p:bldP spid="12090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8"/>
          <p:cNvSpPr>
            <a:spLocks noChangeArrowheads="1"/>
          </p:cNvSpPr>
          <p:nvPr/>
        </p:nvSpPr>
        <p:spPr bwMode="auto">
          <a:xfrm>
            <a:off x="5868144" y="4561980"/>
            <a:ext cx="2580531" cy="1107995"/>
          </a:xfrm>
          <a:prstGeom prst="plaque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b="1" dirty="0" smtClean="0"/>
              <a:t>Если одно из</a:t>
            </a:r>
          </a:p>
          <a:p>
            <a:pPr>
              <a:defRPr/>
            </a:pPr>
            <a:r>
              <a:rPr lang="ru-RU" b="1" dirty="0" smtClean="0"/>
              <a:t> них единица</a:t>
            </a:r>
            <a:endParaRPr lang="ru-RU" b="1" dirty="0"/>
          </a:p>
        </p:txBody>
      </p:sp>
      <p:grpSp>
        <p:nvGrpSpPr>
          <p:cNvPr id="4" name="Группа 13"/>
          <p:cNvGrpSpPr>
            <a:grpSpLocks/>
          </p:cNvGrpSpPr>
          <p:nvPr/>
        </p:nvGrpSpPr>
        <p:grpSpPr bwMode="auto">
          <a:xfrm>
            <a:off x="5253054" y="4431765"/>
            <a:ext cx="3313113" cy="1368425"/>
            <a:chOff x="5286380" y="4572008"/>
            <a:chExt cx="3313112" cy="1368425"/>
          </a:xfrm>
        </p:grpSpPr>
        <p:sp>
          <p:nvSpPr>
            <p:cNvPr id="45066" name="AutoShape 2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286380" y="4572008"/>
              <a:ext cx="3313112" cy="1368425"/>
            </a:xfrm>
            <a:prstGeom prst="actionButtonBlank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45077" name="Picture 22" descr="Рисунок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29525" y="4572008"/>
              <a:ext cx="2116091" cy="124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063" name="WordArt 24"/>
          <p:cNvSpPr>
            <a:spLocks noChangeArrowheads="1" noChangeShapeType="1" noTextEdit="1"/>
          </p:cNvSpPr>
          <p:nvPr/>
        </p:nvSpPr>
        <p:spPr bwMode="auto">
          <a:xfrm>
            <a:off x="500033" y="344495"/>
            <a:ext cx="6016183" cy="101281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УСТНЫЙ СЧЕТ </a:t>
            </a:r>
            <a:endParaRPr lang="ru-RU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/>
            </a:endParaRPr>
          </a:p>
        </p:txBody>
      </p:sp>
      <p:sp>
        <p:nvSpPr>
          <p:cNvPr id="15" name="Rectangle 6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215074" y="6072206"/>
            <a:ext cx="2351093" cy="3603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16" name="Rectangle 5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0034" y="6000768"/>
            <a:ext cx="1714512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charset="0"/>
              </a:rPr>
              <a:t>финал</a:t>
            </a:r>
            <a:endParaRPr lang="ru-RU" sz="2000" b="1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45069" name="Группа 17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19" name="Багетная рамка 18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826115" y="502746"/>
              <a:ext cx="74892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20</a:t>
              </a: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500034" y="1628801"/>
            <a:ext cx="8143904" cy="188909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2800" b="1" dirty="0">
                <a:solidFill>
                  <a:schemeClr val="tx2"/>
                </a:solidFill>
              </a:rPr>
              <a:t>Какие два </a:t>
            </a:r>
            <a:r>
              <a:rPr lang="ru-RU" sz="2800" b="1" dirty="0" smtClean="0">
                <a:solidFill>
                  <a:schemeClr val="tx2"/>
                </a:solidFill>
              </a:rPr>
              <a:t>натуральных </a:t>
            </a:r>
            <a:r>
              <a:rPr lang="ru-RU" sz="2800" b="1" dirty="0">
                <a:solidFill>
                  <a:schemeClr val="tx2"/>
                </a:solidFill>
              </a:rPr>
              <a:t>числа, если их сложить, дают больше, чем если их перемножить</a:t>
            </a:r>
            <a:r>
              <a:rPr lang="ru-RU" sz="2800" b="1" dirty="0" smtClean="0">
                <a:solidFill>
                  <a:schemeClr val="tx2"/>
                </a:solidFill>
              </a:rPr>
              <a:t>?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Прямоугольник 17"/>
              <p:cNvSpPr/>
              <p:nvPr/>
            </p:nvSpPr>
            <p:spPr>
              <a:xfrm>
                <a:off x="1360366" y="4561980"/>
                <a:ext cx="321469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sz="6600" b="1" dirty="0" smtClean="0">
                    <a:ln w="11430"/>
                    <a:solidFill>
                      <a:srgbClr val="7030A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rPr>
                  <a:t>1+5</a:t>
                </a:r>
                <a:r>
                  <a:rPr lang="en-US" sz="6600" b="1" dirty="0">
                    <a:ln w="11430"/>
                    <a:solidFill>
                      <a:srgbClr val="7030A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rPr>
                  <a:t>&gt;</a:t>
                </a:r>
                <a:r>
                  <a:rPr lang="ru-RU" sz="6600" b="1" dirty="0" smtClean="0">
                    <a:ln w="11430"/>
                    <a:solidFill>
                      <a:srgbClr val="7030A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rPr>
                  <a:t>1</a:t>
                </a:r>
                <a14:m>
                  <m:oMath xmlns:m="http://schemas.openxmlformats.org/officeDocument/2006/math">
                    <m:r>
                      <a:rPr lang="ru-RU" sz="6600" b="1" i="1" smtClean="0">
                        <a:ln w="11430"/>
                        <a:solidFill>
                          <a:srgbClr val="7030A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ru-RU" sz="6600" b="1" dirty="0" smtClean="0">
                    <a:ln w="11430"/>
                    <a:solidFill>
                      <a:srgbClr val="7030A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rPr>
                  <a:t>5</a:t>
                </a:r>
                <a:endParaRPr lang="ru-RU" sz="6600" b="1" dirty="0">
                  <a:ln w="11430"/>
                  <a:solidFill>
                    <a:srgbClr val="7030A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366" y="4561980"/>
                <a:ext cx="3214696" cy="110799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12500" t="-21978" r="-12311" b="-510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4" name="Группа 27"/>
          <p:cNvGrpSpPr>
            <a:grpSpLocks/>
          </p:cNvGrpSpPr>
          <p:nvPr/>
        </p:nvGrpSpPr>
        <p:grpSpPr bwMode="auto">
          <a:xfrm>
            <a:off x="6137276" y="5041166"/>
            <a:ext cx="2376487" cy="642938"/>
            <a:chOff x="6072198" y="5143512"/>
            <a:chExt cx="2376488" cy="642942"/>
          </a:xfrm>
        </p:grpSpPr>
        <p:sp>
          <p:nvSpPr>
            <p:cNvPr id="2" name="AutoShape 19"/>
            <p:cNvSpPr>
              <a:spLocks noChangeArrowheads="1"/>
            </p:cNvSpPr>
            <p:nvPr/>
          </p:nvSpPr>
          <p:spPr bwMode="auto">
            <a:xfrm>
              <a:off x="6072198" y="5143512"/>
              <a:ext cx="2376488" cy="642942"/>
            </a:xfrm>
            <a:prstGeom prst="plaque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925" name="Rectangle 21"/>
            <p:cNvSpPr>
              <a:spLocks noChangeArrowheads="1"/>
            </p:cNvSpPr>
            <p:nvPr/>
          </p:nvSpPr>
          <p:spPr bwMode="auto">
            <a:xfrm>
              <a:off x="6260321" y="5246460"/>
              <a:ext cx="2000240" cy="444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ru-RU" sz="2800" dirty="0" smtClean="0"/>
                <a:t> </a:t>
              </a:r>
              <a:endParaRPr lang="ru-RU" sz="2800" dirty="0"/>
            </a:p>
          </p:txBody>
        </p:sp>
      </p:grpSp>
      <p:sp>
        <p:nvSpPr>
          <p:cNvPr id="23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215074" y="6072206"/>
            <a:ext cx="2351093" cy="3603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24" name="Rectangle 5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00034" y="6000768"/>
            <a:ext cx="1714512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charset="0"/>
              </a:rPr>
              <a:t>финал</a:t>
            </a:r>
            <a:endParaRPr lang="ru-RU" sz="2000" b="1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46093" name="Группа 24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26" name="Багетная рамка 25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7826115" y="502746"/>
              <a:ext cx="74892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40</a:t>
              </a:r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482589" y="1916832"/>
            <a:ext cx="8161349" cy="180019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chemeClr val="tx2"/>
                </a:solidFill>
              </a:rPr>
              <a:t>Можно ли между цифрами 5 и 6 поставить какой-либо знак, чтобы получилось число, большее 5, но меньшее 6? </a:t>
            </a:r>
            <a:endParaRPr lang="ru-RU" sz="2800" b="1" dirty="0" smtClean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92040" y="5144112"/>
            <a:ext cx="16177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Georgia" pitchFamily="18" charset="0"/>
              </a:rPr>
              <a:t>Запятую</a:t>
            </a:r>
          </a:p>
        </p:txBody>
      </p:sp>
      <p:grpSp>
        <p:nvGrpSpPr>
          <p:cNvPr id="3" name="Группа 16"/>
          <p:cNvGrpSpPr>
            <a:grpSpLocks/>
          </p:cNvGrpSpPr>
          <p:nvPr/>
        </p:nvGrpSpPr>
        <p:grpSpPr bwMode="auto">
          <a:xfrm>
            <a:off x="5261900" y="4459900"/>
            <a:ext cx="3313112" cy="1368425"/>
            <a:chOff x="5286380" y="4572008"/>
            <a:chExt cx="3313112" cy="1368425"/>
          </a:xfrm>
        </p:grpSpPr>
        <p:sp>
          <p:nvSpPr>
            <p:cNvPr id="18" name="AutoShape 2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286380" y="4572008"/>
              <a:ext cx="3313112" cy="1368425"/>
            </a:xfrm>
            <a:prstGeom prst="actionButtonBlank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46101" name="Picture 22" descr="Рисунок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29525" y="4572008"/>
              <a:ext cx="2116091" cy="124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Прямоугольник 19"/>
          <p:cNvSpPr/>
          <p:nvPr/>
        </p:nvSpPr>
        <p:spPr>
          <a:xfrm>
            <a:off x="2137481" y="4114444"/>
            <a:ext cx="1723549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5,6</a:t>
            </a:r>
          </a:p>
        </p:txBody>
      </p:sp>
      <p:sp>
        <p:nvSpPr>
          <p:cNvPr id="19" name="WordArt 24"/>
          <p:cNvSpPr>
            <a:spLocks noChangeArrowheads="1" noChangeShapeType="1" noTextEdit="1"/>
          </p:cNvSpPr>
          <p:nvPr/>
        </p:nvSpPr>
        <p:spPr bwMode="auto">
          <a:xfrm>
            <a:off x="500033" y="344495"/>
            <a:ext cx="6016183" cy="101281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УСТНЫЙ СЧЕТ </a:t>
            </a:r>
            <a:endParaRPr lang="ru-RU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23" name="AutoShape 19"/>
          <p:cNvSpPr>
            <a:spLocks noChangeArrowheads="1"/>
          </p:cNvSpPr>
          <p:nvPr/>
        </p:nvSpPr>
        <p:spPr bwMode="auto">
          <a:xfrm>
            <a:off x="6500813" y="5157192"/>
            <a:ext cx="1817687" cy="624288"/>
          </a:xfrm>
          <a:prstGeom prst="plaque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2800" b="1" dirty="0" smtClean="0"/>
              <a:t>8</a:t>
            </a:r>
            <a:endParaRPr lang="ru-RU" sz="2800" b="1" dirty="0"/>
          </a:p>
        </p:txBody>
      </p:sp>
      <p:grpSp>
        <p:nvGrpSpPr>
          <p:cNvPr id="4" name="Группа 23"/>
          <p:cNvGrpSpPr>
            <a:grpSpLocks/>
          </p:cNvGrpSpPr>
          <p:nvPr/>
        </p:nvGrpSpPr>
        <p:grpSpPr bwMode="auto">
          <a:xfrm>
            <a:off x="5297688" y="4472979"/>
            <a:ext cx="3313113" cy="1368425"/>
            <a:chOff x="5286380" y="4572008"/>
            <a:chExt cx="3313112" cy="1368425"/>
          </a:xfrm>
        </p:grpSpPr>
        <p:sp>
          <p:nvSpPr>
            <p:cNvPr id="25" name="AutoShape 2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286380" y="4572008"/>
              <a:ext cx="3313112" cy="1368425"/>
            </a:xfrm>
            <a:prstGeom prst="actionButtonBlank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47125" name="Picture 22" descr="Рисунок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29525" y="4572008"/>
              <a:ext cx="2116091" cy="124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Rectangle 6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215074" y="6072206"/>
            <a:ext cx="2351093" cy="3603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29" name="Rectangle 5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0034" y="6000768"/>
            <a:ext cx="1714512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финал</a:t>
            </a:r>
          </a:p>
        </p:txBody>
      </p:sp>
      <p:grpSp>
        <p:nvGrpSpPr>
          <p:cNvPr id="47117" name="Группа 29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31" name="Багетная рамка 30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7826115" y="502746"/>
              <a:ext cx="74892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60</a:t>
              </a:r>
            </a:p>
          </p:txBody>
        </p:sp>
      </p:grpSp>
      <p:sp>
        <p:nvSpPr>
          <p:cNvPr id="20" name="Скругленный прямоугольник 19"/>
          <p:cNvSpPr/>
          <p:nvPr/>
        </p:nvSpPr>
        <p:spPr>
          <a:xfrm>
            <a:off x="500034" y="1700808"/>
            <a:ext cx="8143904" cy="1268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Сколько треугольников на рисунке?</a:t>
            </a:r>
            <a:endParaRPr lang="ru-RU" sz="3200" b="1" dirty="0">
              <a:solidFill>
                <a:schemeClr val="tx1"/>
              </a:solidFill>
            </a:endParaRPr>
          </a:p>
          <a:p>
            <a:pPr>
              <a:defRPr/>
            </a:pP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3356992"/>
            <a:ext cx="3672408" cy="1800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899592" y="3356992"/>
            <a:ext cx="3672408" cy="180019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99592" y="3356992"/>
            <a:ext cx="3672408" cy="180019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WordArt 24"/>
          <p:cNvSpPr>
            <a:spLocks noChangeArrowheads="1" noChangeShapeType="1" noTextEdit="1"/>
          </p:cNvSpPr>
          <p:nvPr/>
        </p:nvSpPr>
        <p:spPr bwMode="auto">
          <a:xfrm>
            <a:off x="500033" y="344495"/>
            <a:ext cx="6016183" cy="101281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УСТНЫЙ СЧЕТ </a:t>
            </a:r>
            <a:endParaRPr lang="ru-RU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1" name="Группа 17"/>
          <p:cNvGrpSpPr>
            <a:grpSpLocks/>
          </p:cNvGrpSpPr>
          <p:nvPr/>
        </p:nvGrpSpPr>
        <p:grpSpPr bwMode="auto">
          <a:xfrm>
            <a:off x="6072188" y="4900356"/>
            <a:ext cx="2376487" cy="623888"/>
            <a:chOff x="514350" y="5805488"/>
            <a:chExt cx="2376488" cy="623908"/>
          </a:xfrm>
        </p:grpSpPr>
        <p:sp>
          <p:nvSpPr>
            <p:cNvPr id="2" name="AutoShape 18"/>
            <p:cNvSpPr>
              <a:spLocks noChangeArrowheads="1"/>
            </p:cNvSpPr>
            <p:nvPr/>
          </p:nvSpPr>
          <p:spPr bwMode="auto">
            <a:xfrm>
              <a:off x="514350" y="5805488"/>
              <a:ext cx="2376488" cy="623908"/>
            </a:xfrm>
            <a:prstGeom prst="plaque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972" name="Rectangle 20"/>
            <p:cNvSpPr>
              <a:spLocks noChangeArrowheads="1"/>
            </p:cNvSpPr>
            <p:nvPr/>
          </p:nvSpPr>
          <p:spPr bwMode="auto">
            <a:xfrm>
              <a:off x="1610227" y="5874290"/>
              <a:ext cx="184730" cy="486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endParaRPr lang="ru-RU" sz="3200" dirty="0">
                <a:effectLst/>
              </a:endParaRPr>
            </a:p>
          </p:txBody>
        </p:sp>
      </p:grpSp>
      <p:sp>
        <p:nvSpPr>
          <p:cNvPr id="23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215074" y="6072206"/>
            <a:ext cx="2351093" cy="3603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24" name="Rectangle 5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00034" y="6000768"/>
            <a:ext cx="1714512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финал</a:t>
            </a:r>
          </a:p>
        </p:txBody>
      </p:sp>
      <p:grpSp>
        <p:nvGrpSpPr>
          <p:cNvPr id="48141" name="Группа 24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26" name="Багетная рамка 25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7826115" y="502746"/>
              <a:ext cx="74892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80</a:t>
              </a:r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500035" y="1700808"/>
            <a:ext cx="8143903" cy="16561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 smtClean="0">
                <a:solidFill>
                  <a:schemeClr val="tx2"/>
                </a:solidFill>
                <a:latin typeface="Georgia" pitchFamily="18" charset="0"/>
              </a:rPr>
              <a:t>Экипаж</a:t>
            </a:r>
            <a:r>
              <a:rPr lang="ru-RU" sz="2800" b="1" dirty="0">
                <a:solidFill>
                  <a:schemeClr val="tx2"/>
                </a:solidFill>
                <a:latin typeface="Georgia" pitchFamily="18" charset="0"/>
              </a:rPr>
              <a:t>, запряженный тройкой лошадей, проехал за 1 ч 15 км. С какой скоростью ехала каждая лошадь? 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428" y="3557432"/>
            <a:ext cx="2656532" cy="2261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00175" y="4993778"/>
            <a:ext cx="1393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Georgia" pitchFamily="18" charset="0"/>
              </a:rPr>
              <a:t>15 км/ч</a:t>
            </a:r>
          </a:p>
        </p:txBody>
      </p:sp>
      <p:grpSp>
        <p:nvGrpSpPr>
          <p:cNvPr id="3" name="Группа 18"/>
          <p:cNvGrpSpPr>
            <a:grpSpLocks/>
          </p:cNvGrpSpPr>
          <p:nvPr/>
        </p:nvGrpSpPr>
        <p:grpSpPr bwMode="auto">
          <a:xfrm>
            <a:off x="5272179" y="4429783"/>
            <a:ext cx="3313112" cy="1368425"/>
            <a:chOff x="5286380" y="4572008"/>
            <a:chExt cx="3313112" cy="1368425"/>
          </a:xfrm>
        </p:grpSpPr>
        <p:sp>
          <p:nvSpPr>
            <p:cNvPr id="20" name="AutoShape 2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286380" y="4572008"/>
              <a:ext cx="3313112" cy="1368425"/>
            </a:xfrm>
            <a:prstGeom prst="actionButtonBlank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48149" name="Picture 22" descr="Рисунок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29525" y="4572008"/>
              <a:ext cx="2116091" cy="124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WordArt 24"/>
          <p:cNvSpPr>
            <a:spLocks noChangeArrowheads="1" noChangeShapeType="1" noTextEdit="1"/>
          </p:cNvSpPr>
          <p:nvPr/>
        </p:nvSpPr>
        <p:spPr bwMode="auto">
          <a:xfrm>
            <a:off x="500033" y="344495"/>
            <a:ext cx="6016183" cy="101281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УСТНЫЙ СЧЕТ </a:t>
            </a:r>
            <a:endParaRPr lang="ru-RU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AutoShape 3"/>
          <p:cNvSpPr>
            <a:spLocks noChangeArrowheads="1"/>
          </p:cNvSpPr>
          <p:nvPr/>
        </p:nvSpPr>
        <p:spPr bwMode="auto">
          <a:xfrm>
            <a:off x="5688823" y="4437112"/>
            <a:ext cx="2857500" cy="1251971"/>
          </a:xfrm>
          <a:prstGeom prst="plaque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</a:t>
            </a:r>
            <a:endParaRPr lang="ru-RU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215074" y="6072206"/>
            <a:ext cx="2351093" cy="3603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21" name="Rectangle 5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00034" y="6000768"/>
            <a:ext cx="1714512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финал</a:t>
            </a:r>
          </a:p>
        </p:txBody>
      </p:sp>
      <p:grpSp>
        <p:nvGrpSpPr>
          <p:cNvPr id="49165" name="Группа 21"/>
          <p:cNvGrpSpPr>
            <a:grpSpLocks/>
          </p:cNvGrpSpPr>
          <p:nvPr/>
        </p:nvGrpSpPr>
        <p:grpSpPr bwMode="auto">
          <a:xfrm>
            <a:off x="7572375" y="500063"/>
            <a:ext cx="1071563" cy="857250"/>
            <a:chOff x="7761996" y="500042"/>
            <a:chExt cx="881970" cy="857256"/>
          </a:xfrm>
        </p:grpSpPr>
        <p:sp>
          <p:nvSpPr>
            <p:cNvPr id="23" name="Багетная рамка 22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761996" y="576888"/>
              <a:ext cx="877163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6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100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500034" y="1628800"/>
                <a:ext cx="8123955" cy="2448272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 sz="2800" b="1" dirty="0" smtClean="0">
                  <a:solidFill>
                    <a:schemeClr val="tx1"/>
                  </a:solidFill>
                </a:endParaRPr>
              </a:p>
              <a:p>
                <a:pPr>
                  <a:defRPr/>
                </a:pPr>
                <a:r>
                  <a:rPr lang="ru-RU" b="1" dirty="0">
                    <a:solidFill>
                      <a:schemeClr val="tx2"/>
                    </a:solidFill>
                    <a:latin typeface="Georgia" pitchFamily="18" charset="0"/>
                  </a:rPr>
                  <a:t>Алиса попросила ответить на мучивший ее вопрос: лежа на берегу, за 1-й день она </a:t>
                </a:r>
                <a:r>
                  <a:rPr lang="ru-RU" b="1" dirty="0" smtClean="0">
                    <a:solidFill>
                      <a:schemeClr val="tx2"/>
                    </a:solidFill>
                    <a:latin typeface="Georgia" pitchFamily="18" charset="0"/>
                  </a:rPr>
                  <a:t>прочитала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dirty="0"/>
                  <a:t> </a:t>
                </a:r>
                <a:r>
                  <a:rPr lang="ru-RU" b="1" dirty="0">
                    <a:solidFill>
                      <a:schemeClr val="tx2"/>
                    </a:solidFill>
                    <a:latin typeface="Georgia" pitchFamily="18" charset="0"/>
                  </a:rPr>
                  <a:t> книги, за 2-й день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dirty="0"/>
                  <a:t> </a:t>
                </a:r>
                <a:r>
                  <a:rPr lang="ru-RU" b="1" dirty="0">
                    <a:solidFill>
                      <a:schemeClr val="tx2"/>
                    </a:solidFill>
                    <a:latin typeface="Georgia" pitchFamily="18" charset="0"/>
                  </a:rPr>
                  <a:t> остатка, а за третий день – половину того, что она прочитала за первые два дня. Не подскажите ли вы ей, прочитала ли она книгу до конца? </a:t>
                </a:r>
                <a:endParaRPr lang="ru-RU" b="1" dirty="0">
                  <a:solidFill>
                    <a:schemeClr val="tx1"/>
                  </a:solidFill>
                </a:endParaRPr>
              </a:p>
              <a:p>
                <a:pPr>
                  <a:defRPr/>
                </a:pPr>
                <a:endParaRPr lang="ru-RU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Скругленный 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34" y="1628800"/>
                <a:ext cx="8123955" cy="2448272"/>
              </a:xfrm>
              <a:prstGeom prst="round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WordArt 24"/>
          <p:cNvSpPr>
            <a:spLocks noChangeArrowheads="1" noChangeShapeType="1" noTextEdit="1"/>
          </p:cNvSpPr>
          <p:nvPr/>
        </p:nvSpPr>
        <p:spPr bwMode="auto">
          <a:xfrm>
            <a:off x="500033" y="344495"/>
            <a:ext cx="6016183" cy="101281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УСТНЫЙ СЧЕТ </a:t>
            </a:r>
            <a:endParaRPr lang="ru-RU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6168067" y="4670008"/>
                <a:ext cx="2131288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ru-RU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b="1" i="1" smtClean="0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ru-RU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ru-RU" b="1" i="1" smtClean="0">
                          <a:latin typeface="Cambria Math"/>
                        </a:rPr>
                        <m:t>=</m:t>
                      </m:r>
                      <m:r>
                        <a:rPr lang="ru-RU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067" y="4670008"/>
                <a:ext cx="2131288" cy="78617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па 15"/>
          <p:cNvGrpSpPr>
            <a:grpSpLocks/>
          </p:cNvGrpSpPr>
          <p:nvPr/>
        </p:nvGrpSpPr>
        <p:grpSpPr bwMode="auto">
          <a:xfrm>
            <a:off x="5310065" y="4276759"/>
            <a:ext cx="3313113" cy="1534481"/>
            <a:chOff x="5286380" y="4572008"/>
            <a:chExt cx="3313112" cy="1368425"/>
          </a:xfrm>
        </p:grpSpPr>
        <p:sp>
          <p:nvSpPr>
            <p:cNvPr id="17" name="AutoShape 2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286380" y="4572008"/>
              <a:ext cx="3313112" cy="1368425"/>
            </a:xfrm>
            <a:prstGeom prst="actionButtonBlank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49173" name="Picture 22" descr="Рисунок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929525" y="4572008"/>
              <a:ext cx="2116091" cy="124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500033" y="1628800"/>
            <a:ext cx="8074979" cy="1944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endParaRPr lang="ru-RU" sz="40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ru-RU" sz="2800" b="1" dirty="0"/>
              <a:t>Летела стая гусей. Один </a:t>
            </a:r>
            <a:r>
              <a:rPr lang="ru-RU" sz="2800" b="1" dirty="0" smtClean="0"/>
              <a:t>гусь впереди </a:t>
            </a:r>
            <a:r>
              <a:rPr lang="ru-RU" sz="2800" b="1" dirty="0"/>
              <a:t>и два позади. Один гусь позади и два впереди, один между двумя и три в </a:t>
            </a:r>
            <a:r>
              <a:rPr lang="ru-RU" sz="2800" b="1" dirty="0" smtClean="0"/>
              <a:t>ряду. </a:t>
            </a:r>
            <a:r>
              <a:rPr lang="ru-RU" sz="2800" b="1" dirty="0"/>
              <a:t>Сколько их было?</a:t>
            </a:r>
            <a:endParaRPr lang="ru-RU" sz="2800" b="1" dirty="0">
              <a:solidFill>
                <a:srgbClr val="7030A0"/>
              </a:solidFill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179" name="WordArt 6"/>
          <p:cNvSpPr>
            <a:spLocks noChangeArrowheads="1" noChangeShapeType="1" noTextEdit="1"/>
          </p:cNvSpPr>
          <p:nvPr/>
        </p:nvSpPr>
        <p:spPr bwMode="auto">
          <a:xfrm>
            <a:off x="500034" y="571480"/>
            <a:ext cx="6304214" cy="7858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4800" b="1" kern="10" cap="all" dirty="0" smtClean="0">
                <a:ln w="9000" cmpd="sng">
                  <a:solidFill>
                    <a:srgbClr val="FF33CC"/>
                  </a:solidFill>
                  <a:prstDash val="solid"/>
                </a:ln>
                <a:solidFill>
                  <a:srgbClr val="FF33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Веселые вопросы</a:t>
            </a:r>
            <a:endParaRPr lang="ru-RU" sz="4800" b="1" kern="10" cap="all" dirty="0">
              <a:ln w="9000" cmpd="sng">
                <a:solidFill>
                  <a:srgbClr val="FF33CC"/>
                </a:solidFill>
                <a:prstDash val="solid"/>
              </a:ln>
              <a:solidFill>
                <a:srgbClr val="FF33CC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128018" name="AutoShape 18"/>
          <p:cNvSpPr>
            <a:spLocks noChangeArrowheads="1"/>
          </p:cNvSpPr>
          <p:nvPr/>
        </p:nvSpPr>
        <p:spPr bwMode="auto">
          <a:xfrm>
            <a:off x="6215074" y="4845756"/>
            <a:ext cx="2246301" cy="828478"/>
          </a:xfrm>
          <a:prstGeom prst="plaque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b="1" dirty="0"/>
              <a:t>Три гуся</a:t>
            </a:r>
          </a:p>
        </p:txBody>
      </p:sp>
      <p:grpSp>
        <p:nvGrpSpPr>
          <p:cNvPr id="2" name="Группа 24"/>
          <p:cNvGrpSpPr>
            <a:grpSpLocks/>
          </p:cNvGrpSpPr>
          <p:nvPr/>
        </p:nvGrpSpPr>
        <p:grpSpPr bwMode="auto">
          <a:xfrm>
            <a:off x="5253054" y="4472730"/>
            <a:ext cx="3313113" cy="1368425"/>
            <a:chOff x="1571604" y="4357694"/>
            <a:chExt cx="3313112" cy="1368425"/>
          </a:xfrm>
        </p:grpSpPr>
        <p:sp>
          <p:nvSpPr>
            <p:cNvPr id="17" name="AutoShape 2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571604" y="4357694"/>
              <a:ext cx="3313112" cy="1368425"/>
            </a:xfrm>
            <a:prstGeom prst="actionButtonBlank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50195" name="Picture 22" descr="Рисунок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14749" y="4357694"/>
              <a:ext cx="2116091" cy="124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Rectangle 6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215074" y="6072206"/>
            <a:ext cx="2351093" cy="3603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21" name="Rectangle 5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0034" y="6000768"/>
            <a:ext cx="1714512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финал</a:t>
            </a:r>
          </a:p>
        </p:txBody>
      </p:sp>
      <p:grpSp>
        <p:nvGrpSpPr>
          <p:cNvPr id="50189" name="Группа 21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23" name="Багетная рамка 22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826115" y="502746"/>
              <a:ext cx="74892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20</a:t>
              </a:r>
            </a:p>
          </p:txBody>
        </p:sp>
      </p:grpSp>
      <p:pic>
        <p:nvPicPr>
          <p:cNvPr id="15" name="Рисунок 1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9049" y="3717032"/>
            <a:ext cx="4608512" cy="2124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41" name="AutoShape 17"/>
          <p:cNvSpPr>
            <a:spLocks noChangeArrowheads="1"/>
          </p:cNvSpPr>
          <p:nvPr/>
        </p:nvSpPr>
        <p:spPr bwMode="auto">
          <a:xfrm>
            <a:off x="6084888" y="4725988"/>
            <a:ext cx="2376487" cy="954087"/>
          </a:xfrm>
          <a:prstGeom prst="plaque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11</a:t>
            </a:r>
            <a:endParaRPr lang="ru-RU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00034" y="2060848"/>
            <a:ext cx="8143903" cy="1800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</a:p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ru-RU" sz="3200" b="1" dirty="0" smtClean="0"/>
              <a:t>Зайцы пилят бревно. Они сделали 10 распилов. Сколько получилось чурбачков?</a:t>
            </a:r>
            <a:endParaRPr lang="ru-RU" sz="3200" b="1" dirty="0"/>
          </a:p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endParaRPr lang="ru-RU" sz="4000" b="1" dirty="0">
              <a:solidFill>
                <a:srgbClr val="7030A0"/>
              </a:solidFill>
            </a:endParaRPr>
          </a:p>
        </p:txBody>
      </p:sp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5307628" y="4457809"/>
            <a:ext cx="3313112" cy="1368425"/>
            <a:chOff x="1571604" y="4357694"/>
            <a:chExt cx="3313112" cy="1368425"/>
          </a:xfrm>
        </p:grpSpPr>
        <p:sp>
          <p:nvSpPr>
            <p:cNvPr id="19" name="AutoShape 2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571604" y="4357694"/>
              <a:ext cx="3313112" cy="1368425"/>
            </a:xfrm>
            <a:prstGeom prst="actionButtonBlank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51219" name="Picture 22" descr="Рисунок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14749" y="4357694"/>
              <a:ext cx="2116091" cy="124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Rectangle 6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215074" y="6072206"/>
            <a:ext cx="2351093" cy="3603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22" name="Rectangle 5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0034" y="6000768"/>
            <a:ext cx="1714512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финал</a:t>
            </a:r>
          </a:p>
        </p:txBody>
      </p:sp>
      <p:grpSp>
        <p:nvGrpSpPr>
          <p:cNvPr id="51213" name="Группа 22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24" name="Багетная рамка 23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826115" y="502746"/>
              <a:ext cx="74892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40</a:t>
              </a:r>
            </a:p>
          </p:txBody>
        </p:sp>
      </p:grp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500034" y="571480"/>
            <a:ext cx="6304214" cy="7858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4800" b="1" kern="10" cap="all" dirty="0" smtClean="0">
                <a:ln w="9000" cmpd="sng">
                  <a:solidFill>
                    <a:srgbClr val="FF33CC"/>
                  </a:solidFill>
                  <a:prstDash val="solid"/>
                </a:ln>
                <a:solidFill>
                  <a:srgbClr val="FF33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Веселые вопросы</a:t>
            </a:r>
            <a:endParaRPr lang="ru-RU" sz="4800" b="1" kern="10" cap="all" dirty="0">
              <a:ln w="9000" cmpd="sng">
                <a:solidFill>
                  <a:srgbClr val="FF33CC"/>
                </a:solidFill>
                <a:prstDash val="solid"/>
              </a:ln>
              <a:solidFill>
                <a:srgbClr val="FF33CC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1" name="AutoShape 4"/>
          <p:cNvSpPr>
            <a:spLocks noChangeArrowheads="1"/>
          </p:cNvSpPr>
          <p:nvPr/>
        </p:nvSpPr>
        <p:spPr bwMode="auto">
          <a:xfrm>
            <a:off x="5652120" y="4632343"/>
            <a:ext cx="2801319" cy="972177"/>
          </a:xfrm>
          <a:prstGeom prst="plaque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800" b="1" dirty="0" smtClean="0"/>
              <a:t> На одном и том же </a:t>
            </a:r>
          </a:p>
          <a:p>
            <a:pPr>
              <a:defRPr/>
            </a:pPr>
            <a:r>
              <a:rPr lang="ru-RU" sz="1800" b="1" dirty="0" smtClean="0"/>
              <a:t>расстоянии от А</a:t>
            </a:r>
            <a:endParaRPr lang="ru-RU" sz="1800" b="1" dirty="0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531879" y="1703445"/>
            <a:ext cx="8105595" cy="23736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eaLnBrk="0" hangingPunct="0">
              <a:tabLst>
                <a:tab pos="1485900" algn="l"/>
                <a:tab pos="2143125" algn="l"/>
                <a:tab pos="4371975" algn="l"/>
              </a:tabLst>
            </a:pPr>
            <a:r>
              <a:rPr lang="ru-RU" b="1" dirty="0">
                <a:ea typeface="Calibri" pitchFamily="34" charset="0"/>
                <a:cs typeface="Times New Roman" pitchFamily="18" charset="0"/>
              </a:rPr>
              <a:t>Два велосипедиста выехали одновременно навстречу друг другу. Первый из пункта А со скоростью 20 км/ч, второй из пункта В со скоростью 15 км/ч. Какой из велосипедистов будет ближе к А в момент встречи?</a:t>
            </a:r>
          </a:p>
        </p:txBody>
      </p:sp>
      <p:grpSp>
        <p:nvGrpSpPr>
          <p:cNvPr id="4" name="Группа 22"/>
          <p:cNvGrpSpPr>
            <a:grpSpLocks/>
          </p:cNvGrpSpPr>
          <p:nvPr/>
        </p:nvGrpSpPr>
        <p:grpSpPr bwMode="auto">
          <a:xfrm>
            <a:off x="5284786" y="4434218"/>
            <a:ext cx="3313113" cy="1368425"/>
            <a:chOff x="1628373" y="4296685"/>
            <a:chExt cx="3313112" cy="1368425"/>
          </a:xfrm>
        </p:grpSpPr>
        <p:sp>
          <p:nvSpPr>
            <p:cNvPr id="24" name="AutoShape 2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628373" y="4296685"/>
              <a:ext cx="3313112" cy="1368425"/>
            </a:xfrm>
            <a:prstGeom prst="actionButtonBlank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52245" name="Picture 22" descr="Рисунок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14749" y="4357694"/>
              <a:ext cx="2116091" cy="124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Rectangle 6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215074" y="6072206"/>
            <a:ext cx="2351093" cy="3603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27" name="Rectangle 5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0034" y="6000768"/>
            <a:ext cx="1714512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финал</a:t>
            </a:r>
          </a:p>
        </p:txBody>
      </p:sp>
      <p:grpSp>
        <p:nvGrpSpPr>
          <p:cNvPr id="52239" name="Группа 27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29" name="Багетная рамка 28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7826112" y="502746"/>
              <a:ext cx="748929" cy="7694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6</a:t>
              </a:r>
              <a:r>
                <a:rPr lang="ru-RU" sz="4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0</a:t>
              </a:r>
              <a:endPara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19" name="WordArt 6"/>
          <p:cNvSpPr>
            <a:spLocks noChangeArrowheads="1" noChangeShapeType="1" noTextEdit="1"/>
          </p:cNvSpPr>
          <p:nvPr/>
        </p:nvSpPr>
        <p:spPr bwMode="auto">
          <a:xfrm>
            <a:off x="500034" y="571480"/>
            <a:ext cx="6304214" cy="7858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4800" b="1" kern="10" cap="all" dirty="0" smtClean="0">
                <a:ln w="9000" cmpd="sng">
                  <a:solidFill>
                    <a:srgbClr val="FF33CC"/>
                  </a:solidFill>
                  <a:prstDash val="solid"/>
                </a:ln>
                <a:solidFill>
                  <a:srgbClr val="FF33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Веселые вопросы</a:t>
            </a:r>
            <a:endParaRPr lang="ru-RU" sz="4800" b="1" kern="10" cap="all" dirty="0">
              <a:ln w="9000" cmpd="sng">
                <a:solidFill>
                  <a:srgbClr val="FF33CC"/>
                </a:solidFill>
                <a:prstDash val="solid"/>
              </a:ln>
              <a:solidFill>
                <a:srgbClr val="FF33CC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1030" name="Группа 47"/>
          <p:cNvGrpSpPr>
            <a:grpSpLocks/>
          </p:cNvGrpSpPr>
          <p:nvPr/>
        </p:nvGrpSpPr>
        <p:grpSpPr bwMode="auto">
          <a:xfrm>
            <a:off x="197077" y="213536"/>
            <a:ext cx="8715375" cy="6429375"/>
            <a:chOff x="197077" y="213536"/>
            <a:chExt cx="8715374" cy="6429366"/>
          </a:xfrm>
        </p:grpSpPr>
        <p:grpSp>
          <p:nvGrpSpPr>
            <p:cNvPr id="1031" name="Группа 3"/>
            <p:cNvGrpSpPr>
              <a:grpSpLocks/>
            </p:cNvGrpSpPr>
            <p:nvPr/>
          </p:nvGrpSpPr>
          <p:grpSpPr bwMode="auto">
            <a:xfrm>
              <a:off x="197077" y="213536"/>
              <a:ext cx="8715374" cy="6429366"/>
              <a:chOff x="197046" y="213513"/>
              <a:chExt cx="8715436" cy="6429420"/>
            </a:xfrm>
          </p:grpSpPr>
          <p:sp>
            <p:nvSpPr>
              <p:cNvPr id="16" name="Скругленный прямоугольник 15">
                <a:hlinkClick r:id="rId5" action="ppaction://hlinksldjump"/>
              </p:cNvPr>
              <p:cNvSpPr/>
              <p:nvPr/>
            </p:nvSpPr>
            <p:spPr>
              <a:xfrm>
                <a:off x="428595" y="6000767"/>
                <a:ext cx="2643207" cy="357191"/>
              </a:xfrm>
              <a:prstGeom prst="roundRect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/>
                  <a:t>Продолжить игру</a:t>
                </a:r>
              </a:p>
            </p:txBody>
          </p:sp>
          <p:sp>
            <p:nvSpPr>
              <p:cNvPr id="17" name="Скругленный прямоугольник 16">
                <a:hlinkClick r:id="rId6" action="ppaction://hlinksldjump"/>
              </p:cNvPr>
              <p:cNvSpPr/>
              <p:nvPr/>
            </p:nvSpPr>
            <p:spPr>
              <a:xfrm>
                <a:off x="3214678" y="6000767"/>
                <a:ext cx="1857388" cy="357191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dirty="0"/>
                  <a:t>II </a:t>
                </a:r>
                <a:r>
                  <a:rPr lang="ru-RU" sz="2000" b="1" dirty="0"/>
                  <a:t>раунд </a:t>
                </a:r>
              </a:p>
            </p:txBody>
          </p:sp>
          <p:sp>
            <p:nvSpPr>
              <p:cNvPr id="18" name="Багетная рамка 17"/>
              <p:cNvSpPr/>
              <p:nvPr/>
            </p:nvSpPr>
            <p:spPr>
              <a:xfrm>
                <a:off x="7459683" y="571479"/>
                <a:ext cx="1000132" cy="928695"/>
              </a:xfrm>
              <a:prstGeom prst="bevel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9" name="Прямоугольник 18">
                <a:hlinkClick r:id="rId7" action="ppaction://hlinksldjump"/>
              </p:cNvPr>
              <p:cNvSpPr/>
              <p:nvPr/>
            </p:nvSpPr>
            <p:spPr>
              <a:xfrm>
                <a:off x="7500958" y="642918"/>
                <a:ext cx="928459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40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n-lt"/>
                  </a:rPr>
                  <a:t>4</a:t>
                </a:r>
                <a:r>
                  <a:rPr lang="en-US" sz="40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n-lt"/>
                  </a:rPr>
                  <a:t>0</a:t>
                </a:r>
                <a:endParaRPr lang="ru-RU" sz="4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197046" y="213513"/>
                <a:ext cx="8715436" cy="6429420"/>
              </a:xfrm>
              <a:prstGeom prst="rect">
                <a:avLst/>
              </a:prstGeom>
              <a:gradFill>
                <a:gsLst>
                  <a:gs pos="0">
                    <a:srgbClr val="000066"/>
                  </a:gs>
                  <a:gs pos="60000">
                    <a:schemeClr val="tx1"/>
                  </a:gs>
                  <a:gs pos="100000">
                    <a:srgbClr val="000066"/>
                  </a:gs>
                  <a:gs pos="100000">
                    <a:schemeClr val="tx1"/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4" name="Группа 11"/>
              <p:cNvGrpSpPr/>
              <p:nvPr/>
            </p:nvGrpSpPr>
            <p:grpSpPr>
              <a:xfrm>
                <a:off x="642910" y="357166"/>
                <a:ext cx="5572164" cy="5572164"/>
                <a:chOff x="642910" y="357166"/>
                <a:chExt cx="5572164" cy="5572164"/>
              </a:xfrm>
              <a:gradFill>
                <a:gsLst>
                  <a:gs pos="0">
                    <a:schemeClr val="tx1"/>
                  </a:gs>
                  <a:gs pos="60000">
                    <a:srgbClr val="003399"/>
                  </a:gs>
                  <a:gs pos="100000">
                    <a:srgbClr val="000066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0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6" name="Овал 9"/>
                <p:cNvSpPr/>
                <p:nvPr/>
              </p:nvSpPr>
              <p:spPr>
                <a:xfrm>
                  <a:off x="642910" y="357166"/>
                  <a:ext cx="5572164" cy="5572164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Овал 46"/>
                <p:cNvSpPr/>
                <p:nvPr/>
              </p:nvSpPr>
              <p:spPr>
                <a:xfrm>
                  <a:off x="857224" y="548810"/>
                  <a:ext cx="5143536" cy="5143536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22" name="4-конечная звезда 21"/>
              <p:cNvSpPr/>
              <p:nvPr/>
            </p:nvSpPr>
            <p:spPr>
              <a:xfrm>
                <a:off x="6500826" y="714356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4-конечная звезда 22"/>
              <p:cNvSpPr/>
              <p:nvPr/>
            </p:nvSpPr>
            <p:spPr>
              <a:xfrm>
                <a:off x="7215205" y="1214422"/>
                <a:ext cx="285752" cy="428628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4-конечная звезда 23"/>
              <p:cNvSpPr/>
              <p:nvPr/>
            </p:nvSpPr>
            <p:spPr>
              <a:xfrm>
                <a:off x="8358214" y="2571744"/>
                <a:ext cx="428628" cy="785819"/>
              </a:xfrm>
              <a:prstGeom prst="star4">
                <a:avLst/>
              </a:prstGeom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/>
              </a:p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" name="Полилиния 24"/>
              <p:cNvSpPr/>
              <p:nvPr/>
            </p:nvSpPr>
            <p:spPr bwMode="auto">
              <a:xfrm rot="19275439">
                <a:off x="1038200" y="2798758"/>
                <a:ext cx="463553" cy="301627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" name="Полилиния 14"/>
              <p:cNvSpPr/>
              <p:nvPr/>
            </p:nvSpPr>
            <p:spPr bwMode="auto">
              <a:xfrm rot="1394041">
                <a:off x="1825605" y="1938327"/>
                <a:ext cx="317502" cy="18891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7" name="Полилиния 26"/>
              <p:cNvSpPr/>
              <p:nvPr/>
            </p:nvSpPr>
            <p:spPr bwMode="auto">
              <a:xfrm rot="15154483">
                <a:off x="1438253" y="4021142"/>
                <a:ext cx="466728" cy="38735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8" name="Полилиния 27"/>
              <p:cNvSpPr/>
              <p:nvPr/>
            </p:nvSpPr>
            <p:spPr bwMode="auto">
              <a:xfrm rot="16898388">
                <a:off x="2042301" y="3042441"/>
                <a:ext cx="468315" cy="260352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9" name="Полилиния 28"/>
              <p:cNvSpPr/>
              <p:nvPr/>
            </p:nvSpPr>
            <p:spPr bwMode="auto">
              <a:xfrm rot="7884008">
                <a:off x="2588405" y="1229503"/>
                <a:ext cx="317502" cy="18891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0" name="Полилиния 29"/>
              <p:cNvSpPr/>
              <p:nvPr/>
            </p:nvSpPr>
            <p:spPr bwMode="auto">
              <a:xfrm rot="7469707">
                <a:off x="3367872" y="4949042"/>
                <a:ext cx="354015" cy="342902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" name="Полилиния 30"/>
              <p:cNvSpPr/>
              <p:nvPr/>
            </p:nvSpPr>
            <p:spPr bwMode="auto">
              <a:xfrm rot="19744319">
                <a:off x="2454260" y="4997460"/>
                <a:ext cx="317502" cy="188914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2" name="Полилиния 31"/>
              <p:cNvSpPr/>
              <p:nvPr/>
            </p:nvSpPr>
            <p:spPr bwMode="auto">
              <a:xfrm rot="19744319">
                <a:off x="2759062" y="3762377"/>
                <a:ext cx="317502" cy="673105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3" name="Полилиния 32"/>
              <p:cNvSpPr/>
              <p:nvPr/>
            </p:nvSpPr>
            <p:spPr bwMode="auto">
              <a:xfrm rot="19744319">
                <a:off x="3508367" y="604818"/>
                <a:ext cx="317502" cy="673105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2357422" y="1714488"/>
                <a:ext cx="5572164" cy="1938992"/>
              </a:xfrm>
              <a:prstGeom prst="rect">
                <a:avLst/>
              </a:prstGeom>
              <a:noFill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sz="120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rPr>
                  <a:t>СВОЯ</a:t>
                </a:r>
              </a:p>
            </p:txBody>
          </p:sp>
          <p:sp>
            <p:nvSpPr>
              <p:cNvPr id="35" name="4-конечная звезда 34"/>
              <p:cNvSpPr/>
              <p:nvPr/>
            </p:nvSpPr>
            <p:spPr>
              <a:xfrm>
                <a:off x="7072330" y="500042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4-конечная звезда 35"/>
              <p:cNvSpPr/>
              <p:nvPr/>
            </p:nvSpPr>
            <p:spPr>
              <a:xfrm>
                <a:off x="8001024" y="714356"/>
                <a:ext cx="214314" cy="357191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4-конечная звезда 36"/>
              <p:cNvSpPr/>
              <p:nvPr/>
            </p:nvSpPr>
            <p:spPr>
              <a:xfrm>
                <a:off x="8429652" y="428604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4-конечная звезда 37"/>
              <p:cNvSpPr/>
              <p:nvPr/>
            </p:nvSpPr>
            <p:spPr>
              <a:xfrm>
                <a:off x="8286776" y="1500174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4-конечная звезда 38"/>
              <p:cNvSpPr/>
              <p:nvPr/>
            </p:nvSpPr>
            <p:spPr>
              <a:xfrm>
                <a:off x="7500958" y="2285992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Пятно 1 39"/>
              <p:cNvSpPr/>
              <p:nvPr/>
            </p:nvSpPr>
            <p:spPr>
              <a:xfrm>
                <a:off x="500034" y="500042"/>
                <a:ext cx="142876" cy="71437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Пятно 1 40"/>
              <p:cNvSpPr/>
              <p:nvPr/>
            </p:nvSpPr>
            <p:spPr>
              <a:xfrm>
                <a:off x="1142975" y="500042"/>
                <a:ext cx="285752" cy="142876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Пятно 1 41"/>
              <p:cNvSpPr/>
              <p:nvPr/>
            </p:nvSpPr>
            <p:spPr>
              <a:xfrm>
                <a:off x="714347" y="714355"/>
                <a:ext cx="285752" cy="214315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Пятно 1 42"/>
              <p:cNvSpPr/>
              <p:nvPr/>
            </p:nvSpPr>
            <p:spPr>
              <a:xfrm>
                <a:off x="428595" y="1214422"/>
                <a:ext cx="285752" cy="214313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Пятно 1 43"/>
              <p:cNvSpPr/>
              <p:nvPr/>
            </p:nvSpPr>
            <p:spPr>
              <a:xfrm>
                <a:off x="1643042" y="357166"/>
                <a:ext cx="285752" cy="142876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Пятно 1 44"/>
              <p:cNvSpPr/>
              <p:nvPr/>
            </p:nvSpPr>
            <p:spPr>
              <a:xfrm>
                <a:off x="214282" y="1785926"/>
                <a:ext cx="500065" cy="214313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2" name="Группа 39"/>
            <p:cNvGrpSpPr>
              <a:grpSpLocks/>
            </p:cNvGrpSpPr>
            <p:nvPr/>
          </p:nvGrpSpPr>
          <p:grpSpPr bwMode="auto">
            <a:xfrm>
              <a:off x="3932669" y="2536140"/>
              <a:ext cx="3387294" cy="2320023"/>
              <a:chOff x="3932100" y="2535502"/>
              <a:chExt cx="3387559" cy="2320282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4429124" y="3286124"/>
                <a:ext cx="2890535" cy="1569660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>
                  <a:defRPr/>
                </a:pPr>
                <a:r>
                  <a:rPr lang="ru-RU" sz="9600" b="1" dirty="0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rPr>
                  <a:t>игра</a:t>
                </a: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3932100" y="2535502"/>
                <a:ext cx="869148" cy="1569660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>
                  <a:defRPr/>
                </a:pPr>
                <a:r>
                  <a:rPr lang="ru-RU" sz="9600" b="1" dirty="0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rPr>
                  <a:t>_</a:t>
                </a:r>
              </a:p>
            </p:txBody>
          </p:sp>
        </p:grp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6072188" y="5000625"/>
            <a:ext cx="1987550" cy="1143000"/>
          </p:xfrm>
          <a:graphic>
            <a:graphicData uri="http://schemas.openxmlformats.org/presentationml/2006/ole">
              <p:oleObj spid="_x0000_s1239" name="Формула" r:id="rId8" imgW="18491760" imgH="10621800" progId="Equation.3">
                <p:embed/>
              </p:oleObj>
            </a:graphicData>
          </a:graphic>
        </p:graphicFrame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357188" y="5143500"/>
            <a:ext cx="928687" cy="1041400"/>
          </p:xfrm>
          <a:graphic>
            <a:graphicData uri="http://schemas.openxmlformats.org/presentationml/2006/ole">
              <p:oleObj spid="_x0000_s1240" name="Формула" r:id="rId9" imgW="9999360" imgH="11229120" progId="Equation.3">
                <p:embed/>
              </p:oleObj>
            </a:graphicData>
          </a:graphic>
        </p:graphicFrame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5429250" y="428625"/>
            <a:ext cx="642938" cy="323850"/>
          </p:xfrm>
          <a:graphic>
            <a:graphicData uri="http://schemas.openxmlformats.org/presentationml/2006/ole">
              <p:oleObj spid="_x0000_s1241" name="Формула" r:id="rId10" imgW="9696240" imgH="4850640" progId="Equation.3">
                <p:embed/>
              </p:oleObj>
            </a:graphicData>
          </a:graphic>
        </p:graphicFrame>
      </p:grpSp>
    </p:spTree>
  </p:cSld>
  <p:clrMapOvr>
    <a:masterClrMapping/>
  </p:clrMapOvr>
  <p:transition>
    <p:comb/>
    <p:sndAc>
      <p:stSnd>
        <p:snd r:embed="rId4" name="Начало игры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90" name="AutoShape 18"/>
          <p:cNvSpPr>
            <a:spLocks noChangeArrowheads="1"/>
          </p:cNvSpPr>
          <p:nvPr/>
        </p:nvSpPr>
        <p:spPr bwMode="auto">
          <a:xfrm>
            <a:off x="5688946" y="4581128"/>
            <a:ext cx="2847820" cy="1008186"/>
          </a:xfrm>
          <a:prstGeom prst="plaque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b="1" dirty="0" smtClean="0"/>
              <a:t>10 руб. 50 коп.</a:t>
            </a:r>
            <a:endParaRPr lang="ru-RU" b="1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00034" y="1772816"/>
            <a:ext cx="8143889" cy="187220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tabLst>
                <a:tab pos="1485900" algn="l"/>
                <a:tab pos="2143125" algn="l"/>
                <a:tab pos="4371975" algn="l"/>
              </a:tabLst>
            </a:pPr>
            <a:r>
              <a:rPr lang="ru-RU" sz="2800" b="1" dirty="0" smtClean="0">
                <a:ea typeface="Calibri" pitchFamily="34" charset="0"/>
                <a:cs typeface="Times New Roman" pitchFamily="18" charset="0"/>
              </a:rPr>
              <a:t>Тетрадь </a:t>
            </a:r>
            <a:r>
              <a:rPr lang="ru-RU" sz="2800" b="1" dirty="0">
                <a:ea typeface="Calibri" pitchFamily="34" charset="0"/>
                <a:cs typeface="Times New Roman" pitchFamily="18" charset="0"/>
              </a:rPr>
              <a:t>с </a:t>
            </a:r>
            <a:r>
              <a:rPr lang="ru-RU" sz="2800" b="1" dirty="0" smtClean="0">
                <a:ea typeface="Calibri" pitchFamily="34" charset="0"/>
                <a:cs typeface="Times New Roman" pitchFamily="18" charset="0"/>
              </a:rPr>
              <a:t>обложкой </a:t>
            </a:r>
            <a:r>
              <a:rPr lang="ru-RU" sz="2800" b="1" dirty="0">
                <a:ea typeface="Calibri" pitchFamily="34" charset="0"/>
                <a:cs typeface="Times New Roman" pitchFamily="18" charset="0"/>
              </a:rPr>
              <a:t>стоят 11 рублей, </a:t>
            </a:r>
            <a:r>
              <a:rPr lang="ru-RU" sz="2800" b="1" dirty="0" smtClean="0">
                <a:ea typeface="Calibri" pitchFamily="34" charset="0"/>
                <a:cs typeface="Times New Roman" pitchFamily="18" charset="0"/>
              </a:rPr>
              <a:t>а сама тетрадь </a:t>
            </a:r>
            <a:r>
              <a:rPr lang="ru-RU" sz="2800" b="1" dirty="0">
                <a:ea typeface="Calibri" pitchFamily="34" charset="0"/>
                <a:cs typeface="Times New Roman" pitchFamily="18" charset="0"/>
              </a:rPr>
              <a:t>на 10 рублей дороже </a:t>
            </a:r>
            <a:r>
              <a:rPr lang="ru-RU" sz="2800" b="1" dirty="0" smtClean="0">
                <a:ea typeface="Calibri" pitchFamily="34" charset="0"/>
                <a:cs typeface="Times New Roman" pitchFamily="18" charset="0"/>
              </a:rPr>
              <a:t>обложки. </a:t>
            </a:r>
            <a:r>
              <a:rPr lang="ru-RU" sz="2800" b="1" dirty="0">
                <a:ea typeface="Calibri" pitchFamily="34" charset="0"/>
                <a:cs typeface="Times New Roman" pitchFamily="18" charset="0"/>
              </a:rPr>
              <a:t>Сколько </a:t>
            </a:r>
            <a:r>
              <a:rPr lang="ru-RU" sz="2800" b="1" dirty="0" smtClean="0">
                <a:ea typeface="Calibri" pitchFamily="34" charset="0"/>
                <a:cs typeface="Times New Roman" pitchFamily="18" charset="0"/>
              </a:rPr>
              <a:t>стоит тетрадь?</a:t>
            </a:r>
            <a:endParaRPr lang="ru-RU" sz="2800" b="1" dirty="0"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5190446" y="4401008"/>
            <a:ext cx="3382039" cy="1368425"/>
            <a:chOff x="1571604" y="4357694"/>
            <a:chExt cx="3313112" cy="1368425"/>
          </a:xfrm>
        </p:grpSpPr>
        <p:sp>
          <p:nvSpPr>
            <p:cNvPr id="19" name="AutoShape 2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571604" y="4357694"/>
              <a:ext cx="3313112" cy="1368425"/>
            </a:xfrm>
            <a:prstGeom prst="actionButtonBlank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53267" name="Picture 22" descr="Рисунок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14749" y="4357694"/>
              <a:ext cx="2116091" cy="124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Rectangle 6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215074" y="6072206"/>
            <a:ext cx="2351093" cy="3603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22" name="Rectangle 5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00034" y="6000768"/>
            <a:ext cx="1714512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финал</a:t>
            </a:r>
          </a:p>
        </p:txBody>
      </p:sp>
      <p:grpSp>
        <p:nvGrpSpPr>
          <p:cNvPr id="53261" name="Группа 22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24" name="Багетная рамка 23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826112" y="502746"/>
              <a:ext cx="748929" cy="7694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8</a:t>
              </a:r>
              <a:r>
                <a:rPr lang="ru-RU" sz="4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0</a:t>
              </a:r>
              <a:endPara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597189" y="578324"/>
            <a:ext cx="4792046" cy="7007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kern="10" dirty="0">
                <a:ln/>
                <a:solidFill>
                  <a:schemeClr val="accent3"/>
                </a:solidFill>
                <a:latin typeface="Times New Roman"/>
                <a:cs typeface="Times New Roman"/>
              </a:rPr>
              <a:t>Кот в мешке</a:t>
            </a:r>
          </a:p>
        </p:txBody>
      </p:sp>
      <p:grpSp>
        <p:nvGrpSpPr>
          <p:cNvPr id="17" name="Группа 50"/>
          <p:cNvGrpSpPr>
            <a:grpSpLocks/>
          </p:cNvGrpSpPr>
          <p:nvPr/>
        </p:nvGrpSpPr>
        <p:grpSpPr bwMode="auto">
          <a:xfrm>
            <a:off x="214290" y="130833"/>
            <a:ext cx="8715375" cy="6500812"/>
            <a:chOff x="214313" y="214291"/>
            <a:chExt cx="8715375" cy="6500857"/>
          </a:xfrm>
        </p:grpSpPr>
        <p:grpSp>
          <p:nvGrpSpPr>
            <p:cNvPr id="18" name="Группа 91"/>
            <p:cNvGrpSpPr>
              <a:grpSpLocks/>
            </p:cNvGrpSpPr>
            <p:nvPr/>
          </p:nvGrpSpPr>
          <p:grpSpPr bwMode="auto">
            <a:xfrm>
              <a:off x="214313" y="214291"/>
              <a:ext cx="8715375" cy="6500857"/>
              <a:chOff x="214313" y="214291"/>
              <a:chExt cx="8715375" cy="6500857"/>
            </a:xfrm>
          </p:grpSpPr>
          <p:grpSp>
            <p:nvGrpSpPr>
              <p:cNvPr id="23" name="Группа 54"/>
              <p:cNvGrpSpPr>
                <a:grpSpLocks/>
              </p:cNvGrpSpPr>
              <p:nvPr/>
            </p:nvGrpSpPr>
            <p:grpSpPr bwMode="auto">
              <a:xfrm>
                <a:off x="214313" y="214291"/>
                <a:ext cx="8715375" cy="6500857"/>
                <a:chOff x="214313" y="214291"/>
                <a:chExt cx="8715375" cy="6500857"/>
              </a:xfrm>
            </p:grpSpPr>
            <p:sp>
              <p:nvSpPr>
                <p:cNvPr id="27" name="Прямоугольник 26"/>
                <p:cNvSpPr/>
                <p:nvPr/>
              </p:nvSpPr>
              <p:spPr bwMode="auto">
                <a:xfrm>
                  <a:off x="214313" y="214291"/>
                  <a:ext cx="8715375" cy="6500857"/>
                </a:xfrm>
                <a:prstGeom prst="rect">
                  <a:avLst/>
                </a:prstGeom>
                <a:gradFill>
                  <a:gsLst>
                    <a:gs pos="0">
                      <a:srgbClr val="000066"/>
                    </a:gs>
                    <a:gs pos="60000">
                      <a:schemeClr val="tx1"/>
                    </a:gs>
                    <a:gs pos="100000">
                      <a:srgbClr val="000066"/>
                    </a:gs>
                    <a:gs pos="100000">
                      <a:schemeClr val="tx1"/>
                    </a:gs>
                  </a:gsLst>
                </a:gradFill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28" name="Группа 72"/>
                <p:cNvGrpSpPr/>
                <p:nvPr/>
              </p:nvGrpSpPr>
              <p:grpSpPr bwMode="auto">
                <a:xfrm>
                  <a:off x="642938" y="358754"/>
                  <a:ext cx="5572125" cy="5634076"/>
                  <a:chOff x="642910" y="357166"/>
                  <a:chExt cx="5572164" cy="5572164"/>
                </a:xfrm>
                <a:gradFill>
                  <a:gsLst>
                    <a:gs pos="0">
                      <a:schemeClr val="tx1"/>
                    </a:gs>
                    <a:gs pos="60000">
                      <a:srgbClr val="003399"/>
                    </a:gs>
                    <a:gs pos="100000">
                      <a:srgbClr val="000066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55" name="Овал 9"/>
                  <p:cNvSpPr/>
                  <p:nvPr/>
                </p:nvSpPr>
                <p:spPr>
                  <a:xfrm>
                    <a:off x="642910" y="357166"/>
                    <a:ext cx="5572164" cy="5572164"/>
                  </a:xfrm>
                  <a:prstGeom prst="ellipse">
                    <a:avLst/>
                  </a:prstGeom>
                  <a:grpFill/>
                  <a:scene3d>
                    <a:camera prst="orthographicFront" fov="0">
                      <a:rot lat="0" lon="0" rev="0"/>
                    </a:camera>
                    <a:lightRig rig="contrasting" dir="t">
                      <a:rot lat="0" lon="0" rev="12000000"/>
                    </a:lightRig>
                  </a:scene3d>
                  <a:sp3d prstMaterial="powder">
                    <a:bevelT h="50800" prst="angle"/>
                  </a:sp3d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6" name="Овал 55"/>
                  <p:cNvSpPr/>
                  <p:nvPr/>
                </p:nvSpPr>
                <p:spPr>
                  <a:xfrm>
                    <a:off x="857224" y="548810"/>
                    <a:ext cx="5143536" cy="5143536"/>
                  </a:xfrm>
                  <a:prstGeom prst="ellipse">
                    <a:avLst/>
                  </a:prstGeom>
                  <a:grpFill/>
                  <a:scene3d>
                    <a:camera prst="orthographicFront" fov="0">
                      <a:rot lat="0" lon="0" rev="0"/>
                    </a:camera>
                    <a:lightRig rig="contrasting" dir="t">
                      <a:rot lat="0" lon="0" rev="12000000"/>
                    </a:lightRig>
                  </a:scene3d>
                  <a:sp3d prstMaterial="powder">
                    <a:bevelT h="50800" prst="angle"/>
                  </a:sp3d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29" name="4-конечная звезда 28"/>
                <p:cNvSpPr/>
                <p:nvPr/>
              </p:nvSpPr>
              <p:spPr bwMode="auto">
                <a:xfrm>
                  <a:off x="6500813" y="719913"/>
                  <a:ext cx="142875" cy="216695"/>
                </a:xfrm>
                <a:prstGeom prst="star4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0" name="4-конечная звезда 29"/>
                <p:cNvSpPr/>
                <p:nvPr/>
              </p:nvSpPr>
              <p:spPr bwMode="auto">
                <a:xfrm>
                  <a:off x="7143751" y="1225535"/>
                  <a:ext cx="285750" cy="433390"/>
                </a:xfrm>
                <a:prstGeom prst="star4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1" name="4-конечная звезда 30"/>
                <p:cNvSpPr/>
                <p:nvPr/>
              </p:nvSpPr>
              <p:spPr bwMode="auto">
                <a:xfrm>
                  <a:off x="8286751" y="2597939"/>
                  <a:ext cx="428625" cy="794549"/>
                </a:xfrm>
                <a:prstGeom prst="star4">
                  <a:avLst/>
                </a:prstGeom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5500" dist="38100" dir="5400000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2" name="Полилиния 31"/>
                <p:cNvSpPr/>
                <p:nvPr/>
              </p:nvSpPr>
              <p:spPr bwMode="auto">
                <a:xfrm rot="19275439">
                  <a:off x="1038225" y="2827334"/>
                  <a:ext cx="463550" cy="304802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33" name="Полилиния 32"/>
                <p:cNvSpPr/>
                <p:nvPr/>
              </p:nvSpPr>
              <p:spPr bwMode="auto">
                <a:xfrm rot="1394041">
                  <a:off x="1825625" y="1957378"/>
                  <a:ext cx="317500" cy="192088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34" name="Полилиния 33"/>
                <p:cNvSpPr/>
                <p:nvPr/>
              </p:nvSpPr>
              <p:spPr bwMode="auto">
                <a:xfrm rot="15154483">
                  <a:off x="1436686" y="4065594"/>
                  <a:ext cx="469903" cy="387350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35" name="Полилиния 34"/>
                <p:cNvSpPr/>
                <p:nvPr/>
              </p:nvSpPr>
              <p:spPr bwMode="auto">
                <a:xfrm rot="7884008">
                  <a:off x="2586036" y="1241412"/>
                  <a:ext cx="322265" cy="188912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36" name="Полилиния 35"/>
                <p:cNvSpPr/>
                <p:nvPr/>
              </p:nvSpPr>
              <p:spPr bwMode="auto">
                <a:xfrm rot="7469707">
                  <a:off x="3366293" y="5003019"/>
                  <a:ext cx="357189" cy="342900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37" name="Полилиния 36"/>
                <p:cNvSpPr/>
                <p:nvPr/>
              </p:nvSpPr>
              <p:spPr bwMode="auto">
                <a:xfrm rot="19744319">
                  <a:off x="2454275" y="5051436"/>
                  <a:ext cx="317500" cy="190501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38" name="Полилиния 37"/>
                <p:cNvSpPr/>
                <p:nvPr/>
              </p:nvSpPr>
              <p:spPr bwMode="auto">
                <a:xfrm rot="19744319">
                  <a:off x="2759075" y="3802066"/>
                  <a:ext cx="317500" cy="679455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39" name="Полилиния 38"/>
                <p:cNvSpPr/>
                <p:nvPr/>
              </p:nvSpPr>
              <p:spPr bwMode="auto">
                <a:xfrm rot="19744319">
                  <a:off x="3508375" y="607994"/>
                  <a:ext cx="317500" cy="682630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40" name="Прямоугольник 39"/>
                <p:cNvSpPr/>
                <p:nvPr/>
              </p:nvSpPr>
              <p:spPr bwMode="auto">
                <a:xfrm>
                  <a:off x="2357438" y="1731158"/>
                  <a:ext cx="4429125" cy="1960536"/>
                </a:xfrm>
                <a:prstGeom prst="rect">
                  <a:avLst/>
                </a:prstGeom>
                <a:noFill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ru-RU" sz="12000" b="1" spc="50" dirty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chemeClr val="accent1">
                          <a:tint val="3000"/>
                          <a:alpha val="95000"/>
                        </a:schemeClr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</a:rPr>
                    <a:t>КОТ</a:t>
                  </a:r>
                </a:p>
              </p:txBody>
            </p:sp>
            <p:sp>
              <p:nvSpPr>
                <p:cNvPr id="41" name="Прямоугольник 40"/>
                <p:cNvSpPr/>
                <p:nvPr/>
              </p:nvSpPr>
              <p:spPr bwMode="auto">
                <a:xfrm>
                  <a:off x="3143251" y="3320256"/>
                  <a:ext cx="5091422" cy="133814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  <a:scene3d>
                    <a:camera prst="orthographicFront"/>
                    <a:lightRig rig="brightRoom" dir="t"/>
                  </a:scene3d>
                  <a:sp3d contourW="6350" prstMaterial="plastic">
                    <a:bevelT w="20320" h="20320" prst="angle"/>
                    <a:contourClr>
                      <a:schemeClr val="accent1">
                        <a:tint val="100000"/>
                        <a:shade val="100000"/>
                        <a:hueMod val="100000"/>
                        <a:satMod val="100000"/>
                      </a:schemeClr>
                    </a:contourClr>
                  </a:sp3d>
                </a:bodyPr>
                <a:lstStyle/>
                <a:p>
                  <a:pPr>
                    <a:defRPr/>
                  </a:pPr>
                  <a:r>
                    <a:rPr lang="ru-RU" sz="8000" b="1" cap="all" dirty="0">
                      <a:ln/>
                      <a:solidFill>
                        <a:schemeClr val="accent1"/>
                      </a:solidFill>
                      <a:effectLst>
                        <a:outerShdw blurRad="19685" dist="12700" dir="5400000" algn="tl" rotWithShape="0">
                          <a:schemeClr val="accent1">
                            <a:satMod val="130000"/>
                            <a:alpha val="60000"/>
                          </a:schemeClr>
                        </a:outerShdw>
                        <a:reflection blurRad="10000" stA="55000" endPos="48000" dist="500" dir="5400000" sy="-100000" algn="bl" rotWithShape="0"/>
                      </a:effectLst>
                    </a:rPr>
                    <a:t>В МЕШКЕ</a:t>
                  </a:r>
                </a:p>
              </p:txBody>
            </p:sp>
            <p:sp>
              <p:nvSpPr>
                <p:cNvPr id="42" name="4-конечная звезда 41"/>
                <p:cNvSpPr/>
                <p:nvPr/>
              </p:nvSpPr>
              <p:spPr bwMode="auto">
                <a:xfrm>
                  <a:off x="7072313" y="503218"/>
                  <a:ext cx="142875" cy="216695"/>
                </a:xfrm>
                <a:prstGeom prst="star4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" name="4-конечная звезда 42"/>
                <p:cNvSpPr/>
                <p:nvPr/>
              </p:nvSpPr>
              <p:spPr bwMode="auto">
                <a:xfrm>
                  <a:off x="8429626" y="430986"/>
                  <a:ext cx="214313" cy="361159"/>
                </a:xfrm>
                <a:prstGeom prst="star4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4-конечная звезда 43"/>
                <p:cNvSpPr/>
                <p:nvPr/>
              </p:nvSpPr>
              <p:spPr bwMode="auto">
                <a:xfrm>
                  <a:off x="8286751" y="1514462"/>
                  <a:ext cx="285750" cy="505622"/>
                </a:xfrm>
                <a:prstGeom prst="star4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5" name="4-конечная звезда 44"/>
                <p:cNvSpPr/>
                <p:nvPr/>
              </p:nvSpPr>
              <p:spPr bwMode="auto">
                <a:xfrm>
                  <a:off x="7500938" y="2309012"/>
                  <a:ext cx="285750" cy="505622"/>
                </a:xfrm>
                <a:prstGeom prst="star4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" name="Пятно 1 45"/>
                <p:cNvSpPr/>
                <p:nvPr/>
              </p:nvSpPr>
              <p:spPr bwMode="auto">
                <a:xfrm>
                  <a:off x="500063" y="503218"/>
                  <a:ext cx="142875" cy="73026"/>
                </a:xfrm>
                <a:prstGeom prst="irregularSeal1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Пятно 1 46"/>
                <p:cNvSpPr/>
                <p:nvPr/>
              </p:nvSpPr>
              <p:spPr bwMode="auto">
                <a:xfrm>
                  <a:off x="1143000" y="503218"/>
                  <a:ext cx="285750" cy="144463"/>
                </a:xfrm>
                <a:prstGeom prst="irregularSeal1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" name="Пятно 1 47"/>
                <p:cNvSpPr/>
                <p:nvPr/>
              </p:nvSpPr>
              <p:spPr bwMode="auto">
                <a:xfrm>
                  <a:off x="714375" y="719119"/>
                  <a:ext cx="285750" cy="217489"/>
                </a:xfrm>
                <a:prstGeom prst="irregularSeal1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" name="Пятно 1 48"/>
                <p:cNvSpPr/>
                <p:nvPr/>
              </p:nvSpPr>
              <p:spPr bwMode="auto">
                <a:xfrm>
                  <a:off x="428625" y="1225535"/>
                  <a:ext cx="285750" cy="215901"/>
                </a:xfrm>
                <a:prstGeom prst="irregularSeal1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" name="Пятно 1 49"/>
                <p:cNvSpPr/>
                <p:nvPr/>
              </p:nvSpPr>
              <p:spPr bwMode="auto">
                <a:xfrm>
                  <a:off x="1643063" y="358754"/>
                  <a:ext cx="285750" cy="144464"/>
                </a:xfrm>
                <a:prstGeom prst="irregularSeal1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" name="Пятно 1 50"/>
                <p:cNvSpPr/>
                <p:nvPr/>
              </p:nvSpPr>
              <p:spPr bwMode="auto">
                <a:xfrm>
                  <a:off x="214313" y="1803389"/>
                  <a:ext cx="500062" cy="215901"/>
                </a:xfrm>
                <a:prstGeom prst="irregularSeal1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aphicFrame>
              <p:nvGraphicFramePr>
                <p:cNvPr id="52" name="Object 2"/>
                <p:cNvGraphicFramePr>
                  <a:graphicFrameLocks noChangeAspect="1"/>
                </p:cNvGraphicFramePr>
                <p:nvPr/>
              </p:nvGraphicFramePr>
              <p:xfrm>
                <a:off x="6072189" y="5053824"/>
                <a:ext cx="1987550" cy="1155710"/>
              </p:xfrm>
              <a:graphic>
                <a:graphicData uri="http://schemas.openxmlformats.org/presentationml/2006/ole">
                  <p:oleObj spid="_x0000_s13407" name="Формула" r:id="rId7" imgW="758160" imgH="436680" progId="Equation.3">
                    <p:embed/>
                  </p:oleObj>
                </a:graphicData>
              </a:graphic>
            </p:graphicFrame>
            <p:graphicFrame>
              <p:nvGraphicFramePr>
                <p:cNvPr id="53" name="Object 3"/>
                <p:cNvGraphicFramePr>
                  <a:graphicFrameLocks noChangeAspect="1"/>
                </p:cNvGraphicFramePr>
                <p:nvPr/>
              </p:nvGraphicFramePr>
              <p:xfrm>
                <a:off x="357188" y="5198288"/>
                <a:ext cx="928687" cy="1052980"/>
              </p:xfrm>
              <a:graphic>
                <a:graphicData uri="http://schemas.openxmlformats.org/presentationml/2006/ole">
                  <p:oleObj spid="_x0000_s13408" name="Формула" r:id="rId8" imgW="407520" imgH="455760" progId="Equation.3">
                    <p:embed/>
                  </p:oleObj>
                </a:graphicData>
              </a:graphic>
            </p:graphicFrame>
            <p:graphicFrame>
              <p:nvGraphicFramePr>
                <p:cNvPr id="54" name="Object 4"/>
                <p:cNvGraphicFramePr>
                  <a:graphicFrameLocks noChangeAspect="1"/>
                </p:cNvGraphicFramePr>
                <p:nvPr/>
              </p:nvGraphicFramePr>
              <p:xfrm>
                <a:off x="5429251" y="430986"/>
                <a:ext cx="642938" cy="327451"/>
              </p:xfrm>
              <a:graphic>
                <a:graphicData uri="http://schemas.openxmlformats.org/presentationml/2006/ole">
                  <p:oleObj spid="_x0000_s13409" name="Формула" r:id="rId9" imgW="398160" imgH="189720" progId="Equation.3">
                    <p:embed/>
                  </p:oleObj>
                </a:graphicData>
              </a:graphic>
            </p:graphicFrame>
          </p:grpSp>
          <p:sp>
            <p:nvSpPr>
              <p:cNvPr id="26" name="Полилиния 25"/>
              <p:cNvSpPr/>
              <p:nvPr/>
            </p:nvSpPr>
            <p:spPr bwMode="auto">
              <a:xfrm rot="16898388">
                <a:off x="1794666" y="3199607"/>
                <a:ext cx="474666" cy="260350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0" name="4-конечная звезда 19"/>
            <p:cNvSpPr/>
            <p:nvPr/>
          </p:nvSpPr>
          <p:spPr bwMode="auto">
            <a:xfrm>
              <a:off x="7929586" y="785794"/>
              <a:ext cx="214313" cy="361159"/>
            </a:xfrm>
            <a:prstGeom prst="star4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10" name="Кот в мешке.wav"/>
          </p:stSnd>
        </p:sndAc>
      </p:transition>
    </mc:Choice>
    <mc:Fallback>
      <p:transition spd="slow">
        <p:sndAc>
          <p:stSnd>
            <p:snd r:embed="rId3" name="Кот в мешке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2"/>
          <p:cNvSpPr>
            <a:spLocks noChangeArrowheads="1" noChangeShapeType="1" noTextEdit="1"/>
          </p:cNvSpPr>
          <p:nvPr/>
        </p:nvSpPr>
        <p:spPr bwMode="auto">
          <a:xfrm>
            <a:off x="714375" y="642938"/>
            <a:ext cx="468153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endParaRPr lang="ru-RU" sz="4800" b="1" kern="10" dirty="0">
              <a:ln/>
              <a:solidFill>
                <a:schemeClr val="accent3"/>
              </a:solidFill>
              <a:latin typeface="Times New Roman"/>
              <a:cs typeface="Times New Roman"/>
            </a:endParaRPr>
          </a:p>
        </p:txBody>
      </p:sp>
      <p:grpSp>
        <p:nvGrpSpPr>
          <p:cNvPr id="6152" name="Group 13"/>
          <p:cNvGrpSpPr>
            <a:grpSpLocks/>
          </p:cNvGrpSpPr>
          <p:nvPr/>
        </p:nvGrpSpPr>
        <p:grpSpPr bwMode="auto">
          <a:xfrm>
            <a:off x="4860032" y="4077072"/>
            <a:ext cx="3740629" cy="1572841"/>
            <a:chOff x="385" y="3612"/>
            <a:chExt cx="1497" cy="544"/>
          </a:xfrm>
        </p:grpSpPr>
        <p:grpSp>
          <p:nvGrpSpPr>
            <p:cNvPr id="6216" name="Group 14"/>
            <p:cNvGrpSpPr>
              <a:grpSpLocks/>
            </p:cNvGrpSpPr>
            <p:nvPr/>
          </p:nvGrpSpPr>
          <p:grpSpPr bwMode="auto">
            <a:xfrm>
              <a:off x="385" y="3612"/>
              <a:ext cx="1497" cy="544"/>
              <a:chOff x="385" y="3612"/>
              <a:chExt cx="1497" cy="544"/>
            </a:xfrm>
          </p:grpSpPr>
          <p:sp>
            <p:nvSpPr>
              <p:cNvPr id="21" name="AutoShape 15"/>
              <p:cNvSpPr>
                <a:spLocks noChangeArrowheads="1"/>
              </p:cNvSpPr>
              <p:nvPr/>
            </p:nvSpPr>
            <p:spPr bwMode="auto">
              <a:xfrm>
                <a:off x="385" y="3612"/>
                <a:ext cx="1497" cy="544"/>
              </a:xfrm>
              <a:prstGeom prst="plaque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kumimoji="1" lang="ru-RU" sz="2000" b="1" dirty="0" smtClean="0">
                    <a:solidFill>
                      <a:srgbClr val="000000"/>
                    </a:solidFill>
                  </a:rPr>
                  <a:t>1 курица – за 3 дня – 1 яйцо</a:t>
                </a:r>
              </a:p>
              <a:p>
                <a:pPr>
                  <a:spcBef>
                    <a:spcPct val="20000"/>
                  </a:spcBef>
                  <a:defRPr/>
                </a:pPr>
                <a:r>
                  <a:rPr kumimoji="1" lang="ru-RU" sz="2000" b="1" dirty="0" smtClean="0">
                    <a:solidFill>
                      <a:srgbClr val="000000"/>
                    </a:solidFill>
                  </a:rPr>
                  <a:t>4 курицы – за 3 дня – 4 яйца</a:t>
                </a:r>
              </a:p>
              <a:p>
                <a:pPr>
                  <a:spcBef>
                    <a:spcPct val="20000"/>
                  </a:spcBef>
                  <a:defRPr/>
                </a:pPr>
                <a:r>
                  <a:rPr kumimoji="1" lang="ru-RU" sz="2000" b="1" dirty="0" smtClean="0">
                    <a:solidFill>
                      <a:srgbClr val="000000"/>
                    </a:solidFill>
                  </a:rPr>
                  <a:t>4 курицы – за 9 дней – 12 яиц</a:t>
                </a:r>
                <a:endParaRPr lang="ru-RU" sz="2000" b="1" dirty="0"/>
              </a:p>
            </p:txBody>
          </p:sp>
          <p:sp>
            <p:nvSpPr>
              <p:cNvPr id="6219" name="Rectangle 16"/>
              <p:cNvSpPr>
                <a:spLocks noChangeArrowheads="1"/>
              </p:cNvSpPr>
              <p:nvPr/>
            </p:nvSpPr>
            <p:spPr bwMode="auto">
              <a:xfrm>
                <a:off x="509" y="3748"/>
                <a:ext cx="1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endParaRPr lang="ru-RU"/>
              </a:p>
            </p:txBody>
          </p:sp>
        </p:grpSp>
        <p:sp>
          <p:nvSpPr>
            <p:cNvPr id="6217" name="Rectangle 17"/>
            <p:cNvSpPr>
              <a:spLocks noChangeArrowheads="1"/>
            </p:cNvSpPr>
            <p:nvPr/>
          </p:nvSpPr>
          <p:spPr bwMode="auto">
            <a:xfrm>
              <a:off x="657" y="3748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endParaRPr lang="ru-RU"/>
            </a:p>
          </p:txBody>
        </p:sp>
      </p:grpSp>
      <p:sp>
        <p:nvSpPr>
          <p:cNvPr id="56" name="Прямоугольник 55"/>
          <p:cNvSpPr/>
          <p:nvPr/>
        </p:nvSpPr>
        <p:spPr>
          <a:xfrm>
            <a:off x="500062" y="1844824"/>
            <a:ext cx="8143876" cy="194421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kumimoji="1" lang="ru-RU" sz="2800" b="1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kumimoji="1" lang="ru-RU" sz="2800" b="1" dirty="0" smtClean="0">
                <a:solidFill>
                  <a:srgbClr val="000000"/>
                </a:solidFill>
              </a:rPr>
              <a:t>Три курицы за три дня снесут три яйца. Сколько яиц снесут 4 курицы </a:t>
            </a:r>
          </a:p>
          <a:p>
            <a:pPr>
              <a:defRPr/>
            </a:pPr>
            <a:r>
              <a:rPr kumimoji="1" lang="ru-RU" sz="2800" b="1" dirty="0" smtClean="0">
                <a:solidFill>
                  <a:srgbClr val="000000"/>
                </a:solidFill>
              </a:rPr>
              <a:t>за 9 дней? </a:t>
            </a:r>
          </a:p>
          <a:p>
            <a:pPr>
              <a:defRPr/>
            </a:pPr>
            <a:endParaRPr lang="ru-RU" sz="2800" dirty="0"/>
          </a:p>
        </p:txBody>
      </p:sp>
      <p:grpSp>
        <p:nvGrpSpPr>
          <p:cNvPr id="6154" name="Группа 22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59" name="Багетная рамка 58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7800465" y="564531"/>
              <a:ext cx="800225" cy="58477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100</a:t>
              </a:r>
            </a:p>
          </p:txBody>
        </p:sp>
      </p:grpSp>
      <p:sp>
        <p:nvSpPr>
          <p:cNvPr id="131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215074" y="6072206"/>
            <a:ext cx="2351093" cy="3603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132" name="Rectangle 5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00034" y="6000768"/>
            <a:ext cx="1714512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финал</a:t>
            </a:r>
          </a:p>
        </p:txBody>
      </p:sp>
      <p:grpSp>
        <p:nvGrpSpPr>
          <p:cNvPr id="5" name="Группа 17"/>
          <p:cNvGrpSpPr>
            <a:grpSpLocks/>
          </p:cNvGrpSpPr>
          <p:nvPr/>
        </p:nvGrpSpPr>
        <p:grpSpPr bwMode="auto">
          <a:xfrm>
            <a:off x="4596158" y="4065639"/>
            <a:ext cx="4012031" cy="1800199"/>
            <a:chOff x="1213831" y="4232357"/>
            <a:chExt cx="4012030" cy="1800199"/>
          </a:xfrm>
        </p:grpSpPr>
        <p:sp>
          <p:nvSpPr>
            <p:cNvPr id="135" name="AutoShape 2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213831" y="4232357"/>
              <a:ext cx="4012030" cy="1800199"/>
            </a:xfrm>
            <a:prstGeom prst="actionButtonBlank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6211" name="Picture 22" descr="Рисунок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14749" y="4357694"/>
              <a:ext cx="2116091" cy="124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3" name="WordArt 6"/>
          <p:cNvSpPr>
            <a:spLocks noChangeArrowheads="1" noChangeShapeType="1" noTextEdit="1"/>
          </p:cNvSpPr>
          <p:nvPr/>
        </p:nvSpPr>
        <p:spPr bwMode="auto">
          <a:xfrm>
            <a:off x="500034" y="571480"/>
            <a:ext cx="6304214" cy="7858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4800" b="1" kern="10" cap="all" dirty="0" smtClean="0">
                <a:ln w="9000" cmpd="sng">
                  <a:solidFill>
                    <a:srgbClr val="FF33CC"/>
                  </a:solidFill>
                  <a:prstDash val="solid"/>
                </a:ln>
                <a:solidFill>
                  <a:srgbClr val="FF33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Веселые вопросы</a:t>
            </a:r>
            <a:endParaRPr lang="ru-RU" sz="4800" b="1" kern="10" cap="all" dirty="0">
              <a:ln w="9000" cmpd="sng">
                <a:solidFill>
                  <a:srgbClr val="FF33CC"/>
                </a:solidFill>
                <a:prstDash val="solid"/>
              </a:ln>
              <a:solidFill>
                <a:srgbClr val="FF33CC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</p:txBody>
      </p:sp>
      <p:pic>
        <p:nvPicPr>
          <p:cNvPr id="19" name="Рисунок 18"/>
          <p:cNvPicPr/>
          <p:nvPr/>
        </p:nvPicPr>
        <p:blipFill rotWithShape="1">
          <a:blip r:embed="rId5" cstate="print">
            <a:extLst/>
          </a:blip>
          <a:srcRect l="10930" t="16890" r="55489" b="2299"/>
          <a:stretch/>
        </p:blipFill>
        <p:spPr bwMode="auto">
          <a:xfrm>
            <a:off x="1461391" y="3861144"/>
            <a:ext cx="2190750" cy="2004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8" name="AutoShape 18"/>
          <p:cNvSpPr>
            <a:spLocks noChangeArrowheads="1"/>
          </p:cNvSpPr>
          <p:nvPr/>
        </p:nvSpPr>
        <p:spPr bwMode="auto">
          <a:xfrm>
            <a:off x="5961203" y="4683699"/>
            <a:ext cx="2604964" cy="924198"/>
          </a:xfrm>
          <a:prstGeom prst="plaque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b="1" dirty="0" smtClean="0"/>
              <a:t>125</a:t>
            </a:r>
            <a:endParaRPr lang="ru-RU" b="1" dirty="0"/>
          </a:p>
        </p:txBody>
      </p:sp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5456180" y="4461586"/>
            <a:ext cx="3168650" cy="1368425"/>
            <a:chOff x="1571604" y="4429132"/>
            <a:chExt cx="3168650" cy="1368425"/>
          </a:xfrm>
        </p:grpSpPr>
        <p:sp>
          <p:nvSpPr>
            <p:cNvPr id="54282" name="AutoShape 2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571604" y="4429132"/>
              <a:ext cx="3168650" cy="1368425"/>
            </a:xfrm>
            <a:prstGeom prst="actionButtonBlank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54293" name="Picture 22" descr="Рисунок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86706" y="4429132"/>
              <a:ext cx="2023822" cy="124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278" name="WordArt 24"/>
          <p:cNvSpPr>
            <a:spLocks noChangeArrowheads="1" noChangeShapeType="1" noTextEdit="1"/>
          </p:cNvSpPr>
          <p:nvPr/>
        </p:nvSpPr>
        <p:spPr bwMode="auto">
          <a:xfrm rot="20970855">
            <a:off x="649605" y="688320"/>
            <a:ext cx="4265618" cy="1167765"/>
          </a:xfrm>
          <a:prstGeom prst="rect">
            <a:avLst/>
          </a:prstGeom>
        </p:spPr>
        <p:txBody>
          <a:bodyPr spcFirstLastPara="1" wrap="none" fromWordArt="1">
            <a:prstTxWarp prst="textFadeRight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kern="10" dirty="0" smtClean="0">
                <a:ln>
                  <a:solidFill>
                    <a:srgbClr val="CC3300"/>
                  </a:solidFill>
                </a:ln>
                <a:solidFill>
                  <a:srgbClr val="FF0000"/>
                </a:solidFill>
                <a:latin typeface="Arial"/>
                <a:cs typeface="Arial"/>
              </a:rPr>
              <a:t>В МИРЕ ЧИСЕЛ </a:t>
            </a:r>
            <a:endParaRPr lang="ru-RU" sz="3600" b="1" kern="10" dirty="0">
              <a:ln>
                <a:solidFill>
                  <a:srgbClr val="CC3300"/>
                </a:solidFill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82342" y="2480137"/>
            <a:ext cx="8061595" cy="170269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3200" b="1" dirty="0" smtClean="0"/>
              <a:t>Сколько будет трижды сорок </a:t>
            </a:r>
          </a:p>
          <a:p>
            <a:r>
              <a:rPr lang="ru-RU" sz="3200" b="1" dirty="0" smtClean="0"/>
              <a:t>и пять?</a:t>
            </a:r>
            <a:endParaRPr lang="ru-RU" sz="3200" b="1" dirty="0"/>
          </a:p>
        </p:txBody>
      </p:sp>
      <p:sp>
        <p:nvSpPr>
          <p:cNvPr id="18" name="Rectangle 6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215074" y="6072206"/>
            <a:ext cx="2351093" cy="3603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19" name="Rectangle 5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0034" y="6000768"/>
            <a:ext cx="1714512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финал</a:t>
            </a:r>
          </a:p>
        </p:txBody>
      </p:sp>
      <p:grpSp>
        <p:nvGrpSpPr>
          <p:cNvPr id="54285" name="Группа 19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21" name="Багетная рамка 20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7826115" y="502746"/>
              <a:ext cx="74892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20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62" name="AutoShape 18"/>
          <p:cNvSpPr>
            <a:spLocks noChangeArrowheads="1"/>
          </p:cNvSpPr>
          <p:nvPr/>
        </p:nvSpPr>
        <p:spPr bwMode="auto">
          <a:xfrm>
            <a:off x="5986463" y="4629150"/>
            <a:ext cx="2376487" cy="863600"/>
          </a:xfrm>
          <a:prstGeom prst="plaque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0</a:t>
            </a:r>
          </a:p>
        </p:txBody>
      </p:sp>
      <p:sp>
        <p:nvSpPr>
          <p:cNvPr id="16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215074" y="6072206"/>
            <a:ext cx="2351093" cy="3603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17" name="Rectangle 5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00034" y="6000768"/>
            <a:ext cx="1714512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финал</a:t>
            </a:r>
          </a:p>
        </p:txBody>
      </p:sp>
      <p:grpSp>
        <p:nvGrpSpPr>
          <p:cNvPr id="55306" name="Группа 17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19" name="Багетная рамка 18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826115" y="502746"/>
              <a:ext cx="74892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40</a:t>
              </a:r>
            </a:p>
          </p:txBody>
        </p:sp>
      </p:grpSp>
      <p:grpSp>
        <p:nvGrpSpPr>
          <p:cNvPr id="3" name="Группа 21"/>
          <p:cNvGrpSpPr>
            <a:grpSpLocks/>
          </p:cNvGrpSpPr>
          <p:nvPr/>
        </p:nvGrpSpPr>
        <p:grpSpPr bwMode="auto">
          <a:xfrm>
            <a:off x="5411906" y="4469653"/>
            <a:ext cx="3168650" cy="1368425"/>
            <a:chOff x="1571604" y="4429132"/>
            <a:chExt cx="3168650" cy="1368425"/>
          </a:xfrm>
        </p:grpSpPr>
        <p:sp>
          <p:nvSpPr>
            <p:cNvPr id="23" name="AutoShape 2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571604" y="4429132"/>
              <a:ext cx="3168650" cy="1368425"/>
            </a:xfrm>
            <a:prstGeom prst="actionButtonBlank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55313" name="Picture 22" descr="Рисунок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86706" y="4429132"/>
              <a:ext cx="2023822" cy="124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Скругленный прямоугольник 24"/>
          <p:cNvSpPr/>
          <p:nvPr/>
        </p:nvSpPr>
        <p:spPr>
          <a:xfrm>
            <a:off x="578961" y="2410109"/>
            <a:ext cx="7987206" cy="17389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 smtClean="0"/>
              <a:t>Какое целое число делится без остатка на любое натуральное число?</a:t>
            </a:r>
            <a:endParaRPr lang="ru-RU" sz="3200" b="1" dirty="0"/>
          </a:p>
        </p:txBody>
      </p:sp>
      <p:sp>
        <p:nvSpPr>
          <p:cNvPr id="13" name="WordArt 24"/>
          <p:cNvSpPr>
            <a:spLocks noChangeArrowheads="1" noChangeShapeType="1" noTextEdit="1"/>
          </p:cNvSpPr>
          <p:nvPr/>
        </p:nvSpPr>
        <p:spPr bwMode="auto">
          <a:xfrm rot="20970855">
            <a:off x="649605" y="688320"/>
            <a:ext cx="4265618" cy="1167765"/>
          </a:xfrm>
          <a:prstGeom prst="rect">
            <a:avLst/>
          </a:prstGeom>
        </p:spPr>
        <p:txBody>
          <a:bodyPr spcFirstLastPara="1" wrap="none" fromWordArt="1">
            <a:prstTxWarp prst="textFadeRight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kern="1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/>
                <a:cs typeface="Arial"/>
              </a:rPr>
              <a:t>В МИРЕ ЧИСЕЛ </a:t>
            </a:r>
            <a:endParaRPr lang="ru-RU" sz="3600" b="1" kern="1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86" name="AutoShape 18"/>
          <p:cNvSpPr>
            <a:spLocks noChangeArrowheads="1"/>
          </p:cNvSpPr>
          <p:nvPr/>
        </p:nvSpPr>
        <p:spPr bwMode="auto">
          <a:xfrm>
            <a:off x="5554095" y="4857297"/>
            <a:ext cx="2960688" cy="863600"/>
          </a:xfrm>
          <a:prstGeom prst="plaque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sz="28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ru-RU" sz="2800" b="1" dirty="0" smtClean="0"/>
              <a:t>100 </a:t>
            </a:r>
            <a:r>
              <a:rPr lang="ru-RU" sz="2800" b="1" dirty="0"/>
              <a:t>- сто</a:t>
            </a:r>
          </a:p>
          <a:p>
            <a:pPr>
              <a:defRPr/>
            </a:pPr>
            <a:endParaRPr lang="ru-RU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215074" y="6072206"/>
            <a:ext cx="2351093" cy="3603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17" name="Rectangle 5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00034" y="6000768"/>
            <a:ext cx="1714512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финал</a:t>
            </a:r>
          </a:p>
        </p:txBody>
      </p:sp>
      <p:grpSp>
        <p:nvGrpSpPr>
          <p:cNvPr id="56330" name="Группа 17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19" name="Багетная рамка 18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826115" y="502746"/>
              <a:ext cx="74892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60</a:t>
              </a:r>
            </a:p>
          </p:txBody>
        </p:sp>
      </p:grpSp>
      <p:grpSp>
        <p:nvGrpSpPr>
          <p:cNvPr id="3" name="Группа 21"/>
          <p:cNvGrpSpPr>
            <a:grpSpLocks/>
          </p:cNvGrpSpPr>
          <p:nvPr/>
        </p:nvGrpSpPr>
        <p:grpSpPr bwMode="auto">
          <a:xfrm>
            <a:off x="5484577" y="4449083"/>
            <a:ext cx="3099724" cy="1368425"/>
            <a:chOff x="1571604" y="4429132"/>
            <a:chExt cx="3168650" cy="1368425"/>
          </a:xfrm>
        </p:grpSpPr>
        <p:sp>
          <p:nvSpPr>
            <p:cNvPr id="23" name="AutoShape 2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571604" y="4429132"/>
              <a:ext cx="3168650" cy="1368425"/>
            </a:xfrm>
            <a:prstGeom prst="actionButtonBlank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56337" name="Picture 22" descr="Рисунок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86706" y="4429132"/>
              <a:ext cx="2023822" cy="124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Скругленный прямоугольник 24"/>
          <p:cNvSpPr/>
          <p:nvPr/>
        </p:nvSpPr>
        <p:spPr>
          <a:xfrm>
            <a:off x="578961" y="2492896"/>
            <a:ext cx="8064977" cy="172819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/>
              <a:t>В каком числе столько же цифр, сколько и букв в написании?</a:t>
            </a:r>
          </a:p>
        </p:txBody>
      </p:sp>
      <p:sp>
        <p:nvSpPr>
          <p:cNvPr id="13" name="WordArt 24"/>
          <p:cNvSpPr>
            <a:spLocks noChangeArrowheads="1" noChangeShapeType="1" noTextEdit="1"/>
          </p:cNvSpPr>
          <p:nvPr/>
        </p:nvSpPr>
        <p:spPr bwMode="auto">
          <a:xfrm rot="20970855">
            <a:off x="649605" y="688320"/>
            <a:ext cx="4265618" cy="1167765"/>
          </a:xfrm>
          <a:prstGeom prst="rect">
            <a:avLst/>
          </a:prstGeom>
        </p:spPr>
        <p:txBody>
          <a:bodyPr spcFirstLastPara="1" wrap="none" fromWordArt="1">
            <a:prstTxWarp prst="textFadeRight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kern="10" dirty="0" smtClean="0">
                <a:ln>
                  <a:solidFill>
                    <a:srgbClr val="CC3300"/>
                  </a:solidFill>
                </a:ln>
                <a:solidFill>
                  <a:srgbClr val="FF0000"/>
                </a:solidFill>
                <a:latin typeface="Arial"/>
                <a:cs typeface="Arial"/>
              </a:rPr>
              <a:t>В МИРЕ ЧИСЕЛ </a:t>
            </a:r>
            <a:endParaRPr lang="ru-RU" sz="3600" b="1" kern="10" dirty="0">
              <a:ln>
                <a:solidFill>
                  <a:srgbClr val="CC3300"/>
                </a:solidFill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6210" name="AutoShape 18"/>
              <p:cNvSpPr>
                <a:spLocks noChangeArrowheads="1"/>
              </p:cNvSpPr>
              <p:nvPr/>
            </p:nvSpPr>
            <p:spPr bwMode="auto">
              <a:xfrm>
                <a:off x="5749641" y="4668663"/>
                <a:ext cx="2673417" cy="1012616"/>
              </a:xfrm>
              <a:prstGeom prst="plaque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𝟓𝟎</m:t>
                      </m:r>
                      <m:r>
                        <a:rPr lang="ru-RU" sz="2800" b="1" i="1" smtClean="0">
                          <a:latin typeface="Cambria Math"/>
                        </a:rPr>
                        <m:t> : 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ru-RU" sz="2800" b="1" i="1" smtClean="0">
                          <a:latin typeface="Cambria Math"/>
                        </a:rPr>
                        <m:t>=</m:t>
                      </m:r>
                      <m:r>
                        <a:rPr lang="ru-RU" sz="2800" b="1" i="1" smtClean="0">
                          <a:latin typeface="Cambria Math"/>
                        </a:rPr>
                        <m:t>𝟏𝟎𝟎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>
          <p:sp>
            <p:nvSpPr>
              <p:cNvPr id="136210" name="AutoShap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49641" y="4668663"/>
                <a:ext cx="2673417" cy="1012616"/>
              </a:xfrm>
              <a:prstGeom prst="plaque">
                <a:avLst>
                  <a:gd name="adj" fmla="val 16667"/>
                </a:avLst>
              </a:prstGeom>
              <a:blipFill rotWithShape="1">
                <a:blip r:embed="rId2" cstate="print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6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215074" y="6072206"/>
            <a:ext cx="2351093" cy="3603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17" name="Rectangle 5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0034" y="6000768"/>
            <a:ext cx="1714512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финал</a:t>
            </a:r>
          </a:p>
        </p:txBody>
      </p:sp>
      <p:grpSp>
        <p:nvGrpSpPr>
          <p:cNvPr id="57354" name="Группа 17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19" name="Багетная рамка 18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826115" y="502746"/>
              <a:ext cx="74892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80</a:t>
              </a:r>
            </a:p>
          </p:txBody>
        </p:sp>
      </p:grpSp>
      <p:grpSp>
        <p:nvGrpSpPr>
          <p:cNvPr id="3" name="Группа 21"/>
          <p:cNvGrpSpPr>
            <a:grpSpLocks/>
          </p:cNvGrpSpPr>
          <p:nvPr/>
        </p:nvGrpSpPr>
        <p:grpSpPr bwMode="auto">
          <a:xfrm>
            <a:off x="5438696" y="4490758"/>
            <a:ext cx="3168650" cy="1368425"/>
            <a:chOff x="1571604" y="4429132"/>
            <a:chExt cx="3168650" cy="1368425"/>
          </a:xfrm>
        </p:grpSpPr>
        <p:sp>
          <p:nvSpPr>
            <p:cNvPr id="23" name="AutoShape 2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571604" y="4429132"/>
              <a:ext cx="3168650" cy="1368425"/>
            </a:xfrm>
            <a:prstGeom prst="actionButtonBlank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57361" name="Picture 22" descr="Рисунок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86706" y="4429132"/>
              <a:ext cx="2023822" cy="124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Скругленный прямоугольник 24"/>
          <p:cNvSpPr/>
          <p:nvPr/>
        </p:nvSpPr>
        <p:spPr>
          <a:xfrm>
            <a:off x="500034" y="2348880"/>
            <a:ext cx="8143903" cy="15121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3200" b="1" dirty="0"/>
              <a:t>Разделите число 50 на половину. Сколько получится?</a:t>
            </a:r>
          </a:p>
        </p:txBody>
      </p:sp>
      <p:sp>
        <p:nvSpPr>
          <p:cNvPr id="13" name="WordArt 24"/>
          <p:cNvSpPr>
            <a:spLocks noChangeArrowheads="1" noChangeShapeType="1" noTextEdit="1"/>
          </p:cNvSpPr>
          <p:nvPr/>
        </p:nvSpPr>
        <p:spPr bwMode="auto">
          <a:xfrm rot="20970855">
            <a:off x="649605" y="688320"/>
            <a:ext cx="4265618" cy="1167765"/>
          </a:xfrm>
          <a:prstGeom prst="rect">
            <a:avLst/>
          </a:prstGeom>
        </p:spPr>
        <p:txBody>
          <a:bodyPr spcFirstLastPara="1" wrap="none" fromWordArt="1">
            <a:prstTxWarp prst="textFadeRight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kern="10" dirty="0" smtClean="0">
                <a:ln>
                  <a:solidFill>
                    <a:srgbClr val="CC3300"/>
                  </a:solidFill>
                </a:ln>
                <a:solidFill>
                  <a:srgbClr val="FF0000"/>
                </a:solidFill>
                <a:latin typeface="Arial"/>
                <a:cs typeface="Arial"/>
              </a:rPr>
              <a:t>В МИРЕ ЧИСЕЛ </a:t>
            </a:r>
            <a:endParaRPr lang="ru-RU" sz="3600" b="1" kern="10" dirty="0">
              <a:ln>
                <a:solidFill>
                  <a:srgbClr val="CC3300"/>
                </a:solidFill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5857875" y="6400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ru-RU"/>
          </a:p>
        </p:txBody>
      </p:sp>
      <p:sp>
        <p:nvSpPr>
          <p:cNvPr id="7175" name="WordArt 2"/>
          <p:cNvSpPr>
            <a:spLocks noChangeArrowheads="1" noChangeShapeType="1" noTextEdit="1"/>
          </p:cNvSpPr>
          <p:nvPr/>
        </p:nvSpPr>
        <p:spPr bwMode="auto">
          <a:xfrm>
            <a:off x="711483" y="711302"/>
            <a:ext cx="4808726" cy="6460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endParaRPr lang="ru-RU" sz="4800" b="1" kern="10" dirty="0">
              <a:ln/>
              <a:solidFill>
                <a:schemeClr val="accent3"/>
              </a:solidFill>
              <a:latin typeface="Times New Roman"/>
              <a:cs typeface="Times New Roman"/>
            </a:endParaRPr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5857876" y="4812858"/>
            <a:ext cx="2683138" cy="863324"/>
          </a:xfrm>
          <a:prstGeom prst="plaque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4000" b="1" dirty="0" smtClean="0"/>
              <a:t>65</a:t>
            </a:r>
            <a:endParaRPr lang="ru-RU" sz="4000" b="1" dirty="0"/>
          </a:p>
        </p:txBody>
      </p:sp>
      <p:grpSp>
        <p:nvGrpSpPr>
          <p:cNvPr id="7177" name="Группа 17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55" name="Багетная рамка 54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7800465" y="595260"/>
              <a:ext cx="800225" cy="58477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100</a:t>
              </a:r>
            </a:p>
          </p:txBody>
        </p:sp>
      </p:grpSp>
      <p:sp>
        <p:nvSpPr>
          <p:cNvPr id="58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215074" y="6072206"/>
            <a:ext cx="2351093" cy="3603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59" name="Rectangle 5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00034" y="6000768"/>
            <a:ext cx="1714512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финал</a:t>
            </a:r>
          </a:p>
        </p:txBody>
      </p:sp>
      <p:grpSp>
        <p:nvGrpSpPr>
          <p:cNvPr id="4" name="Группа 21"/>
          <p:cNvGrpSpPr>
            <a:grpSpLocks/>
          </p:cNvGrpSpPr>
          <p:nvPr/>
        </p:nvGrpSpPr>
        <p:grpSpPr bwMode="auto">
          <a:xfrm>
            <a:off x="5452544" y="4526207"/>
            <a:ext cx="3168650" cy="1368425"/>
            <a:chOff x="1571604" y="4429132"/>
            <a:chExt cx="3168650" cy="1368425"/>
          </a:xfrm>
        </p:grpSpPr>
        <p:sp>
          <p:nvSpPr>
            <p:cNvPr id="61" name="AutoShape 2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571604" y="4429132"/>
              <a:ext cx="3168650" cy="1368425"/>
            </a:xfrm>
            <a:prstGeom prst="actionButtonBlank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7237" name="Picture 22" descr="Рисунок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86706" y="4429132"/>
              <a:ext cx="2023822" cy="124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3" name="Скругленный прямоугольник 62"/>
          <p:cNvSpPr/>
          <p:nvPr/>
        </p:nvSpPr>
        <p:spPr>
          <a:xfrm>
            <a:off x="612407" y="2420888"/>
            <a:ext cx="8018988" cy="16230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 smtClean="0"/>
              <a:t>Найдите пропущенное число </a:t>
            </a:r>
          </a:p>
          <a:p>
            <a:pPr>
              <a:defRPr/>
            </a:pPr>
            <a:r>
              <a:rPr lang="ru-RU" sz="3200" b="1" dirty="0" smtClean="0"/>
              <a:t>5; 9; 17; 33; …; 129.</a:t>
            </a:r>
            <a:endParaRPr lang="ru-RU" sz="3200" b="1" dirty="0"/>
          </a:p>
        </p:txBody>
      </p:sp>
      <p:sp>
        <p:nvSpPr>
          <p:cNvPr id="50" name="WordArt 24"/>
          <p:cNvSpPr>
            <a:spLocks noChangeArrowheads="1" noChangeShapeType="1" noTextEdit="1"/>
          </p:cNvSpPr>
          <p:nvPr/>
        </p:nvSpPr>
        <p:spPr bwMode="auto">
          <a:xfrm rot="20970855">
            <a:off x="649605" y="688320"/>
            <a:ext cx="4265618" cy="1167765"/>
          </a:xfrm>
          <a:prstGeom prst="rect">
            <a:avLst/>
          </a:prstGeom>
        </p:spPr>
        <p:txBody>
          <a:bodyPr spcFirstLastPara="1" wrap="none" fromWordArt="1">
            <a:prstTxWarp prst="textFadeRight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kern="10" dirty="0" smtClean="0">
                <a:ln>
                  <a:solidFill>
                    <a:srgbClr val="CC3300"/>
                  </a:solidFill>
                </a:ln>
                <a:solidFill>
                  <a:srgbClr val="FF0000"/>
                </a:solidFill>
                <a:latin typeface="Arial"/>
                <a:cs typeface="Arial"/>
              </a:rPr>
              <a:t>В МИРЕ ЧИСЕЛ </a:t>
            </a:r>
            <a:endParaRPr lang="ru-RU" sz="3600" b="1" kern="10" dirty="0">
              <a:ln>
                <a:solidFill>
                  <a:srgbClr val="CC3300"/>
                </a:solidFill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8257" name="AutoShape 17"/>
              <p:cNvSpPr>
                <a:spLocks noChangeArrowheads="1"/>
              </p:cNvSpPr>
              <p:nvPr/>
            </p:nvSpPr>
            <p:spPr bwMode="auto">
              <a:xfrm>
                <a:off x="5652121" y="4653136"/>
                <a:ext cx="2914046" cy="1068214"/>
              </a:xfrm>
              <a:prstGeom prst="plaque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/>
                        </a:rPr>
                        <m:t>𝟑𝟎𝟎</m:t>
                      </m:r>
                      <m:r>
                        <a:rPr lang="ru-RU" b="1" i="1" smtClean="0"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b="1" i="1" smtClean="0"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/>
                          <a:ea typeface="Cambria Math"/>
                        </a:rPr>
                        <m:t>𝟐𝟎𝟎</m:t>
                      </m:r>
                      <m:r>
                        <a:rPr lang="ru-RU" b="1" i="1" smtClean="0"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b="1" i="1" smtClean="0"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/>
                          <a:ea typeface="Cambria Math"/>
                        </a:rPr>
                        <m:t>𝟔𝟎𝟎𝟎𝟎</m:t>
                      </m:r>
                    </m:oMath>
                  </m:oMathPara>
                </a14:m>
                <a:endParaRPr lang="ru-RU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  <a:p>
                <a:pPr>
                  <a:defRPr/>
                </a:pPr>
                <a:r>
                  <a:rPr lang="ru-RU" b="1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600 сотен</a:t>
                </a:r>
                <a:endParaRPr lang="ru-RU" b="1" dirty="0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</mc:Choice>
        <mc:Fallback>
          <p:sp>
            <p:nvSpPr>
              <p:cNvPr id="138257" name="AutoShap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2121" y="4653136"/>
                <a:ext cx="2914046" cy="1068214"/>
              </a:xfrm>
              <a:prstGeom prst="plaque">
                <a:avLst>
                  <a:gd name="adj" fmla="val 16667"/>
                </a:avLst>
              </a:prstGeom>
              <a:blipFill rotWithShape="1">
                <a:blip r:embed="rId2" cstate="print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260" name="Rectangle 7"/>
          <p:cNvSpPr>
            <a:spLocks noChangeArrowheads="1"/>
          </p:cNvSpPr>
          <p:nvPr/>
        </p:nvSpPr>
        <p:spPr bwMode="auto">
          <a:xfrm>
            <a:off x="827088" y="1700213"/>
            <a:ext cx="731837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endParaRPr lang="ru-RU" sz="44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grpSp>
        <p:nvGrpSpPr>
          <p:cNvPr id="2" name="Группа 23"/>
          <p:cNvGrpSpPr>
            <a:grpSpLocks/>
          </p:cNvGrpSpPr>
          <p:nvPr/>
        </p:nvGrpSpPr>
        <p:grpSpPr bwMode="auto">
          <a:xfrm>
            <a:off x="5451624" y="4384289"/>
            <a:ext cx="3168650" cy="1441450"/>
            <a:chOff x="5429256" y="4429132"/>
            <a:chExt cx="3168650" cy="1441450"/>
          </a:xfrm>
        </p:grpSpPr>
        <p:sp>
          <p:nvSpPr>
            <p:cNvPr id="58379" name="AutoShape 2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429256" y="4429132"/>
              <a:ext cx="3168650" cy="1441450"/>
            </a:xfrm>
            <a:prstGeom prst="actionButtonBlank">
              <a:avLst/>
            </a:prstGeom>
            <a:gradFill flip="none" rotWithShape="1">
              <a:gsLst>
                <a:gs pos="0">
                  <a:srgbClr val="0033CC">
                    <a:tint val="66000"/>
                    <a:satMod val="160000"/>
                  </a:srgbClr>
                </a:gs>
                <a:gs pos="50000">
                  <a:srgbClr val="00B0F0"/>
                </a:gs>
                <a:gs pos="10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58390" name="Picture 23" descr="Рисунок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00760" y="4500570"/>
              <a:ext cx="2023822" cy="1312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Rectangle 6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215074" y="6072206"/>
            <a:ext cx="2351093" cy="3603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18" name="Rectangle 5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00034" y="6000768"/>
            <a:ext cx="1714512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финал</a:t>
            </a:r>
          </a:p>
        </p:txBody>
      </p:sp>
      <p:grpSp>
        <p:nvGrpSpPr>
          <p:cNvPr id="58381" name="Группа 18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20" name="Багетная рамка 19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7826115" y="502746"/>
              <a:ext cx="74892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20</a:t>
              </a:r>
            </a:p>
          </p:txBody>
        </p:sp>
      </p:grpSp>
      <p:sp>
        <p:nvSpPr>
          <p:cNvPr id="22" name="Скругленный прямоугольник 21"/>
          <p:cNvSpPr/>
          <p:nvPr/>
        </p:nvSpPr>
        <p:spPr>
          <a:xfrm>
            <a:off x="571500" y="1988840"/>
            <a:ext cx="8072438" cy="17281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 smtClean="0"/>
              <a:t>Три сотни умножили на</a:t>
            </a:r>
          </a:p>
          <a:p>
            <a:pPr>
              <a:defRPr/>
            </a:pPr>
            <a:r>
              <a:rPr lang="ru-RU" sz="3200" b="1" dirty="0" smtClean="0"/>
              <a:t> две сотни. </a:t>
            </a:r>
          </a:p>
          <a:p>
            <a:pPr>
              <a:defRPr/>
            </a:pPr>
            <a:r>
              <a:rPr lang="ru-RU" sz="3200" b="1" dirty="0" smtClean="0"/>
              <a:t>Сколько будет сотен?</a:t>
            </a:r>
            <a:endParaRPr lang="ru-RU" sz="3200" b="1" dirty="0"/>
          </a:p>
        </p:txBody>
      </p:sp>
      <p:sp>
        <p:nvSpPr>
          <p:cNvPr id="14" name="WordArt 6"/>
          <p:cNvSpPr>
            <a:spLocks noChangeArrowheads="1" noChangeShapeType="1" noTextEdit="1"/>
          </p:cNvSpPr>
          <p:nvPr/>
        </p:nvSpPr>
        <p:spPr bwMode="auto">
          <a:xfrm>
            <a:off x="571472" y="714356"/>
            <a:ext cx="4824412" cy="47942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kern="10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latin typeface="Times New Roman"/>
                <a:cs typeface="Times New Roman"/>
              </a:rPr>
              <a:t>ЛОГИКА</a:t>
            </a:r>
            <a:endParaRPr lang="ru-RU" sz="4800" b="1" kern="10" dirty="0">
              <a:ln>
                <a:solidFill>
                  <a:srgbClr val="0033CC"/>
                </a:solidFill>
              </a:ln>
              <a:solidFill>
                <a:srgbClr val="0033CC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81" name="AutoShape 17"/>
          <p:cNvSpPr>
            <a:spLocks noChangeArrowheads="1"/>
          </p:cNvSpPr>
          <p:nvPr/>
        </p:nvSpPr>
        <p:spPr bwMode="auto">
          <a:xfrm>
            <a:off x="5929313" y="4714875"/>
            <a:ext cx="2376487" cy="863600"/>
          </a:xfrm>
          <a:prstGeom prst="plaque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Ни одной</a:t>
            </a:r>
            <a:endParaRPr lang="ru-RU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" name="WordArt 6"/>
          <p:cNvSpPr>
            <a:spLocks noChangeArrowheads="1" noChangeShapeType="1" noTextEdit="1"/>
          </p:cNvSpPr>
          <p:nvPr/>
        </p:nvSpPr>
        <p:spPr bwMode="auto">
          <a:xfrm>
            <a:off x="571472" y="714356"/>
            <a:ext cx="4824412" cy="479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kern="10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latin typeface="Times New Roman"/>
                <a:cs typeface="Times New Roman"/>
              </a:rPr>
              <a:t>ЛОГИКА</a:t>
            </a:r>
            <a:endParaRPr lang="ru-RU" sz="4800" b="1" kern="10" dirty="0">
              <a:ln>
                <a:solidFill>
                  <a:srgbClr val="0033CC"/>
                </a:solidFill>
              </a:ln>
              <a:solidFill>
                <a:srgbClr val="0033CC"/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5475959" y="4368860"/>
            <a:ext cx="3168650" cy="1441450"/>
            <a:chOff x="5429256" y="4429132"/>
            <a:chExt cx="3168650" cy="1441450"/>
          </a:xfrm>
        </p:grpSpPr>
        <p:sp>
          <p:nvSpPr>
            <p:cNvPr id="18" name="AutoShape 2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429256" y="4429132"/>
              <a:ext cx="3168650" cy="1441450"/>
            </a:xfrm>
            <a:prstGeom prst="actionButtonBlank">
              <a:avLst/>
            </a:prstGeom>
            <a:gradFill flip="none" rotWithShape="1">
              <a:gsLst>
                <a:gs pos="0">
                  <a:srgbClr val="0033CC">
                    <a:tint val="66000"/>
                    <a:satMod val="160000"/>
                  </a:srgbClr>
                </a:gs>
                <a:gs pos="50000">
                  <a:srgbClr val="00B0F0"/>
                </a:gs>
                <a:gs pos="10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59413" name="Picture 23" descr="Рисунок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00760" y="4500570"/>
              <a:ext cx="2023822" cy="1312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Rectangle 6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215074" y="6072206"/>
            <a:ext cx="2351093" cy="3603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21" name="Rectangle 5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0034" y="6000768"/>
            <a:ext cx="1714512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финал</a:t>
            </a:r>
          </a:p>
        </p:txBody>
      </p:sp>
      <p:grpSp>
        <p:nvGrpSpPr>
          <p:cNvPr id="59404" name="Группа 21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23" name="Багетная рамка 22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826115" y="502746"/>
              <a:ext cx="74892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40</a:t>
              </a:r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571472" y="1772816"/>
            <a:ext cx="8003540" cy="2160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2800" b="1" dirty="0" smtClean="0"/>
          </a:p>
          <a:p>
            <a:pPr>
              <a:defRPr/>
            </a:pPr>
            <a:r>
              <a:rPr lang="ru-RU" sz="2800" b="1" dirty="0" smtClean="0"/>
              <a:t>Мотоциклист ехал в поселок. По дороге он встретил три легковые машины и грузовик. Сколько всего машин шло в поселок ?</a:t>
            </a:r>
            <a:endParaRPr lang="ru-RU" sz="2800" dirty="0"/>
          </a:p>
          <a:p>
            <a:pPr>
              <a:defRPr/>
            </a:pP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04" name="AutoShape 16"/>
          <p:cNvSpPr>
            <a:spLocks noChangeArrowheads="1"/>
          </p:cNvSpPr>
          <p:nvPr/>
        </p:nvSpPr>
        <p:spPr bwMode="auto">
          <a:xfrm>
            <a:off x="6072188" y="4786313"/>
            <a:ext cx="2376487" cy="863600"/>
          </a:xfrm>
          <a:prstGeom prst="plaque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 см</a:t>
            </a:r>
            <a:endParaRPr lang="ru-RU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5397517" y="4383197"/>
            <a:ext cx="3168650" cy="1441450"/>
            <a:chOff x="5429256" y="4429132"/>
            <a:chExt cx="3168650" cy="1441450"/>
          </a:xfrm>
        </p:grpSpPr>
        <p:sp>
          <p:nvSpPr>
            <p:cNvPr id="18" name="AutoShape 2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429256" y="4429132"/>
              <a:ext cx="3168650" cy="1441450"/>
            </a:xfrm>
            <a:prstGeom prst="actionButtonBlank">
              <a:avLst/>
            </a:prstGeom>
            <a:gradFill flip="none" rotWithShape="1">
              <a:gsLst>
                <a:gs pos="0">
                  <a:srgbClr val="0033CC">
                    <a:tint val="66000"/>
                    <a:satMod val="160000"/>
                  </a:srgbClr>
                </a:gs>
                <a:gs pos="50000">
                  <a:srgbClr val="00B0F0"/>
                </a:gs>
                <a:gs pos="10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60437" name="Picture 23" descr="Рисунок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00760" y="4500570"/>
              <a:ext cx="2023822" cy="1312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Rectangle 6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215074" y="6072206"/>
            <a:ext cx="2351093" cy="3603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21" name="Rectangle 5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0034" y="6000768"/>
            <a:ext cx="1714512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финал</a:t>
            </a:r>
          </a:p>
        </p:txBody>
      </p:sp>
      <p:grpSp>
        <p:nvGrpSpPr>
          <p:cNvPr id="60428" name="Группа 21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23" name="Багетная рамка 22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826115" y="502746"/>
              <a:ext cx="74892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60</a:t>
              </a:r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571472" y="1916832"/>
            <a:ext cx="8056689" cy="20836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 smtClean="0"/>
              <a:t>60 листов книги имеют толщину 1 см. Какова толщина книги, если в ней 240 страниц?</a:t>
            </a:r>
            <a:endParaRPr lang="ru-RU" sz="3200" b="1" dirty="0"/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571472" y="714356"/>
            <a:ext cx="4824412" cy="479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kern="10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latin typeface="Times New Roman"/>
                <a:cs typeface="Times New Roman"/>
              </a:rPr>
              <a:t>ЛОГИКА</a:t>
            </a:r>
            <a:endParaRPr lang="ru-RU" sz="4800" b="1" kern="10" dirty="0">
              <a:ln>
                <a:solidFill>
                  <a:srgbClr val="0033CC"/>
                </a:solidFill>
              </a:ln>
              <a:solidFill>
                <a:srgbClr val="0033CC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4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71950" y="5422900"/>
            <a:ext cx="936625" cy="863600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291" name="AutoShape 14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72400" y="5422900"/>
            <a:ext cx="863600" cy="863600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292" name="AutoShape 14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08800" y="5422900"/>
            <a:ext cx="863600" cy="863600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293" name="AutoShape 14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72175" y="5422900"/>
            <a:ext cx="936625" cy="863600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294" name="AutoShape 15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08575" y="5422900"/>
            <a:ext cx="863600" cy="863600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295" name="AutoShape 1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71950" y="4552950"/>
            <a:ext cx="936625" cy="863600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296" name="AutoShape 1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72400" y="4552950"/>
            <a:ext cx="863600" cy="863600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297" name="AutoShape 14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08800" y="4552950"/>
            <a:ext cx="863600" cy="863600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298" name="AutoShape 14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72175" y="4552950"/>
            <a:ext cx="936625" cy="863600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299" name="AutoShape 14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08575" y="4552950"/>
            <a:ext cx="863600" cy="863600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300" name="AutoShape 13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71950" y="3689350"/>
            <a:ext cx="936625" cy="863600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301" name="AutoShape 1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72400" y="3689350"/>
            <a:ext cx="863600" cy="863600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302" name="AutoShape 1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08800" y="3689350"/>
            <a:ext cx="863600" cy="863600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303" name="AutoShape 1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72175" y="3689350"/>
            <a:ext cx="936625" cy="863600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304" name="AutoShape 14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08575" y="3689350"/>
            <a:ext cx="863600" cy="863600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305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71950" y="1960563"/>
            <a:ext cx="936625" cy="863600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306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72400" y="1960563"/>
            <a:ext cx="863600" cy="863600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307" name="AutoShape 4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08800" y="1960563"/>
            <a:ext cx="863600" cy="863600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308" name="AutoShape 4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72175" y="1960563"/>
            <a:ext cx="936625" cy="863600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309" name="AutoShape 4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08575" y="1960563"/>
            <a:ext cx="863600" cy="863600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8238" name="WordArt 46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387850" y="2145685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8239" name="WordArt 47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287961" y="2145685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20</a:t>
            </a:r>
          </a:p>
        </p:txBody>
      </p:sp>
      <p:sp>
        <p:nvSpPr>
          <p:cNvPr id="8240" name="WordArt 48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188074" y="2139959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30</a:t>
            </a:r>
          </a:p>
        </p:txBody>
      </p:sp>
      <p:sp>
        <p:nvSpPr>
          <p:cNvPr id="8241" name="WordArt 49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88187" y="2119339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40</a:t>
            </a:r>
          </a:p>
        </p:txBody>
      </p:sp>
      <p:sp>
        <p:nvSpPr>
          <p:cNvPr id="8242" name="WordArt 50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951787" y="2139959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50</a:t>
            </a:r>
          </a:p>
        </p:txBody>
      </p:sp>
      <p:sp>
        <p:nvSpPr>
          <p:cNvPr id="12315" name="AutoShape 5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71950" y="2824163"/>
            <a:ext cx="936625" cy="865187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316" name="AutoShape 5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72400" y="2824163"/>
            <a:ext cx="863600" cy="865187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317" name="AutoShape 5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08800" y="2824163"/>
            <a:ext cx="863600" cy="865187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318" name="AutoShape 5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72175" y="2824163"/>
            <a:ext cx="936625" cy="865187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12319" name="AutoShape 5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13109" y="2825182"/>
            <a:ext cx="863600" cy="865187"/>
          </a:xfrm>
          <a:prstGeom prst="bevel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8253" name="WordArt 61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387850" y="3019425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8254" name="WordArt 62">
            <a:hlinkClick r:id="rId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287962" y="3004353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20</a:t>
            </a:r>
          </a:p>
        </p:txBody>
      </p:sp>
      <p:sp>
        <p:nvSpPr>
          <p:cNvPr id="8255" name="WordArt 63">
            <a:hlinkClick r:id="rId1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176963" y="2995613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30</a:t>
            </a:r>
          </a:p>
        </p:txBody>
      </p:sp>
      <p:sp>
        <p:nvSpPr>
          <p:cNvPr id="8256" name="WordArt 64">
            <a:hlinkClick r:id="rId1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80250" y="3017838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40</a:t>
            </a:r>
          </a:p>
        </p:txBody>
      </p:sp>
      <p:sp>
        <p:nvSpPr>
          <p:cNvPr id="8257" name="WordArt 65">
            <a:hlinkClick r:id="rId1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927975" y="2979738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50</a:t>
            </a:r>
          </a:p>
        </p:txBody>
      </p:sp>
      <p:sp>
        <p:nvSpPr>
          <p:cNvPr id="8280" name="WordArt 88">
            <a:hlinkClick r:id="rId1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376738" y="3865563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8281" name="WordArt 89">
            <a:hlinkClick r:id="rId1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287962" y="3843338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20</a:t>
            </a:r>
          </a:p>
        </p:txBody>
      </p:sp>
      <p:sp>
        <p:nvSpPr>
          <p:cNvPr id="8282" name="WordArt 90">
            <a:hlinkClick r:id="rId1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176962" y="3848127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30</a:t>
            </a:r>
          </a:p>
        </p:txBody>
      </p:sp>
      <p:sp>
        <p:nvSpPr>
          <p:cNvPr id="8283" name="WordArt 91">
            <a:hlinkClick r:id="rId1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53263" y="3843338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40</a:t>
            </a:r>
          </a:p>
        </p:txBody>
      </p:sp>
      <p:sp>
        <p:nvSpPr>
          <p:cNvPr id="8284" name="WordArt 92">
            <a:hlinkClick r:id="rId1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916863" y="3843338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50</a:t>
            </a:r>
          </a:p>
        </p:txBody>
      </p:sp>
      <p:sp>
        <p:nvSpPr>
          <p:cNvPr id="8285" name="WordArt 93">
            <a:hlinkClick r:id="rId1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387850" y="4697413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8286" name="WordArt 94">
            <a:hlinkClick r:id="rId1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251450" y="4697413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20</a:t>
            </a:r>
          </a:p>
        </p:txBody>
      </p:sp>
      <p:sp>
        <p:nvSpPr>
          <p:cNvPr id="8287" name="WordArt 95">
            <a:hlinkClick r:id="rId2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142945" y="4697413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30</a:t>
            </a:r>
          </a:p>
        </p:txBody>
      </p:sp>
      <p:sp>
        <p:nvSpPr>
          <p:cNvPr id="8288" name="WordArt 96">
            <a:hlinkClick r:id="rId2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80250" y="4697413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40</a:t>
            </a:r>
          </a:p>
        </p:txBody>
      </p:sp>
      <p:sp>
        <p:nvSpPr>
          <p:cNvPr id="8289" name="WordArt 97">
            <a:hlinkClick r:id="rId2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916863" y="4697413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50</a:t>
            </a:r>
          </a:p>
        </p:txBody>
      </p:sp>
      <p:sp>
        <p:nvSpPr>
          <p:cNvPr id="8300" name="WordArt 108">
            <a:hlinkClick r:id="rId2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387850" y="5632450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8301" name="WordArt 109">
            <a:hlinkClick r:id="rId2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253038" y="5632450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20</a:t>
            </a:r>
          </a:p>
        </p:txBody>
      </p:sp>
      <p:sp>
        <p:nvSpPr>
          <p:cNvPr id="8302" name="WordArt 110">
            <a:hlinkClick r:id="rId2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142945" y="5632450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30</a:t>
            </a:r>
          </a:p>
        </p:txBody>
      </p:sp>
      <p:sp>
        <p:nvSpPr>
          <p:cNvPr id="8303" name="WordArt 111">
            <a:hlinkClick r:id="rId2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53263" y="5632450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40</a:t>
            </a:r>
          </a:p>
        </p:txBody>
      </p:sp>
      <p:sp>
        <p:nvSpPr>
          <p:cNvPr id="8304" name="WordArt 112">
            <a:hlinkClick r:id="rId2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943850" y="5621338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1" dir="t"/>
            </a:scene3d>
            <a:sp3d extrusionH="100000" prstMaterial="legacyMatte">
              <a:extrusionClr>
                <a:schemeClr val="tx1"/>
              </a:extrusionClr>
            </a:sp3d>
          </a:bodyPr>
          <a:lstStyle/>
          <a:p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50</a:t>
            </a:r>
          </a:p>
        </p:txBody>
      </p:sp>
      <p:sp>
        <p:nvSpPr>
          <p:cNvPr id="8309" name="Rectangle 117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6929454" y="6357958"/>
            <a:ext cx="1714512" cy="431801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РАУНД </a:t>
            </a:r>
            <a:r>
              <a:rPr lang="en-US" sz="2000" b="1" dirty="0">
                <a:solidFill>
                  <a:schemeClr val="tx1"/>
                </a:solidFill>
                <a:latin typeface="Arial" charset="0"/>
              </a:rPr>
              <a:t>I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I</a:t>
            </a:r>
            <a:endParaRPr lang="ru-RU" sz="20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310" name="AutoShape 1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1472" y="1960572"/>
            <a:ext cx="3600450" cy="863600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r>
              <a:rPr lang="ru-RU" b="1" dirty="0">
                <a:solidFill>
                  <a:schemeClr val="tx1"/>
                </a:solidFill>
              </a:rPr>
              <a:t>ПОСЛОВИЦЫ</a:t>
            </a:r>
          </a:p>
        </p:txBody>
      </p:sp>
      <p:sp>
        <p:nvSpPr>
          <p:cNvPr id="8311" name="AutoShape 1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1472" y="2824172"/>
            <a:ext cx="3600450" cy="865188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r>
              <a:rPr lang="ru-RU" sz="2000" b="1" dirty="0">
                <a:solidFill>
                  <a:schemeClr val="tx1"/>
                </a:solidFill>
              </a:rPr>
              <a:t>ИНСТРУМЕНТЫ</a:t>
            </a:r>
          </a:p>
          <a:p>
            <a:pPr>
              <a:spcBef>
                <a:spcPct val="20000"/>
              </a:spcBef>
              <a:defRPr/>
            </a:pPr>
            <a:r>
              <a:rPr lang="ru-RU" sz="2000" b="1" dirty="0">
                <a:solidFill>
                  <a:schemeClr val="tx1"/>
                </a:solidFill>
              </a:rPr>
              <a:t>И УСТРОЙСТВА</a:t>
            </a:r>
          </a:p>
        </p:txBody>
      </p:sp>
      <p:sp>
        <p:nvSpPr>
          <p:cNvPr id="8312" name="AutoShape 1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1472" y="3689360"/>
            <a:ext cx="3600450" cy="863600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r>
              <a:rPr lang="ru-RU" b="1" dirty="0">
                <a:solidFill>
                  <a:schemeClr val="tx1"/>
                </a:solidFill>
              </a:rPr>
              <a:t>ЧИСЛА</a:t>
            </a:r>
          </a:p>
        </p:txBody>
      </p:sp>
      <p:sp>
        <p:nvSpPr>
          <p:cNvPr id="8317" name="AutoShape 1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1472" y="4552960"/>
            <a:ext cx="3600450" cy="863600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r>
              <a:rPr lang="ru-RU" b="1" dirty="0">
                <a:solidFill>
                  <a:schemeClr val="tx1"/>
                </a:solidFill>
              </a:rPr>
              <a:t>ЛОГИКА</a:t>
            </a:r>
          </a:p>
        </p:txBody>
      </p:sp>
      <p:sp>
        <p:nvSpPr>
          <p:cNvPr id="8321" name="AutoShape 1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1472" y="5416560"/>
            <a:ext cx="3600450" cy="865187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МАТЕМАТИЧЕСКИЕ ОРЕШКИ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500562" y="500042"/>
            <a:ext cx="3420167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 </a:t>
            </a:r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раунд </a:t>
            </a:r>
          </a:p>
        </p:txBody>
      </p:sp>
      <p:sp>
        <p:nvSpPr>
          <p:cNvPr id="61" name="AutoShape 1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1500" y="2028026"/>
            <a:ext cx="3600450" cy="842980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r>
              <a:rPr lang="ru-RU" b="1" dirty="0" smtClean="0">
                <a:solidFill>
                  <a:schemeClr val="tx1"/>
                </a:solidFill>
              </a:rPr>
              <a:t>РЕБУСЫ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2" name="AutoShape 1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1472" y="2803552"/>
            <a:ext cx="3600450" cy="865188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r>
              <a:rPr lang="ru-RU" b="1" dirty="0" smtClean="0">
                <a:solidFill>
                  <a:schemeClr val="tx1"/>
                </a:solidFill>
              </a:rPr>
              <a:t>МАТЕМАТИКА И …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3" name="AutoShape 1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1472" y="3668740"/>
            <a:ext cx="3600450" cy="863600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r>
              <a:rPr lang="ru-RU" b="1" dirty="0" smtClean="0">
                <a:solidFill>
                  <a:schemeClr val="tx1"/>
                </a:solidFill>
              </a:rPr>
              <a:t>ЗАГАДКИ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4" name="AutoShape 1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1472" y="4532340"/>
            <a:ext cx="3600450" cy="863600"/>
          </a:xfrm>
          <a:prstGeom prst="bevel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ЕДИНИЦЫ ИЗМЕРЕНИЯ</a:t>
            </a:r>
            <a:endParaRPr lang="ru-RU" sz="1800" b="1" dirty="0">
              <a:solidFill>
                <a:schemeClr val="tx1"/>
              </a:solidFill>
            </a:endParaRPr>
          </a:p>
        </p:txBody>
      </p:sp>
      <p:grpSp>
        <p:nvGrpSpPr>
          <p:cNvPr id="21588" name="Группа 64"/>
          <p:cNvGrpSpPr>
            <a:grpSpLocks/>
          </p:cNvGrpSpPr>
          <p:nvPr/>
        </p:nvGrpSpPr>
        <p:grpSpPr bwMode="auto">
          <a:xfrm>
            <a:off x="785813" y="357188"/>
            <a:ext cx="3065462" cy="1487487"/>
            <a:chOff x="785786" y="428604"/>
            <a:chExt cx="3143272" cy="1571636"/>
          </a:xfrm>
        </p:grpSpPr>
        <p:grpSp>
          <p:nvGrpSpPr>
            <p:cNvPr id="21589" name="Группа 37"/>
            <p:cNvGrpSpPr>
              <a:grpSpLocks/>
            </p:cNvGrpSpPr>
            <p:nvPr/>
          </p:nvGrpSpPr>
          <p:grpSpPr bwMode="auto">
            <a:xfrm>
              <a:off x="785786" y="428604"/>
              <a:ext cx="3143272" cy="1571635"/>
              <a:chOff x="214282" y="214290"/>
              <a:chExt cx="8715436" cy="6429420"/>
            </a:xfrm>
          </p:grpSpPr>
          <p:sp>
            <p:nvSpPr>
              <p:cNvPr id="71" name="Багетная рамка 70"/>
              <p:cNvSpPr/>
              <p:nvPr/>
            </p:nvSpPr>
            <p:spPr>
              <a:xfrm>
                <a:off x="7458339" y="571099"/>
                <a:ext cx="1001982" cy="926329"/>
              </a:xfrm>
              <a:prstGeom prst="bevel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72" name="Прямоугольник 71">
                <a:hlinkClick r:id="rId5" action="ppaction://hlinksldjump"/>
              </p:cNvPr>
              <p:cNvSpPr/>
              <p:nvPr/>
            </p:nvSpPr>
            <p:spPr>
              <a:xfrm>
                <a:off x="7500958" y="642918"/>
                <a:ext cx="928459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40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n-lt"/>
                  </a:rPr>
                  <a:t>4</a:t>
                </a:r>
                <a:r>
                  <a:rPr lang="en-US" sz="40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n-lt"/>
                  </a:rPr>
                  <a:t>0</a:t>
                </a:r>
                <a:endParaRPr lang="ru-RU" sz="4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214282" y="214290"/>
                <a:ext cx="8715436" cy="6429420"/>
              </a:xfrm>
              <a:prstGeom prst="rect">
                <a:avLst/>
              </a:prstGeom>
              <a:gradFill>
                <a:gsLst>
                  <a:gs pos="0">
                    <a:srgbClr val="000066"/>
                  </a:gs>
                  <a:gs pos="60000">
                    <a:schemeClr val="tx1"/>
                  </a:gs>
                  <a:gs pos="100000">
                    <a:srgbClr val="000066"/>
                  </a:gs>
                  <a:gs pos="100000">
                    <a:schemeClr val="tx1"/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4" name="Группа 11"/>
              <p:cNvGrpSpPr/>
              <p:nvPr/>
            </p:nvGrpSpPr>
            <p:grpSpPr>
              <a:xfrm>
                <a:off x="642910" y="357166"/>
                <a:ext cx="5572164" cy="5572164"/>
                <a:chOff x="642910" y="357166"/>
                <a:chExt cx="5572164" cy="5572164"/>
              </a:xfrm>
              <a:gradFill>
                <a:gsLst>
                  <a:gs pos="0">
                    <a:schemeClr val="tx1"/>
                  </a:gs>
                  <a:gs pos="60000">
                    <a:srgbClr val="003399"/>
                  </a:gs>
                  <a:gs pos="100000">
                    <a:srgbClr val="000066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0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8" name="Овал 9"/>
                <p:cNvSpPr/>
                <p:nvPr/>
              </p:nvSpPr>
              <p:spPr>
                <a:xfrm>
                  <a:off x="642910" y="357166"/>
                  <a:ext cx="5572164" cy="5572164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9" name="Овал 98"/>
                <p:cNvSpPr/>
                <p:nvPr/>
              </p:nvSpPr>
              <p:spPr>
                <a:xfrm>
                  <a:off x="857224" y="548810"/>
                  <a:ext cx="5143536" cy="5143536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75" name="4-конечная звезда 10"/>
              <p:cNvSpPr/>
              <p:nvPr/>
            </p:nvSpPr>
            <p:spPr>
              <a:xfrm>
                <a:off x="6500826" y="714356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6" name="4-конечная звезда 75"/>
              <p:cNvSpPr/>
              <p:nvPr/>
            </p:nvSpPr>
            <p:spPr>
              <a:xfrm>
                <a:off x="7143768" y="1214422"/>
                <a:ext cx="285752" cy="428628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7" name="4-конечная звезда 76"/>
              <p:cNvSpPr/>
              <p:nvPr/>
            </p:nvSpPr>
            <p:spPr>
              <a:xfrm>
                <a:off x="8286776" y="2571744"/>
                <a:ext cx="428628" cy="785818"/>
              </a:xfrm>
              <a:prstGeom prst="star4">
                <a:avLst/>
              </a:prstGeom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" name="Полилиния 77"/>
              <p:cNvSpPr/>
              <p:nvPr/>
            </p:nvSpPr>
            <p:spPr bwMode="auto">
              <a:xfrm rot="19275439">
                <a:off x="1035727" y="2801154"/>
                <a:ext cx="464882" cy="295056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олилиния 78"/>
              <p:cNvSpPr/>
              <p:nvPr/>
            </p:nvSpPr>
            <p:spPr bwMode="auto">
              <a:xfrm rot="1394041">
                <a:off x="1825576" y="1943442"/>
                <a:ext cx="320455" cy="185264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0" name="Полилиния 79"/>
              <p:cNvSpPr/>
              <p:nvPr/>
            </p:nvSpPr>
            <p:spPr bwMode="auto">
              <a:xfrm rot="15154483">
                <a:off x="1438824" y="4020588"/>
                <a:ext cx="466597" cy="388155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1" name="Полилиния 80"/>
              <p:cNvSpPr/>
              <p:nvPr/>
            </p:nvSpPr>
            <p:spPr bwMode="auto">
              <a:xfrm rot="16898388">
                <a:off x="2043624" y="3047659"/>
                <a:ext cx="466597" cy="261779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2" name="Полилиния 81"/>
              <p:cNvSpPr/>
              <p:nvPr/>
            </p:nvSpPr>
            <p:spPr bwMode="auto">
              <a:xfrm rot="7884008">
                <a:off x="2585070" y="1227672"/>
                <a:ext cx="322498" cy="189564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3" name="Полилиния 82"/>
              <p:cNvSpPr/>
              <p:nvPr/>
            </p:nvSpPr>
            <p:spPr bwMode="auto">
              <a:xfrm rot="7469707">
                <a:off x="3364533" y="4946646"/>
                <a:ext cx="356809" cy="347536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олилиния 83"/>
              <p:cNvSpPr/>
              <p:nvPr/>
            </p:nvSpPr>
            <p:spPr bwMode="auto">
              <a:xfrm rot="19744319">
                <a:off x="2452944" y="4996903"/>
                <a:ext cx="320452" cy="192128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5" name="Полилиния 84"/>
              <p:cNvSpPr/>
              <p:nvPr/>
            </p:nvSpPr>
            <p:spPr bwMode="auto">
              <a:xfrm rot="19744319">
                <a:off x="2759858" y="3761794"/>
                <a:ext cx="315940" cy="672448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6" name="Полилиния 85"/>
              <p:cNvSpPr/>
              <p:nvPr/>
            </p:nvSpPr>
            <p:spPr bwMode="auto">
              <a:xfrm rot="19744319">
                <a:off x="3504573" y="605406"/>
                <a:ext cx="320455" cy="672448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7" name="4-конечная звезда 86"/>
              <p:cNvSpPr/>
              <p:nvPr/>
            </p:nvSpPr>
            <p:spPr>
              <a:xfrm>
                <a:off x="7072330" y="500042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" name="4-конечная звезда 87"/>
              <p:cNvSpPr/>
              <p:nvPr/>
            </p:nvSpPr>
            <p:spPr>
              <a:xfrm>
                <a:off x="7929586" y="714356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9" name="4-конечная звезда 88"/>
              <p:cNvSpPr/>
              <p:nvPr/>
            </p:nvSpPr>
            <p:spPr>
              <a:xfrm>
                <a:off x="8429652" y="428604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" name="4-конечная звезда 89"/>
              <p:cNvSpPr/>
              <p:nvPr/>
            </p:nvSpPr>
            <p:spPr>
              <a:xfrm>
                <a:off x="8286776" y="1500174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" name="4-конечная звезда 90"/>
              <p:cNvSpPr/>
              <p:nvPr/>
            </p:nvSpPr>
            <p:spPr>
              <a:xfrm>
                <a:off x="7500958" y="2285992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" name="Пятно 1 91"/>
              <p:cNvSpPr/>
              <p:nvPr/>
            </p:nvSpPr>
            <p:spPr>
              <a:xfrm>
                <a:off x="498627" y="502482"/>
                <a:ext cx="148945" cy="68617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3" name="Пятно 1 92"/>
              <p:cNvSpPr/>
              <p:nvPr/>
            </p:nvSpPr>
            <p:spPr>
              <a:xfrm>
                <a:off x="1144049" y="502482"/>
                <a:ext cx="284345" cy="137234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" name="Пятно 1 93"/>
              <p:cNvSpPr/>
              <p:nvPr/>
            </p:nvSpPr>
            <p:spPr>
              <a:xfrm>
                <a:off x="710760" y="715193"/>
                <a:ext cx="288860" cy="212715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" name="Пятно 1 94"/>
              <p:cNvSpPr/>
              <p:nvPr/>
            </p:nvSpPr>
            <p:spPr>
              <a:xfrm>
                <a:off x="426412" y="1216100"/>
                <a:ext cx="284348" cy="212711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" name="Пятно 1 95"/>
              <p:cNvSpPr/>
              <p:nvPr/>
            </p:nvSpPr>
            <p:spPr>
              <a:xfrm>
                <a:off x="1640527" y="358384"/>
                <a:ext cx="284345" cy="144098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7" name="Пятно 1 96"/>
              <p:cNvSpPr/>
              <p:nvPr/>
            </p:nvSpPr>
            <p:spPr>
              <a:xfrm>
                <a:off x="214282" y="1785620"/>
                <a:ext cx="496478" cy="212715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21590" name="Группа 41"/>
            <p:cNvGrpSpPr>
              <a:grpSpLocks/>
            </p:cNvGrpSpPr>
            <p:nvPr/>
          </p:nvGrpSpPr>
          <p:grpSpPr bwMode="auto">
            <a:xfrm>
              <a:off x="1938296" y="465675"/>
              <a:ext cx="1390075" cy="1114804"/>
              <a:chOff x="2116883" y="567443"/>
              <a:chExt cx="1863963" cy="2026917"/>
            </a:xfrm>
          </p:grpSpPr>
          <p:sp>
            <p:nvSpPr>
              <p:cNvPr id="68" name="Прямоугольник 67"/>
              <p:cNvSpPr/>
              <p:nvPr/>
            </p:nvSpPr>
            <p:spPr>
              <a:xfrm>
                <a:off x="2116883" y="928670"/>
                <a:ext cx="1845200" cy="1063228"/>
              </a:xfrm>
              <a:prstGeom prst="rect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32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rPr>
                  <a:t>СВОЯ</a:t>
                </a:r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2727269" y="1643050"/>
                <a:ext cx="1253577" cy="951310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>
                  <a:defRPr/>
                </a:pPr>
                <a:r>
                  <a:rPr lang="ru-RU" sz="2800" b="1" dirty="0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rPr>
                  <a:t>игра</a:t>
                </a: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2351472" y="567443"/>
                <a:ext cx="569387" cy="923329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>
                  <a:defRPr/>
                </a:pPr>
                <a:r>
                  <a:rPr lang="ru-RU" sz="5400" b="1" dirty="0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rPr>
                  <a:t>_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17416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" dur="5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500"/>
                                        <p:tgtEl>
                                          <p:spTgt spid="8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0" dur="500"/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4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500"/>
                                        <p:tgtEl>
                                          <p:spTgt spid="8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2" dur="500"/>
                                        <p:tgtEl>
                                          <p:spTgt spid="8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8" dur="5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4" dur="500"/>
                                        <p:tgtEl>
                                          <p:spTgt spid="8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0" dur="500"/>
                                        <p:tgtEl>
                                          <p:spTgt spid="8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6" dur="500"/>
                                        <p:tgtEl>
                                          <p:spTgt spid="8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8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2" dur="500"/>
                                        <p:tgtEl>
                                          <p:spTgt spid="8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8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8" dur="500"/>
                                        <p:tgtEl>
                                          <p:spTgt spid="8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8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4" dur="500"/>
                                        <p:tgtEl>
                                          <p:spTgt spid="8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8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0" dur="500"/>
                                        <p:tgtEl>
                                          <p:spTgt spid="8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8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6" dur="500"/>
                                        <p:tgtEl>
                                          <p:spTgt spid="8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8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02" dur="500"/>
                                        <p:tgtEl>
                                          <p:spTgt spid="8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8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08" dur="500"/>
                                        <p:tgtEl>
                                          <p:spTgt spid="8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8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4" dur="500"/>
                                        <p:tgtEl>
                                          <p:spTgt spid="8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8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0" dur="500"/>
                                        <p:tgtEl>
                                          <p:spTgt spid="8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8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6" dur="500"/>
                                        <p:tgtEl>
                                          <p:spTgt spid="8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0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32" dur="500"/>
                                        <p:tgtEl>
                                          <p:spTgt spid="8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0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38" dur="500"/>
                                        <p:tgtEl>
                                          <p:spTgt spid="8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0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8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44" dur="500"/>
                                        <p:tgtEl>
                                          <p:spTgt spid="8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0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8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50" dur="500"/>
                                        <p:tgtEl>
                                          <p:spTgt spid="8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04"/>
                  </p:tgtEl>
                </p:cond>
              </p:nextCondLst>
            </p:seq>
          </p:childTnLst>
        </p:cTn>
      </p:par>
    </p:tnLst>
    <p:bldLst>
      <p:bldP spid="8238" grpId="0" animBg="1"/>
      <p:bldP spid="8239" grpId="0" animBg="1"/>
      <p:bldP spid="8240" grpId="0" animBg="1"/>
      <p:bldP spid="8241" grpId="0" animBg="1"/>
      <p:bldP spid="8242" grpId="0" animBg="1"/>
      <p:bldP spid="8253" grpId="0" animBg="1"/>
      <p:bldP spid="8254" grpId="0" animBg="1"/>
      <p:bldP spid="8255" grpId="0" animBg="1"/>
      <p:bldP spid="8256" grpId="0" animBg="1"/>
      <p:bldP spid="8257" grpId="0" animBg="1"/>
      <p:bldP spid="8280" grpId="0" animBg="1"/>
      <p:bldP spid="8281" grpId="0" animBg="1"/>
      <p:bldP spid="8282" grpId="0" animBg="1"/>
      <p:bldP spid="8283" grpId="0" animBg="1"/>
      <p:bldP spid="8284" grpId="0" animBg="1"/>
      <p:bldP spid="8285" grpId="0" animBg="1"/>
      <p:bldP spid="8286" grpId="0" animBg="1"/>
      <p:bldP spid="8287" grpId="0" animBg="1"/>
      <p:bldP spid="8288" grpId="0" animBg="1"/>
      <p:bldP spid="8289" grpId="0" animBg="1"/>
      <p:bldP spid="8300" grpId="0" animBg="1"/>
      <p:bldP spid="8301" grpId="0" animBg="1"/>
      <p:bldP spid="8302" grpId="0" animBg="1"/>
      <p:bldP spid="8303" grpId="0" animBg="1"/>
      <p:bldP spid="830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8" name="Group 13"/>
          <p:cNvGrpSpPr>
            <a:grpSpLocks/>
          </p:cNvGrpSpPr>
          <p:nvPr/>
        </p:nvGrpSpPr>
        <p:grpSpPr bwMode="auto">
          <a:xfrm>
            <a:off x="5559392" y="4625953"/>
            <a:ext cx="2889283" cy="998563"/>
            <a:chOff x="385" y="3748"/>
            <a:chExt cx="1497" cy="408"/>
          </a:xfrm>
        </p:grpSpPr>
        <p:sp>
          <p:nvSpPr>
            <p:cNvPr id="21" name="AutoShape 14"/>
            <p:cNvSpPr>
              <a:spLocks noChangeArrowheads="1"/>
            </p:cNvSpPr>
            <p:nvPr/>
          </p:nvSpPr>
          <p:spPr bwMode="auto">
            <a:xfrm>
              <a:off x="385" y="3748"/>
              <a:ext cx="1497" cy="408"/>
            </a:xfrm>
            <a:prstGeom prst="plaque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b="1" dirty="0" smtClean="0"/>
                <a:t>Сумма увеличится</a:t>
              </a:r>
            </a:p>
            <a:p>
              <a:pPr>
                <a:defRPr/>
              </a:pPr>
              <a:r>
                <a:rPr lang="ru-RU" b="1" dirty="0" smtClean="0"/>
                <a:t> в 3 раза</a:t>
              </a:r>
              <a:endParaRPr lang="ru-RU" b="1" dirty="0"/>
            </a:p>
          </p:txBody>
        </p:sp>
        <p:sp>
          <p:nvSpPr>
            <p:cNvPr id="8267" name="Rectangle 15"/>
            <p:cNvSpPr>
              <a:spLocks noChangeArrowheads="1"/>
            </p:cNvSpPr>
            <p:nvPr/>
          </p:nvSpPr>
          <p:spPr bwMode="auto">
            <a:xfrm>
              <a:off x="509" y="3748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endParaRPr lang="ru-RU"/>
            </a:p>
          </p:txBody>
        </p:sp>
      </p:grpSp>
      <p:sp>
        <p:nvSpPr>
          <p:cNvPr id="8199" name="WordArt 2"/>
          <p:cNvSpPr>
            <a:spLocks noChangeArrowheads="1" noChangeShapeType="1" noTextEdit="1"/>
          </p:cNvSpPr>
          <p:nvPr/>
        </p:nvSpPr>
        <p:spPr bwMode="auto">
          <a:xfrm>
            <a:off x="734980" y="632733"/>
            <a:ext cx="4824412" cy="479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l">
              <a:defRPr/>
            </a:pPr>
            <a:r>
              <a:rPr lang="ru-RU" sz="4800" b="1" kern="10" dirty="0">
                <a:ln/>
                <a:solidFill>
                  <a:schemeClr val="accent3"/>
                </a:solidFill>
                <a:latin typeface="Times New Roman"/>
                <a:cs typeface="Times New Roman"/>
              </a:rPr>
              <a:t>Кот в мешке</a:t>
            </a:r>
          </a:p>
        </p:txBody>
      </p:sp>
      <p:grpSp>
        <p:nvGrpSpPr>
          <p:cNvPr id="4" name="Группа 16"/>
          <p:cNvGrpSpPr>
            <a:grpSpLocks/>
          </p:cNvGrpSpPr>
          <p:nvPr/>
        </p:nvGrpSpPr>
        <p:grpSpPr bwMode="auto">
          <a:xfrm>
            <a:off x="5419708" y="4309932"/>
            <a:ext cx="3168650" cy="1441450"/>
            <a:chOff x="5429256" y="4429132"/>
            <a:chExt cx="3168650" cy="1441450"/>
          </a:xfrm>
        </p:grpSpPr>
        <p:sp>
          <p:nvSpPr>
            <p:cNvPr id="56" name="AutoShape 2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429256" y="4429132"/>
              <a:ext cx="3168650" cy="1441450"/>
            </a:xfrm>
            <a:prstGeom prst="actionButtonBlank">
              <a:avLst/>
            </a:prstGeom>
            <a:gradFill flip="none" rotWithShape="1">
              <a:gsLst>
                <a:gs pos="0">
                  <a:srgbClr val="0033CC">
                    <a:tint val="66000"/>
                    <a:satMod val="160000"/>
                  </a:srgbClr>
                </a:gs>
                <a:gs pos="50000">
                  <a:srgbClr val="00B0F0"/>
                </a:gs>
                <a:gs pos="10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8265" name="Picture 23" descr="Рисунок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00760" y="4500570"/>
              <a:ext cx="2023822" cy="1312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8" name="Rectangle 6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215074" y="6072206"/>
            <a:ext cx="2351093" cy="3603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59" name="Rectangle 5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00034" y="6000768"/>
            <a:ext cx="1714512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финал</a:t>
            </a:r>
          </a:p>
        </p:txBody>
      </p:sp>
      <p:grpSp>
        <p:nvGrpSpPr>
          <p:cNvPr id="8208" name="Группа 21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61" name="Багетная рамка 60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7826112" y="502746"/>
              <a:ext cx="748929" cy="7694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80</a:t>
              </a:r>
            </a:p>
          </p:txBody>
        </p:sp>
      </p:grpSp>
      <p:sp>
        <p:nvSpPr>
          <p:cNvPr id="63" name="Скругленный прямоугольник 62"/>
          <p:cNvSpPr/>
          <p:nvPr/>
        </p:nvSpPr>
        <p:spPr>
          <a:xfrm>
            <a:off x="577056" y="1700808"/>
            <a:ext cx="8066882" cy="21619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endParaRPr lang="ru-RU" b="1" dirty="0" smtClean="0"/>
          </a:p>
          <a:p>
            <a:r>
              <a:rPr lang="ru-RU" b="1" dirty="0" smtClean="0"/>
              <a:t>Служащая </a:t>
            </a:r>
            <a:r>
              <a:rPr lang="ru-RU" b="1" dirty="0"/>
              <a:t>банка объяснила клиенту, что вложенная им сумма увеличится на 200%, т.е. в 2 раза. </a:t>
            </a:r>
            <a:endParaRPr lang="ru-RU" dirty="0"/>
          </a:p>
          <a:p>
            <a:r>
              <a:rPr lang="ru-RU" b="1" dirty="0" smtClean="0"/>
              <a:t>В </a:t>
            </a:r>
            <a:r>
              <a:rPr lang="ru-RU" b="1" dirty="0"/>
              <a:t>чем ошиблась </a:t>
            </a:r>
            <a:r>
              <a:rPr lang="ru-RU" b="1" dirty="0" smtClean="0"/>
              <a:t>служащая, если 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проценты указаны </a:t>
            </a:r>
            <a:r>
              <a:rPr lang="ru-RU" b="1" dirty="0"/>
              <a:t>верно?				</a:t>
            </a:r>
            <a:endParaRPr lang="ru-RU" dirty="0"/>
          </a:p>
        </p:txBody>
      </p:sp>
      <p:grpSp>
        <p:nvGrpSpPr>
          <p:cNvPr id="6" name="Группа 50"/>
          <p:cNvGrpSpPr>
            <a:grpSpLocks/>
          </p:cNvGrpSpPr>
          <p:nvPr/>
        </p:nvGrpSpPr>
        <p:grpSpPr bwMode="auto">
          <a:xfrm>
            <a:off x="148130" y="188640"/>
            <a:ext cx="8739333" cy="6500812"/>
            <a:chOff x="214313" y="142060"/>
            <a:chExt cx="8739333" cy="6500857"/>
          </a:xfrm>
        </p:grpSpPr>
        <p:grpSp>
          <p:nvGrpSpPr>
            <p:cNvPr id="8211" name="Группа 91"/>
            <p:cNvGrpSpPr>
              <a:grpSpLocks/>
            </p:cNvGrpSpPr>
            <p:nvPr/>
          </p:nvGrpSpPr>
          <p:grpSpPr bwMode="auto">
            <a:xfrm>
              <a:off x="214313" y="142060"/>
              <a:ext cx="8739333" cy="6500857"/>
              <a:chOff x="214313" y="142060"/>
              <a:chExt cx="8739333" cy="6500857"/>
            </a:xfrm>
          </p:grpSpPr>
          <p:grpSp>
            <p:nvGrpSpPr>
              <p:cNvPr id="8215" name="Группа 54"/>
              <p:cNvGrpSpPr>
                <a:grpSpLocks/>
              </p:cNvGrpSpPr>
              <p:nvPr/>
            </p:nvGrpSpPr>
            <p:grpSpPr bwMode="auto">
              <a:xfrm>
                <a:off x="214313" y="142060"/>
                <a:ext cx="8739333" cy="6500857"/>
                <a:chOff x="214313" y="142060"/>
                <a:chExt cx="8739333" cy="6500857"/>
              </a:xfrm>
            </p:grpSpPr>
            <p:sp>
              <p:nvSpPr>
                <p:cNvPr id="22" name="Прямоугольник 21"/>
                <p:cNvSpPr/>
                <p:nvPr/>
              </p:nvSpPr>
              <p:spPr bwMode="auto">
                <a:xfrm>
                  <a:off x="238271" y="142060"/>
                  <a:ext cx="8715375" cy="6500857"/>
                </a:xfrm>
                <a:prstGeom prst="rect">
                  <a:avLst/>
                </a:prstGeom>
                <a:gradFill>
                  <a:gsLst>
                    <a:gs pos="0">
                      <a:srgbClr val="000066"/>
                    </a:gs>
                    <a:gs pos="60000">
                      <a:schemeClr val="tx1"/>
                    </a:gs>
                    <a:gs pos="100000">
                      <a:srgbClr val="000066"/>
                    </a:gs>
                    <a:gs pos="100000">
                      <a:schemeClr val="tx1"/>
                    </a:gs>
                  </a:gsLst>
                </a:gradFill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9" name="Группа 72"/>
                <p:cNvGrpSpPr/>
                <p:nvPr/>
              </p:nvGrpSpPr>
              <p:grpSpPr bwMode="auto">
                <a:xfrm>
                  <a:off x="642938" y="358754"/>
                  <a:ext cx="5572125" cy="5634076"/>
                  <a:chOff x="642910" y="357166"/>
                  <a:chExt cx="5572164" cy="5572164"/>
                </a:xfrm>
                <a:gradFill>
                  <a:gsLst>
                    <a:gs pos="0">
                      <a:schemeClr val="tx1"/>
                    </a:gs>
                    <a:gs pos="60000">
                      <a:srgbClr val="003399"/>
                    </a:gs>
                    <a:gs pos="100000">
                      <a:srgbClr val="000066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50" name="Овал 9"/>
                  <p:cNvSpPr/>
                  <p:nvPr/>
                </p:nvSpPr>
                <p:spPr>
                  <a:xfrm>
                    <a:off x="642910" y="357166"/>
                    <a:ext cx="5572164" cy="5572164"/>
                  </a:xfrm>
                  <a:prstGeom prst="ellipse">
                    <a:avLst/>
                  </a:prstGeom>
                  <a:grpFill/>
                  <a:scene3d>
                    <a:camera prst="orthographicFront" fov="0">
                      <a:rot lat="0" lon="0" rev="0"/>
                    </a:camera>
                    <a:lightRig rig="contrasting" dir="t">
                      <a:rot lat="0" lon="0" rev="12000000"/>
                    </a:lightRig>
                  </a:scene3d>
                  <a:sp3d prstMaterial="powder">
                    <a:bevelT h="50800" prst="angle"/>
                  </a:sp3d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1" name="Овал 50"/>
                  <p:cNvSpPr/>
                  <p:nvPr/>
                </p:nvSpPr>
                <p:spPr>
                  <a:xfrm>
                    <a:off x="857224" y="548810"/>
                    <a:ext cx="5143536" cy="5143536"/>
                  </a:xfrm>
                  <a:prstGeom prst="ellipse">
                    <a:avLst/>
                  </a:prstGeom>
                  <a:grpFill/>
                  <a:scene3d>
                    <a:camera prst="orthographicFront" fov="0">
                      <a:rot lat="0" lon="0" rev="0"/>
                    </a:camera>
                    <a:lightRig rig="contrasting" dir="t">
                      <a:rot lat="0" lon="0" rev="12000000"/>
                    </a:lightRig>
                  </a:scene3d>
                  <a:sp3d prstMaterial="powder">
                    <a:bevelT h="50800" prst="angle"/>
                  </a:sp3d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24" name="4-конечная звезда 23"/>
                <p:cNvSpPr/>
                <p:nvPr/>
              </p:nvSpPr>
              <p:spPr bwMode="auto">
                <a:xfrm>
                  <a:off x="6500813" y="719913"/>
                  <a:ext cx="142875" cy="216695"/>
                </a:xfrm>
                <a:prstGeom prst="star4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5" name="4-конечная звезда 24"/>
                <p:cNvSpPr/>
                <p:nvPr/>
              </p:nvSpPr>
              <p:spPr bwMode="auto">
                <a:xfrm>
                  <a:off x="7143751" y="1225535"/>
                  <a:ext cx="285750" cy="433390"/>
                </a:xfrm>
                <a:prstGeom prst="star4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6" name="4-конечная звезда 25"/>
                <p:cNvSpPr/>
                <p:nvPr/>
              </p:nvSpPr>
              <p:spPr bwMode="auto">
                <a:xfrm>
                  <a:off x="8286751" y="2597939"/>
                  <a:ext cx="428625" cy="794549"/>
                </a:xfrm>
                <a:prstGeom prst="star4">
                  <a:avLst/>
                </a:prstGeom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5500" dist="38100" dir="5400000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7" name="Полилиния 26"/>
                <p:cNvSpPr/>
                <p:nvPr/>
              </p:nvSpPr>
              <p:spPr bwMode="auto">
                <a:xfrm rot="19275439">
                  <a:off x="1038225" y="2827334"/>
                  <a:ext cx="463550" cy="304802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8" name="Полилиния 27"/>
                <p:cNvSpPr/>
                <p:nvPr/>
              </p:nvSpPr>
              <p:spPr bwMode="auto">
                <a:xfrm rot="1394041">
                  <a:off x="1825625" y="1957378"/>
                  <a:ext cx="317500" cy="192088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9" name="Полилиния 28"/>
                <p:cNvSpPr/>
                <p:nvPr/>
              </p:nvSpPr>
              <p:spPr bwMode="auto">
                <a:xfrm rot="15154483">
                  <a:off x="1436686" y="4065594"/>
                  <a:ext cx="469903" cy="387350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30" name="Полилиния 29"/>
                <p:cNvSpPr/>
                <p:nvPr/>
              </p:nvSpPr>
              <p:spPr bwMode="auto">
                <a:xfrm rot="7884008">
                  <a:off x="2586036" y="1241412"/>
                  <a:ext cx="322265" cy="188912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31" name="Полилиния 30"/>
                <p:cNvSpPr/>
                <p:nvPr/>
              </p:nvSpPr>
              <p:spPr bwMode="auto">
                <a:xfrm rot="7469707">
                  <a:off x="3366293" y="5003019"/>
                  <a:ext cx="357189" cy="342900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32" name="Полилиния 31"/>
                <p:cNvSpPr/>
                <p:nvPr/>
              </p:nvSpPr>
              <p:spPr bwMode="auto">
                <a:xfrm rot="19744319">
                  <a:off x="2454275" y="5051436"/>
                  <a:ext cx="317500" cy="190501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33" name="Полилиния 32"/>
                <p:cNvSpPr/>
                <p:nvPr/>
              </p:nvSpPr>
              <p:spPr bwMode="auto">
                <a:xfrm rot="19744319">
                  <a:off x="2759075" y="3802066"/>
                  <a:ext cx="317500" cy="679455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34" name="Полилиния 33"/>
                <p:cNvSpPr/>
                <p:nvPr/>
              </p:nvSpPr>
              <p:spPr bwMode="auto">
                <a:xfrm rot="19744319">
                  <a:off x="3508375" y="607994"/>
                  <a:ext cx="317500" cy="682630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35" name="Прямоугольник 34"/>
                <p:cNvSpPr/>
                <p:nvPr/>
              </p:nvSpPr>
              <p:spPr bwMode="auto">
                <a:xfrm>
                  <a:off x="2357438" y="1731158"/>
                  <a:ext cx="4429125" cy="1960536"/>
                </a:xfrm>
                <a:prstGeom prst="rect">
                  <a:avLst/>
                </a:prstGeom>
                <a:noFill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ru-RU" sz="12000" b="1" spc="50" dirty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chemeClr val="accent1">
                          <a:tint val="3000"/>
                          <a:alpha val="95000"/>
                        </a:schemeClr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</a:rPr>
                    <a:t>КОТ</a:t>
                  </a:r>
                </a:p>
              </p:txBody>
            </p:sp>
            <p:sp>
              <p:nvSpPr>
                <p:cNvPr id="36" name="Прямоугольник 35"/>
                <p:cNvSpPr/>
                <p:nvPr/>
              </p:nvSpPr>
              <p:spPr bwMode="auto">
                <a:xfrm>
                  <a:off x="3143251" y="3320256"/>
                  <a:ext cx="5091422" cy="133814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  <a:scene3d>
                    <a:camera prst="orthographicFront"/>
                    <a:lightRig rig="brightRoom" dir="t"/>
                  </a:scene3d>
                  <a:sp3d contourW="6350" prstMaterial="plastic">
                    <a:bevelT w="20320" h="20320" prst="angle"/>
                    <a:contourClr>
                      <a:schemeClr val="accent1">
                        <a:tint val="100000"/>
                        <a:shade val="100000"/>
                        <a:hueMod val="100000"/>
                        <a:satMod val="100000"/>
                      </a:schemeClr>
                    </a:contourClr>
                  </a:sp3d>
                </a:bodyPr>
                <a:lstStyle/>
                <a:p>
                  <a:pPr>
                    <a:defRPr/>
                  </a:pPr>
                  <a:r>
                    <a:rPr lang="ru-RU" sz="8000" b="1" cap="all" dirty="0">
                      <a:ln/>
                      <a:solidFill>
                        <a:schemeClr val="accent1"/>
                      </a:solidFill>
                      <a:effectLst>
                        <a:outerShdw blurRad="19685" dist="12700" dir="5400000" algn="tl" rotWithShape="0">
                          <a:schemeClr val="accent1">
                            <a:satMod val="130000"/>
                            <a:alpha val="60000"/>
                          </a:schemeClr>
                        </a:outerShdw>
                        <a:reflection blurRad="10000" stA="55000" endPos="48000" dist="500" dir="5400000" sy="-100000" algn="bl" rotWithShape="0"/>
                      </a:effectLst>
                    </a:rPr>
                    <a:t>В МЕШКЕ</a:t>
                  </a:r>
                </a:p>
              </p:txBody>
            </p:sp>
            <p:sp>
              <p:nvSpPr>
                <p:cNvPr id="37" name="4-конечная звезда 36"/>
                <p:cNvSpPr/>
                <p:nvPr/>
              </p:nvSpPr>
              <p:spPr bwMode="auto">
                <a:xfrm>
                  <a:off x="7072313" y="503218"/>
                  <a:ext cx="142875" cy="216695"/>
                </a:xfrm>
                <a:prstGeom prst="star4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8" name="4-конечная звезда 37"/>
                <p:cNvSpPr/>
                <p:nvPr/>
              </p:nvSpPr>
              <p:spPr bwMode="auto">
                <a:xfrm>
                  <a:off x="8429626" y="430986"/>
                  <a:ext cx="214313" cy="361159"/>
                </a:xfrm>
                <a:prstGeom prst="star4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" name="4-конечная звезда 38"/>
                <p:cNvSpPr/>
                <p:nvPr/>
              </p:nvSpPr>
              <p:spPr bwMode="auto">
                <a:xfrm>
                  <a:off x="8286751" y="1514462"/>
                  <a:ext cx="285750" cy="505622"/>
                </a:xfrm>
                <a:prstGeom prst="star4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0" name="4-конечная звезда 39"/>
                <p:cNvSpPr/>
                <p:nvPr/>
              </p:nvSpPr>
              <p:spPr bwMode="auto">
                <a:xfrm>
                  <a:off x="7500938" y="2309012"/>
                  <a:ext cx="285750" cy="505622"/>
                </a:xfrm>
                <a:prstGeom prst="star4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" name="Пятно 1 40"/>
                <p:cNvSpPr/>
                <p:nvPr/>
              </p:nvSpPr>
              <p:spPr bwMode="auto">
                <a:xfrm>
                  <a:off x="500063" y="503218"/>
                  <a:ext cx="142875" cy="73026"/>
                </a:xfrm>
                <a:prstGeom prst="irregularSeal1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" name="Пятно 1 41"/>
                <p:cNvSpPr/>
                <p:nvPr/>
              </p:nvSpPr>
              <p:spPr bwMode="auto">
                <a:xfrm>
                  <a:off x="1143000" y="503218"/>
                  <a:ext cx="285750" cy="144463"/>
                </a:xfrm>
                <a:prstGeom prst="irregularSeal1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" name="Пятно 1 42"/>
                <p:cNvSpPr/>
                <p:nvPr/>
              </p:nvSpPr>
              <p:spPr bwMode="auto">
                <a:xfrm>
                  <a:off x="714375" y="719119"/>
                  <a:ext cx="285750" cy="217489"/>
                </a:xfrm>
                <a:prstGeom prst="irregularSeal1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Пятно 1 43"/>
                <p:cNvSpPr/>
                <p:nvPr/>
              </p:nvSpPr>
              <p:spPr bwMode="auto">
                <a:xfrm>
                  <a:off x="428625" y="1225535"/>
                  <a:ext cx="285750" cy="215901"/>
                </a:xfrm>
                <a:prstGeom prst="irregularSeal1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5" name="Пятно 1 44"/>
                <p:cNvSpPr/>
                <p:nvPr/>
              </p:nvSpPr>
              <p:spPr bwMode="auto">
                <a:xfrm>
                  <a:off x="1643063" y="358754"/>
                  <a:ext cx="285750" cy="144464"/>
                </a:xfrm>
                <a:prstGeom prst="irregularSeal1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" name="Пятно 1 45"/>
                <p:cNvSpPr/>
                <p:nvPr/>
              </p:nvSpPr>
              <p:spPr bwMode="auto">
                <a:xfrm>
                  <a:off x="214313" y="1803389"/>
                  <a:ext cx="500062" cy="215901"/>
                </a:xfrm>
                <a:prstGeom prst="irregularSeal1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aphicFrame>
              <p:nvGraphicFramePr>
                <p:cNvPr id="8194" name="Object 2"/>
                <p:cNvGraphicFramePr>
                  <a:graphicFrameLocks noChangeAspect="1"/>
                </p:cNvGraphicFramePr>
                <p:nvPr/>
              </p:nvGraphicFramePr>
              <p:xfrm>
                <a:off x="6072189" y="5053824"/>
                <a:ext cx="1987550" cy="1155710"/>
              </p:xfrm>
              <a:graphic>
                <a:graphicData uri="http://schemas.openxmlformats.org/presentationml/2006/ole">
                  <p:oleObj spid="_x0000_s8455" name="Формула" r:id="rId7" imgW="758160" imgH="436680" progId="Equation.3">
                    <p:embed/>
                  </p:oleObj>
                </a:graphicData>
              </a:graphic>
            </p:graphicFrame>
            <p:graphicFrame>
              <p:nvGraphicFramePr>
                <p:cNvPr id="8195" name="Object 3"/>
                <p:cNvGraphicFramePr>
                  <a:graphicFrameLocks noChangeAspect="1"/>
                </p:cNvGraphicFramePr>
                <p:nvPr/>
              </p:nvGraphicFramePr>
              <p:xfrm>
                <a:off x="357188" y="5198288"/>
                <a:ext cx="928687" cy="1052980"/>
              </p:xfrm>
              <a:graphic>
                <a:graphicData uri="http://schemas.openxmlformats.org/presentationml/2006/ole">
                  <p:oleObj spid="_x0000_s8456" name="Формула" r:id="rId8" imgW="407520" imgH="455760" progId="Equation.3">
                    <p:embed/>
                  </p:oleObj>
                </a:graphicData>
              </a:graphic>
            </p:graphicFrame>
            <p:graphicFrame>
              <p:nvGraphicFramePr>
                <p:cNvPr id="8196" name="Object 4"/>
                <p:cNvGraphicFramePr>
                  <a:graphicFrameLocks noChangeAspect="1"/>
                </p:cNvGraphicFramePr>
                <p:nvPr/>
              </p:nvGraphicFramePr>
              <p:xfrm>
                <a:off x="5429251" y="430987"/>
                <a:ext cx="642938" cy="327451"/>
              </p:xfrm>
              <a:graphic>
                <a:graphicData uri="http://schemas.openxmlformats.org/presentationml/2006/ole">
                  <p:oleObj spid="_x0000_s8457" name="Формула" r:id="rId9" imgW="398160" imgH="189720" progId="Equation.3">
                    <p:embed/>
                  </p:oleObj>
                </a:graphicData>
              </a:graphic>
            </p:graphicFrame>
          </p:grpSp>
          <p:sp>
            <p:nvSpPr>
              <p:cNvPr id="20" name="Полилиния 19"/>
              <p:cNvSpPr/>
              <p:nvPr/>
            </p:nvSpPr>
            <p:spPr bwMode="auto">
              <a:xfrm rot="16898388">
                <a:off x="1794666" y="3199607"/>
                <a:ext cx="474666" cy="260350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8" name="4-конечная звезда 17"/>
            <p:cNvSpPr/>
            <p:nvPr/>
          </p:nvSpPr>
          <p:spPr bwMode="auto">
            <a:xfrm>
              <a:off x="7929586" y="785794"/>
              <a:ext cx="214313" cy="361159"/>
            </a:xfrm>
            <a:prstGeom prst="star4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ransition>
    <p:sndAc>
      <p:stSnd>
        <p:snd r:embed="rId3" name="Кот в мешке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3" name="Group 15"/>
          <p:cNvGrpSpPr>
            <a:grpSpLocks/>
          </p:cNvGrpSpPr>
          <p:nvPr/>
        </p:nvGrpSpPr>
        <p:grpSpPr bwMode="auto">
          <a:xfrm>
            <a:off x="6072188" y="4581128"/>
            <a:ext cx="2376487" cy="944382"/>
            <a:chOff x="385" y="3612"/>
            <a:chExt cx="1497" cy="544"/>
          </a:xfrm>
        </p:grpSpPr>
        <p:sp>
          <p:nvSpPr>
            <p:cNvPr id="142352" name="AutoShape 16"/>
            <p:cNvSpPr>
              <a:spLocks noChangeArrowheads="1"/>
            </p:cNvSpPr>
            <p:nvPr/>
          </p:nvSpPr>
          <p:spPr bwMode="auto">
            <a:xfrm>
              <a:off x="385" y="3612"/>
              <a:ext cx="1497" cy="544"/>
            </a:xfrm>
            <a:prstGeom prst="plaque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sz="1800" b="1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61464" name="Rectangle 17"/>
            <p:cNvSpPr>
              <a:spLocks noChangeArrowheads="1"/>
            </p:cNvSpPr>
            <p:nvPr/>
          </p:nvSpPr>
          <p:spPr bwMode="auto">
            <a:xfrm>
              <a:off x="509" y="3748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6179846" y="4721984"/>
            <a:ext cx="2161169" cy="690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latin typeface="Arial Black" pitchFamily="34" charset="0"/>
              </a:rPr>
              <a:t>Юра играл </a:t>
            </a:r>
            <a:endParaRPr lang="ru-RU" b="1" dirty="0" smtClean="0">
              <a:latin typeface="Arial Black" pitchFamily="34" charset="0"/>
            </a:endParaRP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Arial Black" pitchFamily="34" charset="0"/>
              </a:rPr>
              <a:t>на </a:t>
            </a:r>
            <a:r>
              <a:rPr lang="ru-RU" b="1" dirty="0">
                <a:latin typeface="Arial Black" pitchFamily="34" charset="0"/>
              </a:rPr>
              <a:t>гитаре</a:t>
            </a:r>
          </a:p>
        </p:txBody>
      </p:sp>
      <p:sp>
        <p:nvSpPr>
          <p:cNvPr id="142355" name="Rectangle 11"/>
          <p:cNvSpPr>
            <a:spLocks noChangeArrowheads="1"/>
          </p:cNvSpPr>
          <p:nvPr/>
        </p:nvSpPr>
        <p:spPr bwMode="auto">
          <a:xfrm>
            <a:off x="1908175" y="2349500"/>
            <a:ext cx="61214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endParaRPr lang="ru-RU" sz="44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5470477" y="4412101"/>
            <a:ext cx="3168650" cy="1441450"/>
            <a:chOff x="5429256" y="4429132"/>
            <a:chExt cx="3168650" cy="1441450"/>
          </a:xfrm>
        </p:grpSpPr>
        <p:sp>
          <p:nvSpPr>
            <p:cNvPr id="19" name="AutoShape 2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429256" y="4429132"/>
              <a:ext cx="3168650" cy="1441450"/>
            </a:xfrm>
            <a:prstGeom prst="actionButtonBlank">
              <a:avLst/>
            </a:prstGeom>
            <a:gradFill flip="none" rotWithShape="1">
              <a:gsLst>
                <a:gs pos="0">
                  <a:srgbClr val="0033CC">
                    <a:tint val="66000"/>
                    <a:satMod val="160000"/>
                  </a:srgbClr>
                </a:gs>
                <a:gs pos="50000">
                  <a:srgbClr val="00B0F0"/>
                </a:gs>
                <a:gs pos="10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61462" name="Picture 23" descr="Рисунок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00760" y="4500570"/>
              <a:ext cx="2023822" cy="1312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Rectangle 6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215074" y="6072206"/>
            <a:ext cx="2351093" cy="3603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22" name="Rectangle 5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0034" y="6000768"/>
            <a:ext cx="1714512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финал</a:t>
            </a:r>
          </a:p>
        </p:txBody>
      </p:sp>
      <p:grpSp>
        <p:nvGrpSpPr>
          <p:cNvPr id="61453" name="Группа 22"/>
          <p:cNvGrpSpPr>
            <a:grpSpLocks/>
          </p:cNvGrpSpPr>
          <p:nvPr/>
        </p:nvGrpSpPr>
        <p:grpSpPr bwMode="auto">
          <a:xfrm>
            <a:off x="7761288" y="500063"/>
            <a:ext cx="882650" cy="857250"/>
            <a:chOff x="7761996" y="500042"/>
            <a:chExt cx="881970" cy="857256"/>
          </a:xfrm>
        </p:grpSpPr>
        <p:sp>
          <p:nvSpPr>
            <p:cNvPr id="24" name="Багетная рамка 23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761996" y="502746"/>
              <a:ext cx="877163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6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100</a:t>
              </a:r>
            </a:p>
          </p:txBody>
        </p:sp>
      </p:grpSp>
      <p:sp>
        <p:nvSpPr>
          <p:cNvPr id="26" name="Скругленный прямоугольник 25"/>
          <p:cNvSpPr/>
          <p:nvPr/>
        </p:nvSpPr>
        <p:spPr>
          <a:xfrm>
            <a:off x="571473" y="1844824"/>
            <a:ext cx="8067654" cy="24482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-609600">
              <a:spcBef>
                <a:spcPct val="20000"/>
              </a:spcBef>
              <a:defRPr/>
            </a:pPr>
            <a:r>
              <a:rPr lang="ru-RU" sz="2800" b="1" dirty="0"/>
              <a:t>Два мальчика играли на гитарах, а один на балалайке. На чем играл Юра, если Миша с Петей и Петя с Юрой играли на разных инструментах. </a:t>
            </a:r>
          </a:p>
        </p:txBody>
      </p:sp>
      <p:sp>
        <p:nvSpPr>
          <p:cNvPr id="16" name="WordArt 6"/>
          <p:cNvSpPr>
            <a:spLocks noChangeArrowheads="1" noChangeShapeType="1" noTextEdit="1"/>
          </p:cNvSpPr>
          <p:nvPr/>
        </p:nvSpPr>
        <p:spPr bwMode="auto">
          <a:xfrm>
            <a:off x="571472" y="714356"/>
            <a:ext cx="4824412" cy="479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kern="10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latin typeface="Times New Roman"/>
                <a:cs typeface="Times New Roman"/>
              </a:rPr>
              <a:t>ЛОГИКА</a:t>
            </a:r>
            <a:endParaRPr lang="ru-RU" sz="4800" b="1" kern="10" dirty="0">
              <a:ln>
                <a:solidFill>
                  <a:srgbClr val="0033CC"/>
                </a:solidFill>
              </a:ln>
              <a:solidFill>
                <a:srgbClr val="0033CC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571473" y="714356"/>
            <a:ext cx="7024863" cy="5578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kern="1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ВЕЛИКИЕ МАТЕМАТИКИ</a:t>
            </a:r>
            <a:endParaRPr lang="ru-RU" sz="4800" b="1" kern="1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62477" name="AutoShape 18"/>
          <p:cNvSpPr>
            <a:spLocks noChangeArrowheads="1"/>
          </p:cNvSpPr>
          <p:nvPr/>
        </p:nvSpPr>
        <p:spPr bwMode="auto">
          <a:xfrm>
            <a:off x="5574349" y="4753096"/>
            <a:ext cx="2991817" cy="863600"/>
          </a:xfrm>
          <a:prstGeom prst="plaque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2800" b="1" dirty="0" smtClean="0"/>
              <a:t>Франсуа Виет</a:t>
            </a:r>
            <a:endParaRPr lang="ru-RU" sz="2800" b="1" dirty="0"/>
          </a:p>
        </p:txBody>
      </p:sp>
      <p:sp>
        <p:nvSpPr>
          <p:cNvPr id="62469" name="Rectangle 19"/>
          <p:cNvSpPr>
            <a:spLocks noChangeArrowheads="1"/>
          </p:cNvSpPr>
          <p:nvPr/>
        </p:nvSpPr>
        <p:spPr bwMode="auto">
          <a:xfrm>
            <a:off x="6126163" y="50022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ru-RU"/>
          </a:p>
        </p:txBody>
      </p:sp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5475288" y="4409979"/>
            <a:ext cx="3168650" cy="1441450"/>
            <a:chOff x="5429256" y="4429132"/>
            <a:chExt cx="3168650" cy="1441450"/>
          </a:xfrm>
        </p:grpSpPr>
        <p:sp>
          <p:nvSpPr>
            <p:cNvPr id="19" name="AutoShape 2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429256" y="4429132"/>
              <a:ext cx="3168650" cy="1441450"/>
            </a:xfrm>
            <a:prstGeom prst="actionButtonBlank">
              <a:avLst/>
            </a:prstGeom>
            <a:gradFill flip="none" rotWithShape="1">
              <a:gsLst>
                <a:gs pos="0">
                  <a:srgbClr val="0033CC">
                    <a:tint val="66000"/>
                    <a:satMod val="160000"/>
                  </a:srgbClr>
                </a:gs>
                <a:gs pos="50000">
                  <a:srgbClr val="00B0F0"/>
                </a:gs>
                <a:gs pos="10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62486" name="Picture 23" descr="Рисунок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00760" y="4500570"/>
              <a:ext cx="2023822" cy="1312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Rectangle 6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215074" y="6072206"/>
            <a:ext cx="2351093" cy="3603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22" name="Rectangle 5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0034" y="6000768"/>
            <a:ext cx="1714512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финал</a:t>
            </a:r>
          </a:p>
        </p:txBody>
      </p:sp>
      <p:grpSp>
        <p:nvGrpSpPr>
          <p:cNvPr id="4" name="Группа 22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24" name="Багетная рамка 23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826115" y="502746"/>
              <a:ext cx="74892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20</a:t>
              </a:r>
            </a:p>
          </p:txBody>
        </p:sp>
      </p:grpSp>
      <p:sp>
        <p:nvSpPr>
          <p:cNvPr id="26" name="Скругленный прямоугольник 25"/>
          <p:cNvSpPr/>
          <p:nvPr/>
        </p:nvSpPr>
        <p:spPr>
          <a:xfrm>
            <a:off x="571473" y="1556792"/>
            <a:ext cx="8072466" cy="1728192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25000">
                <a:schemeClr val="accent1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ru-RU" sz="3200" b="1" dirty="0"/>
              <a:t>Кто ввел в математику современную форму записи десятичных дробей</a:t>
            </a:r>
            <a:r>
              <a:rPr lang="ru-RU" sz="3200" b="1" dirty="0" smtClean="0"/>
              <a:t>?</a:t>
            </a:r>
            <a:endParaRPr lang="ru-RU" sz="3200" dirty="0"/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546"/>
          <a:stretch>
            <a:fillRect/>
          </a:stretch>
        </p:blipFill>
        <p:spPr bwMode="auto">
          <a:xfrm>
            <a:off x="2214546" y="3516885"/>
            <a:ext cx="1895205" cy="2483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01" name="AutoShape 17"/>
          <p:cNvSpPr>
            <a:spLocks noChangeArrowheads="1"/>
          </p:cNvSpPr>
          <p:nvPr/>
        </p:nvSpPr>
        <p:spPr bwMode="auto">
          <a:xfrm>
            <a:off x="5652120" y="4500563"/>
            <a:ext cx="2914047" cy="863600"/>
          </a:xfrm>
          <a:prstGeom prst="plaque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 smtClean="0"/>
              <a:t>С. В. Ковалевская</a:t>
            </a:r>
            <a:endParaRPr lang="ru-RU" sz="2000" b="1" dirty="0"/>
          </a:p>
        </p:txBody>
      </p:sp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5475288" y="4308014"/>
            <a:ext cx="3168650" cy="1441450"/>
            <a:chOff x="5429256" y="4429132"/>
            <a:chExt cx="3168650" cy="1441450"/>
          </a:xfrm>
        </p:grpSpPr>
        <p:sp>
          <p:nvSpPr>
            <p:cNvPr id="18" name="AutoShape 2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429256" y="4429132"/>
              <a:ext cx="3168650" cy="1441450"/>
            </a:xfrm>
            <a:prstGeom prst="actionButtonBlank">
              <a:avLst/>
            </a:prstGeom>
            <a:gradFill flip="none" rotWithShape="1">
              <a:gsLst>
                <a:gs pos="0">
                  <a:srgbClr val="0033CC">
                    <a:tint val="66000"/>
                    <a:satMod val="160000"/>
                  </a:srgbClr>
                </a:gs>
                <a:gs pos="50000">
                  <a:srgbClr val="00B0F0"/>
                </a:gs>
                <a:gs pos="10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63509" name="Picture 23" descr="Рисунок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00760" y="4500570"/>
              <a:ext cx="2023822" cy="1312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Rectangle 6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215074" y="6072206"/>
            <a:ext cx="2351093" cy="3603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21" name="Rectangle 5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0034" y="6000768"/>
            <a:ext cx="1714512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финал</a:t>
            </a:r>
          </a:p>
        </p:txBody>
      </p:sp>
      <p:grpSp>
        <p:nvGrpSpPr>
          <p:cNvPr id="63500" name="Группа 21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23" name="Багетная рамка 22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826115" y="502746"/>
              <a:ext cx="74892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40</a:t>
              </a:r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571473" y="1484784"/>
            <a:ext cx="8072465" cy="1944216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25000">
                <a:schemeClr val="accent1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b="1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</a:rPr>
              <a:t>Её </a:t>
            </a:r>
            <a:r>
              <a:rPr lang="ru-RU" b="1" dirty="0">
                <a:solidFill>
                  <a:schemeClr val="tx1"/>
                </a:solidFill>
              </a:rPr>
              <a:t>знакомство с математикой произошло в 8 лет, так как стены её комнаты были оклеены листами с записями лекций по математике профессора </a:t>
            </a:r>
            <a:endParaRPr lang="ru-RU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</a:rPr>
              <a:t>М. В. Остроградского. </a:t>
            </a: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endParaRPr lang="ru-RU" b="1" dirty="0"/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571473" y="714356"/>
            <a:ext cx="7024863" cy="5578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kern="1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ВЕЛИКИЕ МАТЕМАТИКИ</a:t>
            </a:r>
            <a:endParaRPr lang="ru-RU" sz="4800" b="1" kern="1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/>
              <a:cs typeface="Times New Roman"/>
            </a:endParaRPr>
          </a:p>
        </p:txBody>
      </p:sp>
      <p:pic>
        <p:nvPicPr>
          <p:cNvPr id="16" name="Picture 2" descr="sofia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3017"/>
          <a:stretch>
            <a:fillRect/>
          </a:stretch>
        </p:blipFill>
        <p:spPr bwMode="auto">
          <a:xfrm>
            <a:off x="2297950" y="3759541"/>
            <a:ext cx="2069422" cy="199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18"/>
          <p:cNvSpPr>
            <a:spLocks noChangeArrowheads="1"/>
          </p:cNvSpPr>
          <p:nvPr/>
        </p:nvSpPr>
        <p:spPr bwMode="auto">
          <a:xfrm>
            <a:off x="5470525" y="49053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ru-RU"/>
          </a:p>
        </p:txBody>
      </p:sp>
      <p:grpSp>
        <p:nvGrpSpPr>
          <p:cNvPr id="64516" name="Group 24"/>
          <p:cNvGrpSpPr>
            <a:grpSpLocks/>
          </p:cNvGrpSpPr>
          <p:nvPr/>
        </p:nvGrpSpPr>
        <p:grpSpPr bwMode="auto">
          <a:xfrm>
            <a:off x="5429250" y="4756153"/>
            <a:ext cx="3024188" cy="862013"/>
            <a:chOff x="3420" y="2996"/>
            <a:chExt cx="1905" cy="543"/>
          </a:xfrm>
        </p:grpSpPr>
        <p:sp>
          <p:nvSpPr>
            <p:cNvPr id="3" name="AutoShape 17"/>
            <p:cNvSpPr>
              <a:spLocks noChangeArrowheads="1"/>
            </p:cNvSpPr>
            <p:nvPr/>
          </p:nvSpPr>
          <p:spPr bwMode="auto">
            <a:xfrm>
              <a:off x="3420" y="2996"/>
              <a:ext cx="1905" cy="543"/>
            </a:xfrm>
            <a:prstGeom prst="plaque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427" name="Rectangle 19"/>
            <p:cNvSpPr>
              <a:spLocks noChangeArrowheads="1"/>
            </p:cNvSpPr>
            <p:nvPr/>
          </p:nvSpPr>
          <p:spPr bwMode="auto">
            <a:xfrm>
              <a:off x="3560" y="3096"/>
              <a:ext cx="1605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32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Омар Хайям</a:t>
              </a:r>
              <a:endPara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grpSp>
        <p:nvGrpSpPr>
          <p:cNvPr id="4" name="Группа 17"/>
          <p:cNvGrpSpPr>
            <a:grpSpLocks/>
          </p:cNvGrpSpPr>
          <p:nvPr/>
        </p:nvGrpSpPr>
        <p:grpSpPr bwMode="auto">
          <a:xfrm>
            <a:off x="5233988" y="4224913"/>
            <a:ext cx="3382962" cy="1584325"/>
            <a:chOff x="5429256" y="4429132"/>
            <a:chExt cx="3168650" cy="1441450"/>
          </a:xfrm>
        </p:grpSpPr>
        <p:sp>
          <p:nvSpPr>
            <p:cNvPr id="19" name="AutoShape 2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429256" y="4429132"/>
              <a:ext cx="3168650" cy="1441450"/>
            </a:xfrm>
            <a:prstGeom prst="actionButtonBlank">
              <a:avLst/>
            </a:prstGeom>
            <a:gradFill flip="none" rotWithShape="1">
              <a:gsLst>
                <a:gs pos="0">
                  <a:srgbClr val="0033CC">
                    <a:tint val="66000"/>
                    <a:satMod val="160000"/>
                  </a:srgbClr>
                </a:gs>
                <a:gs pos="50000">
                  <a:srgbClr val="00B0F0"/>
                </a:gs>
                <a:gs pos="10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64534" name="Picture 23" descr="Рисунок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00760" y="4500570"/>
              <a:ext cx="2023822" cy="1312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Rectangle 6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215074" y="6072206"/>
            <a:ext cx="2351093" cy="3603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22" name="Rectangle 5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0034" y="6000768"/>
            <a:ext cx="1714512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финал</a:t>
            </a:r>
          </a:p>
        </p:txBody>
      </p:sp>
      <p:grpSp>
        <p:nvGrpSpPr>
          <p:cNvPr id="64525" name="Группа 22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24" name="Багетная рамка 23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826115" y="502746"/>
              <a:ext cx="74892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60</a:t>
              </a:r>
            </a:p>
          </p:txBody>
        </p:sp>
      </p:grpSp>
      <p:sp>
        <p:nvSpPr>
          <p:cNvPr id="26" name="Скругленный прямоугольник 25"/>
          <p:cNvSpPr/>
          <p:nvPr/>
        </p:nvSpPr>
        <p:spPr>
          <a:xfrm>
            <a:off x="571500" y="1571625"/>
            <a:ext cx="8072438" cy="1713359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25000">
                <a:schemeClr val="accent1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indent="-609600">
              <a:spcBef>
                <a:spcPct val="20000"/>
              </a:spcBef>
              <a:defRPr/>
            </a:pPr>
            <a:r>
              <a:rPr lang="ru-RU" sz="2800" b="1" dirty="0" smtClean="0"/>
              <a:t>Персидский </a:t>
            </a:r>
            <a:r>
              <a:rPr lang="ru-RU" sz="2800" b="1" dirty="0"/>
              <a:t>математик, астроном, философ и поэт, заложил основы важных математических теорий. </a:t>
            </a:r>
          </a:p>
        </p:txBody>
      </p:sp>
      <p:sp>
        <p:nvSpPr>
          <p:cNvPr id="16" name="WordArt 6"/>
          <p:cNvSpPr>
            <a:spLocks noChangeArrowheads="1" noChangeShapeType="1" noTextEdit="1"/>
          </p:cNvSpPr>
          <p:nvPr/>
        </p:nvSpPr>
        <p:spPr bwMode="auto">
          <a:xfrm>
            <a:off x="571473" y="714356"/>
            <a:ext cx="7024863" cy="5578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kern="1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ВЕЛИКИЕ МАТЕМАТИКИ</a:t>
            </a:r>
            <a:endParaRPr lang="ru-RU" sz="4800" b="1" kern="1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/>
              <a:cs typeface="Times New Roman"/>
            </a:endParaRPr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10619"/>
            <a:ext cx="1781224" cy="237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2" name="Group 17"/>
          <p:cNvGrpSpPr>
            <a:grpSpLocks/>
          </p:cNvGrpSpPr>
          <p:nvPr/>
        </p:nvGrpSpPr>
        <p:grpSpPr bwMode="auto">
          <a:xfrm>
            <a:off x="5364088" y="4653135"/>
            <a:ext cx="3214341" cy="989293"/>
            <a:chOff x="385" y="3612"/>
            <a:chExt cx="1497" cy="544"/>
          </a:xfrm>
        </p:grpSpPr>
        <p:sp>
          <p:nvSpPr>
            <p:cNvPr id="23" name="AutoShape 18"/>
            <p:cNvSpPr>
              <a:spLocks noChangeArrowheads="1"/>
            </p:cNvSpPr>
            <p:nvPr/>
          </p:nvSpPr>
          <p:spPr bwMode="auto">
            <a:xfrm>
              <a:off x="385" y="3612"/>
              <a:ext cx="1497" cy="544"/>
            </a:xfrm>
            <a:prstGeom prst="plaque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9291" name="Rectangle 19"/>
            <p:cNvSpPr>
              <a:spLocks noChangeArrowheads="1"/>
            </p:cNvSpPr>
            <p:nvPr/>
          </p:nvSpPr>
          <p:spPr bwMode="auto">
            <a:xfrm>
              <a:off x="509" y="3748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endParaRPr lang="ru-RU"/>
            </a:p>
          </p:txBody>
        </p:sp>
      </p:grpSp>
      <p:pic>
        <p:nvPicPr>
          <p:cNvPr id="53" name="Picture 18" descr="Рисунок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3967" y="4010082"/>
            <a:ext cx="2941637" cy="1851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754876" y="4565210"/>
            <a:ext cx="24923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sz="2000" dirty="0">
              <a:latin typeface="Arial Black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Arial Black" pitchFamily="34" charset="0"/>
              </a:rPr>
              <a:t>«</a:t>
            </a:r>
            <a:r>
              <a:rPr lang="ru-RU" sz="2000" dirty="0">
                <a:latin typeface="Arial Black" pitchFamily="34" charset="0"/>
              </a:rPr>
              <a:t>Арифметика</a:t>
            </a:r>
            <a:r>
              <a:rPr lang="ru-RU" sz="2000" dirty="0" smtClean="0">
                <a:latin typeface="Arial Black" pitchFamily="34" charset="0"/>
              </a:rPr>
              <a:t>»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Arial Black" pitchFamily="34" charset="0"/>
              </a:rPr>
              <a:t>Леонтия </a:t>
            </a:r>
            <a:r>
              <a:rPr lang="ru-RU" sz="2000" dirty="0">
                <a:latin typeface="Arial Black" pitchFamily="34" charset="0"/>
              </a:rPr>
              <a:t>Магницкого</a:t>
            </a:r>
          </a:p>
        </p:txBody>
      </p:sp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5247135" y="4241393"/>
            <a:ext cx="3382962" cy="1584325"/>
            <a:chOff x="5429256" y="4429132"/>
            <a:chExt cx="3168650" cy="1441450"/>
          </a:xfrm>
        </p:grpSpPr>
        <p:sp>
          <p:nvSpPr>
            <p:cNvPr id="55" name="AutoShape 2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429256" y="4429132"/>
              <a:ext cx="3168650" cy="1441450"/>
            </a:xfrm>
            <a:prstGeom prst="actionButtonBlank">
              <a:avLst/>
            </a:prstGeom>
            <a:gradFill flip="none" rotWithShape="1">
              <a:gsLst>
                <a:gs pos="0">
                  <a:srgbClr val="0033CC">
                    <a:tint val="66000"/>
                    <a:satMod val="160000"/>
                  </a:srgbClr>
                </a:gs>
                <a:gs pos="50000">
                  <a:srgbClr val="00B0F0"/>
                </a:gs>
                <a:gs pos="10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9289" name="Picture 23" descr="Рисунок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00760" y="4500570"/>
              <a:ext cx="2023822" cy="1312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5" name="WordArt 27"/>
          <p:cNvSpPr>
            <a:spLocks noChangeArrowheads="1" noChangeShapeType="1" noTextEdit="1"/>
          </p:cNvSpPr>
          <p:nvPr/>
        </p:nvSpPr>
        <p:spPr bwMode="auto">
          <a:xfrm>
            <a:off x="705643" y="647774"/>
            <a:ext cx="4446588" cy="479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kern="10" dirty="0">
                <a:ln/>
                <a:solidFill>
                  <a:schemeClr val="accent3"/>
                </a:solidFill>
                <a:latin typeface="Impact"/>
              </a:rPr>
              <a:t>Кот в мешке</a:t>
            </a:r>
          </a:p>
        </p:txBody>
      </p:sp>
      <p:sp>
        <p:nvSpPr>
          <p:cNvPr id="57" name="Rectangle 6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215074" y="6072206"/>
            <a:ext cx="2351093" cy="3603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58" name="Rectangle 5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00034" y="6000768"/>
            <a:ext cx="1714512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финал</a:t>
            </a:r>
          </a:p>
        </p:txBody>
      </p:sp>
      <p:grpSp>
        <p:nvGrpSpPr>
          <p:cNvPr id="9232" name="Группа 22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60" name="Багетная рамка 59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7826112" y="502746"/>
              <a:ext cx="748929" cy="7694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80</a:t>
              </a:r>
            </a:p>
          </p:txBody>
        </p:sp>
      </p:grpSp>
      <p:sp>
        <p:nvSpPr>
          <p:cNvPr id="62" name="Скругленный прямоугольник 61"/>
          <p:cNvSpPr/>
          <p:nvPr/>
        </p:nvSpPr>
        <p:spPr>
          <a:xfrm>
            <a:off x="507308" y="1415612"/>
            <a:ext cx="8122789" cy="2575742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25000">
                <a:schemeClr val="accent1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b="1" dirty="0" smtClean="0"/>
          </a:p>
          <a:p>
            <a:pPr>
              <a:defRPr/>
            </a:pPr>
            <a:endParaRPr lang="ru-RU" b="1" dirty="0"/>
          </a:p>
          <a:p>
            <a:pPr>
              <a:defRPr/>
            </a:pPr>
            <a:r>
              <a:rPr lang="ru-RU" b="1" dirty="0" smtClean="0"/>
              <a:t>Именно </a:t>
            </a:r>
            <a:r>
              <a:rPr lang="ru-RU" b="1" dirty="0"/>
              <a:t>этот учебник был первой в России энциклопедией математических знаний.</a:t>
            </a:r>
            <a:r>
              <a:rPr lang="ru-RU" b="1" dirty="0">
                <a:effectLst>
                  <a:outerShdw blurRad="50038" dist="29972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ru-RU" b="1" dirty="0"/>
              <a:t>В нем впервые на русском языке введены понятия «частное», «произведение», «делитель». </a:t>
            </a:r>
          </a:p>
          <a:p>
            <a:pPr>
              <a:defRPr/>
            </a:pPr>
            <a:r>
              <a:rPr lang="ru-RU" b="1" dirty="0"/>
              <a:t>Назовите учебник и его автора?</a:t>
            </a:r>
          </a:p>
          <a:p>
            <a:pPr>
              <a:defRPr/>
            </a:pPr>
            <a:endParaRPr kumimoji="1" lang="ru-RU" b="1" dirty="0">
              <a:solidFill>
                <a:srgbClr val="000000"/>
              </a:solidFill>
            </a:endParaRPr>
          </a:p>
          <a:p>
            <a:pPr lvl="0"/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5" name="Группа 50"/>
          <p:cNvGrpSpPr>
            <a:grpSpLocks/>
          </p:cNvGrpSpPr>
          <p:nvPr/>
        </p:nvGrpSpPr>
        <p:grpSpPr bwMode="auto">
          <a:xfrm>
            <a:off x="214290" y="213282"/>
            <a:ext cx="8715375" cy="6500812"/>
            <a:chOff x="214313" y="214291"/>
            <a:chExt cx="8715375" cy="6500857"/>
          </a:xfrm>
        </p:grpSpPr>
        <p:grpSp>
          <p:nvGrpSpPr>
            <p:cNvPr id="9235" name="Группа 91"/>
            <p:cNvGrpSpPr>
              <a:grpSpLocks/>
            </p:cNvGrpSpPr>
            <p:nvPr/>
          </p:nvGrpSpPr>
          <p:grpSpPr bwMode="auto">
            <a:xfrm>
              <a:off x="214313" y="214291"/>
              <a:ext cx="8715375" cy="6500857"/>
              <a:chOff x="214313" y="214291"/>
              <a:chExt cx="8715375" cy="6500857"/>
            </a:xfrm>
          </p:grpSpPr>
          <p:grpSp>
            <p:nvGrpSpPr>
              <p:cNvPr id="9239" name="Группа 54"/>
              <p:cNvGrpSpPr>
                <a:grpSpLocks/>
              </p:cNvGrpSpPr>
              <p:nvPr/>
            </p:nvGrpSpPr>
            <p:grpSpPr bwMode="auto">
              <a:xfrm>
                <a:off x="214313" y="214291"/>
                <a:ext cx="8715375" cy="6500857"/>
                <a:chOff x="214313" y="214291"/>
                <a:chExt cx="8715375" cy="6500857"/>
              </a:xfrm>
            </p:grpSpPr>
            <p:sp>
              <p:nvSpPr>
                <p:cNvPr id="21" name="Прямоугольник 20"/>
                <p:cNvSpPr/>
                <p:nvPr/>
              </p:nvSpPr>
              <p:spPr bwMode="auto">
                <a:xfrm>
                  <a:off x="214313" y="214291"/>
                  <a:ext cx="8715375" cy="6500857"/>
                </a:xfrm>
                <a:prstGeom prst="rect">
                  <a:avLst/>
                </a:prstGeom>
                <a:gradFill>
                  <a:gsLst>
                    <a:gs pos="0">
                      <a:srgbClr val="000066"/>
                    </a:gs>
                    <a:gs pos="60000">
                      <a:schemeClr val="tx1"/>
                    </a:gs>
                    <a:gs pos="100000">
                      <a:srgbClr val="000066"/>
                    </a:gs>
                    <a:gs pos="100000">
                      <a:schemeClr val="tx1"/>
                    </a:gs>
                  </a:gsLst>
                </a:gradFill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8" name="Группа 72"/>
                <p:cNvGrpSpPr/>
                <p:nvPr/>
              </p:nvGrpSpPr>
              <p:grpSpPr bwMode="auto">
                <a:xfrm>
                  <a:off x="642938" y="358754"/>
                  <a:ext cx="5572125" cy="5634076"/>
                  <a:chOff x="642910" y="357166"/>
                  <a:chExt cx="5572164" cy="5572164"/>
                </a:xfrm>
                <a:gradFill>
                  <a:gsLst>
                    <a:gs pos="0">
                      <a:schemeClr val="tx1"/>
                    </a:gs>
                    <a:gs pos="60000">
                      <a:srgbClr val="003399"/>
                    </a:gs>
                    <a:gs pos="100000">
                      <a:srgbClr val="000066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50" name="Овал 9"/>
                  <p:cNvSpPr/>
                  <p:nvPr/>
                </p:nvSpPr>
                <p:spPr>
                  <a:xfrm>
                    <a:off x="642910" y="357166"/>
                    <a:ext cx="5572164" cy="5572164"/>
                  </a:xfrm>
                  <a:prstGeom prst="ellipse">
                    <a:avLst/>
                  </a:prstGeom>
                  <a:grpFill/>
                  <a:scene3d>
                    <a:camera prst="orthographicFront" fov="0">
                      <a:rot lat="0" lon="0" rev="0"/>
                    </a:camera>
                    <a:lightRig rig="contrasting" dir="t">
                      <a:rot lat="0" lon="0" rev="12000000"/>
                    </a:lightRig>
                  </a:scene3d>
                  <a:sp3d prstMaterial="powder">
                    <a:bevelT h="50800" prst="angle"/>
                  </a:sp3d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1" name="Овал 50"/>
                  <p:cNvSpPr/>
                  <p:nvPr/>
                </p:nvSpPr>
                <p:spPr>
                  <a:xfrm>
                    <a:off x="857224" y="548810"/>
                    <a:ext cx="5143536" cy="5143536"/>
                  </a:xfrm>
                  <a:prstGeom prst="ellipse">
                    <a:avLst/>
                  </a:prstGeom>
                  <a:grpFill/>
                  <a:scene3d>
                    <a:camera prst="orthographicFront" fov="0">
                      <a:rot lat="0" lon="0" rev="0"/>
                    </a:camera>
                    <a:lightRig rig="contrasting" dir="t">
                      <a:rot lat="0" lon="0" rev="12000000"/>
                    </a:lightRig>
                  </a:scene3d>
                  <a:sp3d prstMaterial="powder">
                    <a:bevelT h="50800" prst="angle"/>
                  </a:sp3d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24" name="4-конечная звезда 23"/>
                <p:cNvSpPr/>
                <p:nvPr/>
              </p:nvSpPr>
              <p:spPr bwMode="auto">
                <a:xfrm>
                  <a:off x="6500813" y="719913"/>
                  <a:ext cx="142875" cy="216695"/>
                </a:xfrm>
                <a:prstGeom prst="star4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5" name="4-конечная звезда 24"/>
                <p:cNvSpPr/>
                <p:nvPr/>
              </p:nvSpPr>
              <p:spPr bwMode="auto">
                <a:xfrm>
                  <a:off x="7143751" y="1225535"/>
                  <a:ext cx="285750" cy="433390"/>
                </a:xfrm>
                <a:prstGeom prst="star4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6" name="4-конечная звезда 25"/>
                <p:cNvSpPr/>
                <p:nvPr/>
              </p:nvSpPr>
              <p:spPr bwMode="auto">
                <a:xfrm>
                  <a:off x="8286751" y="2597939"/>
                  <a:ext cx="428625" cy="794549"/>
                </a:xfrm>
                <a:prstGeom prst="star4">
                  <a:avLst/>
                </a:prstGeom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5500" dist="38100" dir="5400000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7" name="Полилиния 26"/>
                <p:cNvSpPr/>
                <p:nvPr/>
              </p:nvSpPr>
              <p:spPr bwMode="auto">
                <a:xfrm rot="19275439">
                  <a:off x="1038225" y="2827334"/>
                  <a:ext cx="463550" cy="304802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8" name="Полилиния 27"/>
                <p:cNvSpPr/>
                <p:nvPr/>
              </p:nvSpPr>
              <p:spPr bwMode="auto">
                <a:xfrm rot="1394041">
                  <a:off x="1825625" y="1957378"/>
                  <a:ext cx="317500" cy="192088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9" name="Полилиния 28"/>
                <p:cNvSpPr/>
                <p:nvPr/>
              </p:nvSpPr>
              <p:spPr bwMode="auto">
                <a:xfrm rot="15154483">
                  <a:off x="1436686" y="4065594"/>
                  <a:ext cx="469903" cy="387350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30" name="Полилиния 29"/>
                <p:cNvSpPr/>
                <p:nvPr/>
              </p:nvSpPr>
              <p:spPr bwMode="auto">
                <a:xfrm rot="7884008">
                  <a:off x="2586036" y="1241412"/>
                  <a:ext cx="322265" cy="188912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31" name="Полилиния 30"/>
                <p:cNvSpPr/>
                <p:nvPr/>
              </p:nvSpPr>
              <p:spPr bwMode="auto">
                <a:xfrm rot="7469707">
                  <a:off x="3366293" y="5003019"/>
                  <a:ext cx="357189" cy="342900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32" name="Полилиния 31"/>
                <p:cNvSpPr/>
                <p:nvPr/>
              </p:nvSpPr>
              <p:spPr bwMode="auto">
                <a:xfrm rot="19744319">
                  <a:off x="2454275" y="5051436"/>
                  <a:ext cx="317500" cy="190501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33" name="Полилиния 32"/>
                <p:cNvSpPr/>
                <p:nvPr/>
              </p:nvSpPr>
              <p:spPr bwMode="auto">
                <a:xfrm rot="19744319">
                  <a:off x="2759075" y="3802066"/>
                  <a:ext cx="317500" cy="679455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34" name="Полилиния 33"/>
                <p:cNvSpPr/>
                <p:nvPr/>
              </p:nvSpPr>
              <p:spPr bwMode="auto">
                <a:xfrm rot="19744319">
                  <a:off x="3508375" y="607994"/>
                  <a:ext cx="317500" cy="682630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35" name="Прямоугольник 34"/>
                <p:cNvSpPr/>
                <p:nvPr/>
              </p:nvSpPr>
              <p:spPr bwMode="auto">
                <a:xfrm>
                  <a:off x="2357438" y="1731158"/>
                  <a:ext cx="4429125" cy="1960536"/>
                </a:xfrm>
                <a:prstGeom prst="rect">
                  <a:avLst/>
                </a:prstGeom>
                <a:noFill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ru-RU" sz="12000" b="1" spc="50" dirty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chemeClr val="accent1">
                          <a:tint val="3000"/>
                          <a:alpha val="95000"/>
                        </a:schemeClr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</a:rPr>
                    <a:t>КОТ</a:t>
                  </a:r>
                </a:p>
              </p:txBody>
            </p:sp>
            <p:sp>
              <p:nvSpPr>
                <p:cNvPr id="36" name="Прямоугольник 35"/>
                <p:cNvSpPr/>
                <p:nvPr/>
              </p:nvSpPr>
              <p:spPr bwMode="auto">
                <a:xfrm>
                  <a:off x="3143251" y="3320256"/>
                  <a:ext cx="5091422" cy="133814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  <a:scene3d>
                    <a:camera prst="orthographicFront"/>
                    <a:lightRig rig="brightRoom" dir="t"/>
                  </a:scene3d>
                  <a:sp3d contourW="6350" prstMaterial="plastic">
                    <a:bevelT w="20320" h="20320" prst="angle"/>
                    <a:contourClr>
                      <a:schemeClr val="accent1">
                        <a:tint val="100000"/>
                        <a:shade val="100000"/>
                        <a:hueMod val="100000"/>
                        <a:satMod val="100000"/>
                      </a:schemeClr>
                    </a:contourClr>
                  </a:sp3d>
                </a:bodyPr>
                <a:lstStyle/>
                <a:p>
                  <a:pPr>
                    <a:defRPr/>
                  </a:pPr>
                  <a:r>
                    <a:rPr lang="ru-RU" sz="8000" b="1" cap="all" dirty="0">
                      <a:ln/>
                      <a:solidFill>
                        <a:schemeClr val="accent1"/>
                      </a:solidFill>
                      <a:effectLst>
                        <a:outerShdw blurRad="19685" dist="12700" dir="5400000" algn="tl" rotWithShape="0">
                          <a:schemeClr val="accent1">
                            <a:satMod val="130000"/>
                            <a:alpha val="60000"/>
                          </a:schemeClr>
                        </a:outerShdw>
                        <a:reflection blurRad="10000" stA="55000" endPos="48000" dist="500" dir="5400000" sy="-100000" algn="bl" rotWithShape="0"/>
                      </a:effectLst>
                    </a:rPr>
                    <a:t>В МЕШКЕ</a:t>
                  </a:r>
                </a:p>
              </p:txBody>
            </p:sp>
            <p:sp>
              <p:nvSpPr>
                <p:cNvPr id="37" name="4-конечная звезда 36"/>
                <p:cNvSpPr/>
                <p:nvPr/>
              </p:nvSpPr>
              <p:spPr bwMode="auto">
                <a:xfrm>
                  <a:off x="7072313" y="503218"/>
                  <a:ext cx="142875" cy="216695"/>
                </a:xfrm>
                <a:prstGeom prst="star4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8" name="4-конечная звезда 37"/>
                <p:cNvSpPr/>
                <p:nvPr/>
              </p:nvSpPr>
              <p:spPr bwMode="auto">
                <a:xfrm>
                  <a:off x="8429626" y="430986"/>
                  <a:ext cx="214313" cy="361159"/>
                </a:xfrm>
                <a:prstGeom prst="star4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" name="4-конечная звезда 38"/>
                <p:cNvSpPr/>
                <p:nvPr/>
              </p:nvSpPr>
              <p:spPr bwMode="auto">
                <a:xfrm>
                  <a:off x="8286751" y="1514462"/>
                  <a:ext cx="285750" cy="505622"/>
                </a:xfrm>
                <a:prstGeom prst="star4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0" name="4-конечная звезда 39"/>
                <p:cNvSpPr/>
                <p:nvPr/>
              </p:nvSpPr>
              <p:spPr bwMode="auto">
                <a:xfrm>
                  <a:off x="7500938" y="2309012"/>
                  <a:ext cx="285750" cy="505622"/>
                </a:xfrm>
                <a:prstGeom prst="star4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" name="Пятно 1 40"/>
                <p:cNvSpPr/>
                <p:nvPr/>
              </p:nvSpPr>
              <p:spPr bwMode="auto">
                <a:xfrm>
                  <a:off x="500063" y="503218"/>
                  <a:ext cx="142875" cy="73026"/>
                </a:xfrm>
                <a:prstGeom prst="irregularSeal1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" name="Пятно 1 41"/>
                <p:cNvSpPr/>
                <p:nvPr/>
              </p:nvSpPr>
              <p:spPr bwMode="auto">
                <a:xfrm>
                  <a:off x="1143000" y="503218"/>
                  <a:ext cx="285750" cy="144463"/>
                </a:xfrm>
                <a:prstGeom prst="irregularSeal1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" name="Пятно 1 42"/>
                <p:cNvSpPr/>
                <p:nvPr/>
              </p:nvSpPr>
              <p:spPr bwMode="auto">
                <a:xfrm>
                  <a:off x="714375" y="719119"/>
                  <a:ext cx="285750" cy="217489"/>
                </a:xfrm>
                <a:prstGeom prst="irregularSeal1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Пятно 1 43"/>
                <p:cNvSpPr/>
                <p:nvPr/>
              </p:nvSpPr>
              <p:spPr bwMode="auto">
                <a:xfrm>
                  <a:off x="428625" y="1225535"/>
                  <a:ext cx="285750" cy="215901"/>
                </a:xfrm>
                <a:prstGeom prst="irregularSeal1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5" name="Пятно 1 44"/>
                <p:cNvSpPr/>
                <p:nvPr/>
              </p:nvSpPr>
              <p:spPr bwMode="auto">
                <a:xfrm>
                  <a:off x="1643063" y="358754"/>
                  <a:ext cx="285750" cy="144464"/>
                </a:xfrm>
                <a:prstGeom prst="irregularSeal1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" name="Пятно 1 45"/>
                <p:cNvSpPr/>
                <p:nvPr/>
              </p:nvSpPr>
              <p:spPr bwMode="auto">
                <a:xfrm>
                  <a:off x="214313" y="1803389"/>
                  <a:ext cx="500062" cy="215901"/>
                </a:xfrm>
                <a:prstGeom prst="irregularSeal1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aphicFrame>
              <p:nvGraphicFramePr>
                <p:cNvPr id="9218" name="Object 2"/>
                <p:cNvGraphicFramePr>
                  <a:graphicFrameLocks noChangeAspect="1"/>
                </p:cNvGraphicFramePr>
                <p:nvPr/>
              </p:nvGraphicFramePr>
              <p:xfrm>
                <a:off x="6072189" y="5053824"/>
                <a:ext cx="1987550" cy="1155710"/>
              </p:xfrm>
              <a:graphic>
                <a:graphicData uri="http://schemas.openxmlformats.org/presentationml/2006/ole">
                  <p:oleObj spid="_x0000_s9467" name="Формула" r:id="rId8" imgW="758160" imgH="436680" progId="Equation.3">
                    <p:embed/>
                  </p:oleObj>
                </a:graphicData>
              </a:graphic>
            </p:graphicFrame>
            <p:graphicFrame>
              <p:nvGraphicFramePr>
                <p:cNvPr id="9219" name="Object 3"/>
                <p:cNvGraphicFramePr>
                  <a:graphicFrameLocks noChangeAspect="1"/>
                </p:cNvGraphicFramePr>
                <p:nvPr/>
              </p:nvGraphicFramePr>
              <p:xfrm>
                <a:off x="357188" y="5198288"/>
                <a:ext cx="928687" cy="1052980"/>
              </p:xfrm>
              <a:graphic>
                <a:graphicData uri="http://schemas.openxmlformats.org/presentationml/2006/ole">
                  <p:oleObj spid="_x0000_s9468" name="Формула" r:id="rId9" imgW="407520" imgH="455760" progId="Equation.3">
                    <p:embed/>
                  </p:oleObj>
                </a:graphicData>
              </a:graphic>
            </p:graphicFrame>
            <p:graphicFrame>
              <p:nvGraphicFramePr>
                <p:cNvPr id="9220" name="Object 4"/>
                <p:cNvGraphicFramePr>
                  <a:graphicFrameLocks noChangeAspect="1"/>
                </p:cNvGraphicFramePr>
                <p:nvPr/>
              </p:nvGraphicFramePr>
              <p:xfrm>
                <a:off x="5429251" y="430986"/>
                <a:ext cx="642938" cy="327451"/>
              </p:xfrm>
              <a:graphic>
                <a:graphicData uri="http://schemas.openxmlformats.org/presentationml/2006/ole">
                  <p:oleObj spid="_x0000_s9469" name="Формула" r:id="rId10" imgW="398160" imgH="189720" progId="Equation.3">
                    <p:embed/>
                  </p:oleObj>
                </a:graphicData>
              </a:graphic>
            </p:graphicFrame>
          </p:grpSp>
          <p:sp>
            <p:nvSpPr>
              <p:cNvPr id="20" name="Полилиния 19"/>
              <p:cNvSpPr/>
              <p:nvPr/>
            </p:nvSpPr>
            <p:spPr bwMode="auto">
              <a:xfrm rot="16898388">
                <a:off x="1794666" y="3199607"/>
                <a:ext cx="474666" cy="260350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8" name="4-конечная звезда 17"/>
            <p:cNvSpPr/>
            <p:nvPr/>
          </p:nvSpPr>
          <p:spPr bwMode="auto">
            <a:xfrm>
              <a:off x="7929586" y="785794"/>
              <a:ext cx="214313" cy="361159"/>
            </a:xfrm>
            <a:prstGeom prst="star4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ransition>
    <p:sndAc>
      <p:stSnd>
        <p:snd r:embed="rId3" name="Кот в мешке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74" name="AutoShape 18"/>
          <p:cNvSpPr>
            <a:spLocks noChangeArrowheads="1"/>
          </p:cNvSpPr>
          <p:nvPr/>
        </p:nvSpPr>
        <p:spPr bwMode="auto">
          <a:xfrm>
            <a:off x="5490333" y="4794862"/>
            <a:ext cx="3024187" cy="872083"/>
          </a:xfrm>
          <a:prstGeom prst="plaque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Архимед</a:t>
            </a:r>
            <a:endParaRPr lang="ru-RU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5418101" y="4379995"/>
            <a:ext cx="3168650" cy="1441450"/>
            <a:chOff x="5429256" y="4429132"/>
            <a:chExt cx="3168650" cy="1441450"/>
          </a:xfrm>
        </p:grpSpPr>
        <p:sp>
          <p:nvSpPr>
            <p:cNvPr id="18" name="AutoShape 2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429256" y="4429132"/>
              <a:ext cx="3168650" cy="1441450"/>
            </a:xfrm>
            <a:prstGeom prst="actionButtonBlank">
              <a:avLst/>
            </a:prstGeom>
            <a:gradFill flip="none" rotWithShape="1">
              <a:gsLst>
                <a:gs pos="0">
                  <a:srgbClr val="0033CC">
                    <a:tint val="66000"/>
                    <a:satMod val="160000"/>
                  </a:srgbClr>
                </a:gs>
                <a:gs pos="50000">
                  <a:srgbClr val="00B0F0"/>
                </a:gs>
                <a:gs pos="10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65557" name="Picture 23" descr="Рисунок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00760" y="4500570"/>
              <a:ext cx="2023822" cy="1312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Rectangle 6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215074" y="6072206"/>
            <a:ext cx="2351093" cy="3603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sp>
        <p:nvSpPr>
          <p:cNvPr id="21" name="Rectangle 5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0034" y="6000768"/>
            <a:ext cx="1714512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финал</a:t>
            </a:r>
          </a:p>
        </p:txBody>
      </p:sp>
      <p:grpSp>
        <p:nvGrpSpPr>
          <p:cNvPr id="65548" name="Группа 21"/>
          <p:cNvGrpSpPr>
            <a:grpSpLocks/>
          </p:cNvGrpSpPr>
          <p:nvPr/>
        </p:nvGrpSpPr>
        <p:grpSpPr bwMode="auto">
          <a:xfrm>
            <a:off x="7500610" y="500063"/>
            <a:ext cx="1272426" cy="857250"/>
            <a:chOff x="7685048" y="500042"/>
            <a:chExt cx="1031058" cy="857256"/>
          </a:xfrm>
        </p:grpSpPr>
        <p:sp>
          <p:nvSpPr>
            <p:cNvPr id="23" name="Багетная рамка 22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685048" y="502746"/>
              <a:ext cx="1031058" cy="7694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100</a:t>
              </a:r>
              <a:endPara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565974" y="1628800"/>
            <a:ext cx="8118034" cy="1800200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25000">
                <a:schemeClr val="accent1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609600" indent="-609600">
              <a:spcBef>
                <a:spcPct val="20000"/>
              </a:spcBef>
              <a:defRPr/>
            </a:pPr>
            <a:r>
              <a:rPr lang="ru-RU" sz="3200" b="1" dirty="0"/>
              <a:t>Ученый, который нашел отношение длины окружности к диаметру.</a:t>
            </a:r>
            <a:r>
              <a:rPr lang="ru-RU" sz="3200" dirty="0"/>
              <a:t> </a:t>
            </a: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571473" y="714356"/>
            <a:ext cx="6929137" cy="5578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kern="1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ВЕЛИКИЕ МАТЕМАТИКИ</a:t>
            </a:r>
            <a:endParaRPr lang="ru-RU" sz="4800" b="1" kern="1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/>
              <a:cs typeface="Times New Roman"/>
            </a:endParaRPr>
          </a:p>
        </p:txBody>
      </p:sp>
      <p:pic>
        <p:nvPicPr>
          <p:cNvPr id="14" name="Рисунок 13" descr="Arhim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39041" y="3728818"/>
            <a:ext cx="1397000" cy="2044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Бондаренко О. В.    ГБОУ СОШ №3 </a:t>
            </a:r>
          </a:p>
          <a:p>
            <a:pPr>
              <a:defRPr/>
            </a:pPr>
            <a:r>
              <a:rPr lang="ru-RU" dirty="0" smtClean="0"/>
              <a:t>г. Байконур</a:t>
            </a:r>
            <a:endParaRPr lang="ru-RU" dirty="0"/>
          </a:p>
        </p:txBody>
      </p:sp>
      <p:grpSp>
        <p:nvGrpSpPr>
          <p:cNvPr id="3" name="Группа 105"/>
          <p:cNvGrpSpPr>
            <a:grpSpLocks/>
          </p:cNvGrpSpPr>
          <p:nvPr/>
        </p:nvGrpSpPr>
        <p:grpSpPr bwMode="auto">
          <a:xfrm>
            <a:off x="233276" y="273318"/>
            <a:ext cx="8715375" cy="6335712"/>
            <a:chOff x="214313" y="142852"/>
            <a:chExt cx="8715375" cy="6572273"/>
          </a:xfrm>
        </p:grpSpPr>
        <p:grpSp>
          <p:nvGrpSpPr>
            <p:cNvPr id="4" name="Группа 91"/>
            <p:cNvGrpSpPr>
              <a:grpSpLocks/>
            </p:cNvGrpSpPr>
            <p:nvPr/>
          </p:nvGrpSpPr>
          <p:grpSpPr bwMode="auto">
            <a:xfrm>
              <a:off x="214313" y="142852"/>
              <a:ext cx="8715375" cy="6572273"/>
              <a:chOff x="214313" y="214291"/>
              <a:chExt cx="8715375" cy="6500857"/>
            </a:xfrm>
          </p:grpSpPr>
          <p:grpSp>
            <p:nvGrpSpPr>
              <p:cNvPr id="6" name="Группа 54"/>
              <p:cNvGrpSpPr>
                <a:grpSpLocks/>
              </p:cNvGrpSpPr>
              <p:nvPr/>
            </p:nvGrpSpPr>
            <p:grpSpPr bwMode="auto">
              <a:xfrm>
                <a:off x="214313" y="214291"/>
                <a:ext cx="8715375" cy="6500857"/>
                <a:chOff x="214313" y="214291"/>
                <a:chExt cx="8715375" cy="6500857"/>
              </a:xfrm>
            </p:grpSpPr>
            <p:sp>
              <p:nvSpPr>
                <p:cNvPr id="8" name="Прямоугольник 7"/>
                <p:cNvSpPr/>
                <p:nvPr/>
              </p:nvSpPr>
              <p:spPr bwMode="auto">
                <a:xfrm>
                  <a:off x="214313" y="214291"/>
                  <a:ext cx="8715375" cy="6500857"/>
                </a:xfrm>
                <a:prstGeom prst="rect">
                  <a:avLst/>
                </a:prstGeom>
                <a:gradFill>
                  <a:gsLst>
                    <a:gs pos="0">
                      <a:srgbClr val="000066"/>
                    </a:gs>
                    <a:gs pos="60000">
                      <a:schemeClr val="tx1"/>
                    </a:gs>
                    <a:gs pos="100000">
                      <a:srgbClr val="000066"/>
                    </a:gs>
                    <a:gs pos="100000">
                      <a:schemeClr val="tx1"/>
                    </a:gs>
                  </a:gsLst>
                </a:gradFill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9" name="Группа 72"/>
                <p:cNvGrpSpPr/>
                <p:nvPr/>
              </p:nvGrpSpPr>
              <p:grpSpPr bwMode="auto">
                <a:xfrm>
                  <a:off x="642938" y="358754"/>
                  <a:ext cx="5572125" cy="5634076"/>
                  <a:chOff x="642910" y="357166"/>
                  <a:chExt cx="5572164" cy="5572164"/>
                </a:xfrm>
                <a:gradFill>
                  <a:gsLst>
                    <a:gs pos="0">
                      <a:schemeClr val="tx1"/>
                    </a:gs>
                    <a:gs pos="60000">
                      <a:srgbClr val="003399"/>
                    </a:gs>
                    <a:gs pos="100000">
                      <a:srgbClr val="000066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37" name="Овал 9"/>
                  <p:cNvSpPr/>
                  <p:nvPr/>
                </p:nvSpPr>
                <p:spPr>
                  <a:xfrm>
                    <a:off x="642910" y="357166"/>
                    <a:ext cx="5572164" cy="5572164"/>
                  </a:xfrm>
                  <a:prstGeom prst="ellipse">
                    <a:avLst/>
                  </a:prstGeom>
                  <a:grpFill/>
                  <a:scene3d>
                    <a:camera prst="orthographicFront" fov="0">
                      <a:rot lat="0" lon="0" rev="0"/>
                    </a:camera>
                    <a:lightRig rig="contrasting" dir="t">
                      <a:rot lat="0" lon="0" rev="12000000"/>
                    </a:lightRig>
                  </a:scene3d>
                  <a:sp3d prstMaterial="powder">
                    <a:bevelT h="50800" prst="angle"/>
                  </a:sp3d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8" name="Овал 37"/>
                  <p:cNvSpPr/>
                  <p:nvPr/>
                </p:nvSpPr>
                <p:spPr>
                  <a:xfrm>
                    <a:off x="857224" y="548810"/>
                    <a:ext cx="5143536" cy="5143536"/>
                  </a:xfrm>
                  <a:prstGeom prst="ellipse">
                    <a:avLst/>
                  </a:prstGeom>
                  <a:grpFill/>
                  <a:scene3d>
                    <a:camera prst="orthographicFront" fov="0">
                      <a:rot lat="0" lon="0" rev="0"/>
                    </a:camera>
                    <a:lightRig rig="contrasting" dir="t">
                      <a:rot lat="0" lon="0" rev="12000000"/>
                    </a:lightRig>
                  </a:scene3d>
                  <a:sp3d prstMaterial="powder">
                    <a:bevelT h="50800" prst="angle"/>
                  </a:sp3d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10" name="4-конечная звезда 9"/>
                <p:cNvSpPr/>
                <p:nvPr/>
              </p:nvSpPr>
              <p:spPr bwMode="auto">
                <a:xfrm>
                  <a:off x="6500813" y="719913"/>
                  <a:ext cx="142875" cy="216695"/>
                </a:xfrm>
                <a:prstGeom prst="star4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" name="4-конечная звезда 10"/>
                <p:cNvSpPr/>
                <p:nvPr/>
              </p:nvSpPr>
              <p:spPr bwMode="auto">
                <a:xfrm>
                  <a:off x="7143751" y="1225535"/>
                  <a:ext cx="285750" cy="433390"/>
                </a:xfrm>
                <a:prstGeom prst="star4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" name="4-конечная звезда 11"/>
                <p:cNvSpPr/>
                <p:nvPr/>
              </p:nvSpPr>
              <p:spPr bwMode="auto">
                <a:xfrm>
                  <a:off x="8286751" y="2597939"/>
                  <a:ext cx="428625" cy="794549"/>
                </a:xfrm>
                <a:prstGeom prst="star4">
                  <a:avLst/>
                </a:prstGeom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5500" dist="38100" dir="5400000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" name="Полилиния 12"/>
                <p:cNvSpPr/>
                <p:nvPr/>
              </p:nvSpPr>
              <p:spPr bwMode="auto">
                <a:xfrm rot="19275439">
                  <a:off x="1038225" y="2827013"/>
                  <a:ext cx="463550" cy="304600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4" name="Полилиния 13"/>
                <p:cNvSpPr/>
                <p:nvPr/>
              </p:nvSpPr>
              <p:spPr bwMode="auto">
                <a:xfrm rot="1394041">
                  <a:off x="1825625" y="1957192"/>
                  <a:ext cx="317500" cy="192208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5" name="Полилиния 14"/>
                <p:cNvSpPr/>
                <p:nvPr/>
              </p:nvSpPr>
              <p:spPr bwMode="auto">
                <a:xfrm rot="15154483">
                  <a:off x="1436265" y="4065938"/>
                  <a:ext cx="470747" cy="387350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6" name="Полилиния 15"/>
                <p:cNvSpPr/>
                <p:nvPr/>
              </p:nvSpPr>
              <p:spPr bwMode="auto">
                <a:xfrm rot="7884008">
                  <a:off x="2586724" y="1241319"/>
                  <a:ext cx="320889" cy="188912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7" name="Полилиния 16"/>
                <p:cNvSpPr/>
                <p:nvPr/>
              </p:nvSpPr>
              <p:spPr bwMode="auto">
                <a:xfrm rot="7469707">
                  <a:off x="3366526" y="5003593"/>
                  <a:ext cx="356724" cy="342900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8" name="Полилиния 17"/>
                <p:cNvSpPr/>
                <p:nvPr/>
              </p:nvSpPr>
              <p:spPr bwMode="auto">
                <a:xfrm rot="19744319">
                  <a:off x="2454275" y="5052063"/>
                  <a:ext cx="317500" cy="190578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9" name="Полилиния 18"/>
                <p:cNvSpPr/>
                <p:nvPr/>
              </p:nvSpPr>
              <p:spPr bwMode="auto">
                <a:xfrm rot="19744319">
                  <a:off x="2759075" y="3802712"/>
                  <a:ext cx="317500" cy="679243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0" name="Полилиния 19"/>
                <p:cNvSpPr/>
                <p:nvPr/>
              </p:nvSpPr>
              <p:spPr bwMode="auto">
                <a:xfrm rot="19744319">
                  <a:off x="3508375" y="608480"/>
                  <a:ext cx="317500" cy="682500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 bwMode="auto">
                <a:xfrm>
                  <a:off x="2428860" y="2404805"/>
                  <a:ext cx="4429125" cy="1187286"/>
                </a:xfrm>
                <a:prstGeom prst="rect">
                  <a:avLst/>
                </a:prstGeom>
                <a:noFill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ru-RU" sz="7200" b="1" spc="50" dirty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chemeClr val="accent1">
                          <a:tint val="3000"/>
                          <a:alpha val="95000"/>
                        </a:schemeClr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</a:rPr>
                    <a:t>Своя</a:t>
                  </a:r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 bwMode="auto">
                <a:xfrm>
                  <a:off x="4857752" y="3111422"/>
                  <a:ext cx="2111475" cy="1187286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  <a:scene3d>
                    <a:camera prst="orthographicFront"/>
                    <a:lightRig rig="glow" dir="tl">
                      <a:rot lat="0" lon="0" rev="5400000"/>
                    </a:lightRig>
                  </a:scene3d>
                  <a:sp3d contourW="12700">
                    <a:bevelT w="25400" h="25400"/>
                    <a:contourClr>
                      <a:schemeClr val="accent6">
                        <a:shade val="73000"/>
                      </a:schemeClr>
                    </a:contourClr>
                  </a:sp3d>
                </a:bodyPr>
                <a:lstStyle/>
                <a:p>
                  <a:pPr>
                    <a:defRPr/>
                  </a:pPr>
                  <a:r>
                    <a:rPr lang="ru-RU" sz="7200" b="1" dirty="0">
                      <a:ln w="11430"/>
                      <a:gradFill>
                        <a:gsLst>
                          <a:gs pos="0">
                            <a:schemeClr val="accent6">
                              <a:tint val="90000"/>
                              <a:satMod val="120000"/>
                            </a:schemeClr>
                          </a:gs>
                          <a:gs pos="25000">
                            <a:schemeClr val="accent6">
                              <a:tint val="93000"/>
                              <a:satMod val="120000"/>
                            </a:schemeClr>
                          </a:gs>
                          <a:gs pos="50000">
                            <a:schemeClr val="accent6">
                              <a:shade val="89000"/>
                              <a:satMod val="110000"/>
                            </a:schemeClr>
                          </a:gs>
                          <a:gs pos="75000">
                            <a:schemeClr val="accent6">
                              <a:tint val="93000"/>
                              <a:satMod val="120000"/>
                            </a:schemeClr>
                          </a:gs>
                          <a:gs pos="100000">
                            <a:schemeClr val="accent6">
                              <a:tint val="90000"/>
                              <a:satMod val="12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</a:rPr>
                    <a:t>игра</a:t>
                  </a:r>
                </a:p>
              </p:txBody>
            </p:sp>
            <p:sp>
              <p:nvSpPr>
                <p:cNvPr id="23" name="4-конечная звезда 22"/>
                <p:cNvSpPr/>
                <p:nvPr/>
              </p:nvSpPr>
              <p:spPr bwMode="auto">
                <a:xfrm>
                  <a:off x="7072313" y="503218"/>
                  <a:ext cx="142875" cy="216695"/>
                </a:xfrm>
                <a:prstGeom prst="star4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4" name="4-конечная звезда 23"/>
                <p:cNvSpPr/>
                <p:nvPr/>
              </p:nvSpPr>
              <p:spPr bwMode="auto">
                <a:xfrm>
                  <a:off x="8429626" y="430986"/>
                  <a:ext cx="214313" cy="361159"/>
                </a:xfrm>
                <a:prstGeom prst="star4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5" name="4-конечная звезда 24"/>
                <p:cNvSpPr/>
                <p:nvPr/>
              </p:nvSpPr>
              <p:spPr bwMode="auto">
                <a:xfrm>
                  <a:off x="8286751" y="1514462"/>
                  <a:ext cx="285750" cy="505622"/>
                </a:xfrm>
                <a:prstGeom prst="star4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6" name="4-конечная звезда 25"/>
                <p:cNvSpPr/>
                <p:nvPr/>
              </p:nvSpPr>
              <p:spPr bwMode="auto">
                <a:xfrm>
                  <a:off x="7500938" y="2309012"/>
                  <a:ext cx="285750" cy="505622"/>
                </a:xfrm>
                <a:prstGeom prst="star4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7" name="Пятно 1 26"/>
                <p:cNvSpPr/>
                <p:nvPr/>
              </p:nvSpPr>
              <p:spPr bwMode="auto">
                <a:xfrm>
                  <a:off x="500063" y="502602"/>
                  <a:ext cx="142875" cy="73300"/>
                </a:xfrm>
                <a:prstGeom prst="irregularSeal1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8" name="Пятно 1 27"/>
                <p:cNvSpPr/>
                <p:nvPr/>
              </p:nvSpPr>
              <p:spPr bwMode="auto">
                <a:xfrm>
                  <a:off x="1143000" y="502602"/>
                  <a:ext cx="285750" cy="144971"/>
                </a:xfrm>
                <a:prstGeom prst="irregularSeal1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9" name="Пятно 1 28"/>
                <p:cNvSpPr/>
                <p:nvPr/>
              </p:nvSpPr>
              <p:spPr bwMode="auto">
                <a:xfrm>
                  <a:off x="714375" y="719244"/>
                  <a:ext cx="285750" cy="216640"/>
                </a:xfrm>
                <a:prstGeom prst="irregularSeal1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0" name="Пятно 1 29"/>
                <p:cNvSpPr/>
                <p:nvPr/>
              </p:nvSpPr>
              <p:spPr bwMode="auto">
                <a:xfrm>
                  <a:off x="428625" y="1225825"/>
                  <a:ext cx="285750" cy="215012"/>
                </a:xfrm>
                <a:prstGeom prst="irregularSeal1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1" name="Пятно 1 30"/>
                <p:cNvSpPr/>
                <p:nvPr/>
              </p:nvSpPr>
              <p:spPr bwMode="auto">
                <a:xfrm>
                  <a:off x="1643063" y="359261"/>
                  <a:ext cx="285750" cy="143341"/>
                </a:xfrm>
                <a:prstGeom prst="irregularSeal1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2" name="Пятно 1 31"/>
                <p:cNvSpPr/>
                <p:nvPr/>
              </p:nvSpPr>
              <p:spPr bwMode="auto">
                <a:xfrm>
                  <a:off x="214313" y="1804077"/>
                  <a:ext cx="500062" cy="215012"/>
                </a:xfrm>
                <a:prstGeom prst="irregularSeal1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aphicFrame>
              <p:nvGraphicFramePr>
                <p:cNvPr id="33" name="Object 2"/>
                <p:cNvGraphicFramePr>
                  <a:graphicFrameLocks noChangeAspect="1"/>
                </p:cNvGraphicFramePr>
                <p:nvPr/>
              </p:nvGraphicFramePr>
              <p:xfrm>
                <a:off x="6072189" y="5053824"/>
                <a:ext cx="1987550" cy="1155710"/>
              </p:xfrm>
              <a:graphic>
                <a:graphicData uri="http://schemas.openxmlformats.org/presentationml/2006/ole">
                  <p:oleObj spid="_x0000_s11413" name="Формула" r:id="rId4" imgW="758160" imgH="436680" progId="Equation.3">
                    <p:embed/>
                  </p:oleObj>
                </a:graphicData>
              </a:graphic>
            </p:graphicFrame>
            <p:graphicFrame>
              <p:nvGraphicFramePr>
                <p:cNvPr id="34" name="Object 3"/>
                <p:cNvGraphicFramePr>
                  <a:graphicFrameLocks noChangeAspect="1"/>
                </p:cNvGraphicFramePr>
                <p:nvPr/>
              </p:nvGraphicFramePr>
              <p:xfrm>
                <a:off x="357188" y="5198288"/>
                <a:ext cx="928687" cy="1052980"/>
              </p:xfrm>
              <a:graphic>
                <a:graphicData uri="http://schemas.openxmlformats.org/presentationml/2006/ole">
                  <p:oleObj spid="_x0000_s11414" name="Формула" r:id="rId5" imgW="407520" imgH="455760" progId="Equation.3">
                    <p:embed/>
                  </p:oleObj>
                </a:graphicData>
              </a:graphic>
            </p:graphicFrame>
            <p:graphicFrame>
              <p:nvGraphicFramePr>
                <p:cNvPr id="35" name="Object 4"/>
                <p:cNvGraphicFramePr>
                  <a:graphicFrameLocks noChangeAspect="1"/>
                </p:cNvGraphicFramePr>
                <p:nvPr/>
              </p:nvGraphicFramePr>
              <p:xfrm>
                <a:off x="5429251" y="430986"/>
                <a:ext cx="642938" cy="327451"/>
              </p:xfrm>
              <a:graphic>
                <a:graphicData uri="http://schemas.openxmlformats.org/presentationml/2006/ole">
                  <p:oleObj spid="_x0000_s11415" name="Формула" r:id="rId6" imgW="398160" imgH="189720" progId="Equation.3">
                    <p:embed/>
                  </p:oleObj>
                </a:graphicData>
              </a:graphic>
            </p:graphicFrame>
            <p:sp>
              <p:nvSpPr>
                <p:cNvPr id="36" name="Прямоугольник 35"/>
                <p:cNvSpPr/>
                <p:nvPr/>
              </p:nvSpPr>
              <p:spPr bwMode="auto">
                <a:xfrm>
                  <a:off x="4456542" y="2546128"/>
                  <a:ext cx="646331" cy="1187286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  <a:scene3d>
                    <a:camera prst="orthographicFront"/>
                    <a:lightRig rig="glow" dir="tl">
                      <a:rot lat="0" lon="0" rev="5400000"/>
                    </a:lightRig>
                  </a:scene3d>
                  <a:sp3d contourW="12700">
                    <a:bevelT w="25400" h="25400"/>
                    <a:contourClr>
                      <a:schemeClr val="accent6">
                        <a:shade val="73000"/>
                      </a:schemeClr>
                    </a:contourClr>
                  </a:sp3d>
                </a:bodyPr>
                <a:lstStyle/>
                <a:p>
                  <a:pPr>
                    <a:defRPr/>
                  </a:pPr>
                  <a:r>
                    <a:rPr lang="ru-RU" sz="7200" b="1" dirty="0">
                      <a:ln w="11430"/>
                      <a:gradFill>
                        <a:gsLst>
                          <a:gs pos="0">
                            <a:schemeClr val="accent6">
                              <a:tint val="90000"/>
                              <a:satMod val="120000"/>
                            </a:schemeClr>
                          </a:gs>
                          <a:gs pos="25000">
                            <a:schemeClr val="accent6">
                              <a:tint val="93000"/>
                              <a:satMod val="120000"/>
                            </a:schemeClr>
                          </a:gs>
                          <a:gs pos="50000">
                            <a:schemeClr val="accent6">
                              <a:shade val="89000"/>
                              <a:satMod val="110000"/>
                            </a:schemeClr>
                          </a:gs>
                          <a:gs pos="75000">
                            <a:schemeClr val="accent6">
                              <a:tint val="93000"/>
                              <a:satMod val="120000"/>
                            </a:schemeClr>
                          </a:gs>
                          <a:gs pos="100000">
                            <a:schemeClr val="accent6">
                              <a:tint val="90000"/>
                              <a:satMod val="12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</a:rPr>
                    <a:t>_</a:t>
                  </a:r>
                </a:p>
              </p:txBody>
            </p:sp>
          </p:grpSp>
          <p:sp>
            <p:nvSpPr>
              <p:cNvPr id="7" name="Полилиния 6"/>
              <p:cNvSpPr/>
              <p:nvPr/>
            </p:nvSpPr>
            <p:spPr bwMode="auto">
              <a:xfrm rot="16898388">
                <a:off x="1794997" y="3199348"/>
                <a:ext cx="474004" cy="260350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5" name="4-конечная звезда 4"/>
            <p:cNvSpPr/>
            <p:nvPr/>
          </p:nvSpPr>
          <p:spPr bwMode="auto">
            <a:xfrm>
              <a:off x="7929586" y="720633"/>
              <a:ext cx="214313" cy="365127"/>
            </a:xfrm>
            <a:prstGeom prst="star4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848787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7" name="Начало раунда.wav"/>
          </p:stSnd>
        </p:sndAc>
      </p:transition>
    </mc:Choice>
    <mc:Fallback>
      <p:transition spd="slow">
        <p:sndAc>
          <p:stSnd>
            <p:snd r:embed="rId3" name="Начало раунда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476374" y="954088"/>
            <a:ext cx="555466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Древняя Греция  </a:t>
            </a:r>
            <a:endParaRPr lang="ru-RU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452560" y="1881188"/>
            <a:ext cx="638651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44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В мире животных</a:t>
            </a:r>
            <a:endParaRPr lang="ru-RU" sz="4400" b="1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476374" y="2846388"/>
            <a:ext cx="75009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44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А кушать-то как хочется…</a:t>
            </a:r>
            <a:endParaRPr lang="ru-RU" sz="44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452561" y="4891088"/>
            <a:ext cx="653891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4400" b="1" dirty="0" smtClean="0">
                <a:ln w="11430"/>
                <a:solidFill>
                  <a:srgbClr val="21519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В гостях у сказки </a:t>
            </a:r>
            <a:endParaRPr lang="ru-RU" sz="4400" b="1" dirty="0">
              <a:ln w="11430"/>
              <a:solidFill>
                <a:srgbClr val="21519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452561" y="3868738"/>
            <a:ext cx="55784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4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Посчитай - ка</a:t>
            </a:r>
            <a:endParaRPr lang="ru-RU" sz="4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1" name="Text Box 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17550" y="979488"/>
            <a:ext cx="9620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1.</a:t>
            </a:r>
          </a:p>
        </p:txBody>
      </p:sp>
      <p:sp>
        <p:nvSpPr>
          <p:cNvPr id="22" name="Text Box 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17550" y="1911350"/>
            <a:ext cx="9017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2.</a:t>
            </a:r>
          </a:p>
        </p:txBody>
      </p:sp>
      <p:sp>
        <p:nvSpPr>
          <p:cNvPr id="23" name="Text Box 9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55650" y="2846388"/>
            <a:ext cx="9017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3.</a:t>
            </a:r>
          </a:p>
        </p:txBody>
      </p:sp>
      <p:sp>
        <p:nvSpPr>
          <p:cNvPr id="24" name="Text Box 1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55650" y="3868738"/>
            <a:ext cx="9017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4.</a:t>
            </a:r>
          </a:p>
        </p:txBody>
      </p:sp>
      <p:sp>
        <p:nvSpPr>
          <p:cNvPr id="25" name="Text Box 11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755650" y="4891088"/>
            <a:ext cx="9017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21519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5.</a:t>
            </a:r>
          </a:p>
        </p:txBody>
      </p:sp>
      <p:sp>
        <p:nvSpPr>
          <p:cNvPr id="10306" name="WordArt 66"/>
          <p:cNvSpPr>
            <a:spLocks noChangeArrowheads="1" noChangeShapeType="1" noTextEdit="1"/>
          </p:cNvSpPr>
          <p:nvPr/>
        </p:nvSpPr>
        <p:spPr bwMode="auto">
          <a:xfrm>
            <a:off x="6011863" y="476250"/>
            <a:ext cx="2408237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r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ФИНАЛ</a:t>
            </a:r>
          </a:p>
        </p:txBody>
      </p:sp>
    </p:spTree>
    <p:extLst>
      <p:ext uri="{BB962C8B-B14F-4D97-AF65-F5344CB8AC3E}">
        <p14:creationId xmlns:p14="http://schemas.microsoft.com/office/powerpoint/2010/main" xmlns="" val="140000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10306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681234" y="397468"/>
            <a:ext cx="59046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Древняя Греция  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5556" y="1320798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Georgia" pitchFamily="18" charset="0"/>
              </a:rPr>
              <a:t>В древности учение об этом математическом понятии было в большом почете у пифагорейцев. С ним они связывали мысли о порядке и красоте в природе, о созвучных аккордах в музыке и гармонии во Вселенной. Оно применялось и применяется не только в математике, но и в архитектуре, искусстве, и является условием правильного, наглядного и красивого построения или изображения. О каком понятии идет речь? </a:t>
            </a:r>
            <a:endParaRPr lang="ru-RU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  <p:sndAc>
          <p:stSnd>
            <p:snd r:embed="rId3" name="Харэ думать!.wav"/>
          </p:stSnd>
        </p:sndAc>
      </p:transition>
    </mc:Choice>
    <mc:Fallback>
      <p:transition spd="slow" advClick="0">
        <p:fade/>
        <p:sndAc>
          <p:stSnd>
            <p:snd r:embed="rId2" name="Харэ думать!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65"/>
          <p:cNvSpPr>
            <a:spLocks noChangeArrowheads="1"/>
          </p:cNvSpPr>
          <p:nvPr/>
        </p:nvSpPr>
        <p:spPr bwMode="auto">
          <a:xfrm rot="10800000">
            <a:off x="5605548" y="4725144"/>
            <a:ext cx="2952750" cy="936625"/>
          </a:xfrm>
          <a:prstGeom prst="wedgeRectCallout">
            <a:avLst>
              <a:gd name="adj1" fmla="val 2417"/>
              <a:gd name="adj2" fmla="val 98472"/>
            </a:avLst>
          </a:prstGeom>
          <a:solidFill>
            <a:srgbClr val="FF9900"/>
          </a:solidFill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>
              <a:lnSpc>
                <a:spcPct val="80000"/>
              </a:lnSpc>
            </a:pPr>
            <a:r>
              <a:rPr lang="ru-RU" sz="3600" b="1" dirty="0">
                <a:solidFill>
                  <a:srgbClr val="003300"/>
                </a:solidFill>
                <a:latin typeface="Arial Black" pitchFamily="34" charset="0"/>
              </a:rPr>
              <a:t>Сумма</a:t>
            </a:r>
            <a:r>
              <a:rPr lang="ru-RU" sz="36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2595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643702" y="6000768"/>
            <a:ext cx="2000264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grpSp>
        <p:nvGrpSpPr>
          <p:cNvPr id="2" name="Группа 20"/>
          <p:cNvGrpSpPr>
            <a:grpSpLocks/>
          </p:cNvGrpSpPr>
          <p:nvPr/>
        </p:nvGrpSpPr>
        <p:grpSpPr bwMode="auto">
          <a:xfrm>
            <a:off x="5259388" y="4077072"/>
            <a:ext cx="3384550" cy="1727200"/>
            <a:chOff x="857224" y="3857628"/>
            <a:chExt cx="3384550" cy="1727200"/>
          </a:xfrm>
        </p:grpSpPr>
        <p:sp>
          <p:nvSpPr>
            <p:cNvPr id="22537" name="AutoShape 7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857224" y="3857628"/>
              <a:ext cx="3384550" cy="1727200"/>
            </a:xfrm>
            <a:prstGeom prst="actionButtonBlank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22549" name="Picture 73" descr="Рисунок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14237" y="3857628"/>
              <a:ext cx="2161718" cy="1573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1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28596" y="6072206"/>
            <a:ext cx="1571636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РАУНД </a:t>
            </a:r>
            <a:r>
              <a:rPr lang="en-US" sz="2000" b="1" dirty="0">
                <a:solidFill>
                  <a:schemeClr val="tx1"/>
                </a:solidFill>
                <a:latin typeface="Arial" charset="0"/>
              </a:rPr>
              <a:t>II</a:t>
            </a:r>
            <a:endParaRPr lang="ru-RU" sz="2000" b="1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2540" name="Группа 18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17" name="Багетная рамка 16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7826116" y="502746"/>
              <a:ext cx="748923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10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512942" y="374690"/>
            <a:ext cx="3318054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Ребусы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5" cstate="print"/>
          <a:srcRect l="5402" r="22523"/>
          <a:stretch>
            <a:fillRect/>
          </a:stretch>
        </p:blipFill>
        <p:spPr bwMode="auto">
          <a:xfrm>
            <a:off x="684731" y="1700808"/>
            <a:ext cx="7101957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472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63686" y="620688"/>
            <a:ext cx="591470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Древняя Греция  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3707" y="3078372"/>
            <a:ext cx="5842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+mn-lt"/>
              </a:rPr>
              <a:t>ПРОПОРЦИЯ</a:t>
            </a:r>
            <a:endParaRPr lang="ru-RU" sz="48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829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ChangeArrowheads="1"/>
          </p:cNvSpPr>
          <p:nvPr/>
        </p:nvSpPr>
        <p:spPr bwMode="auto">
          <a:xfrm>
            <a:off x="539552" y="2060848"/>
            <a:ext cx="8064895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/>
              <a:t>Лев  может  съесть  овцу  за  2  часа, волк  -  за  3 часа, </a:t>
            </a:r>
            <a:endParaRPr lang="ru-RU" sz="4400" b="1" dirty="0" smtClean="0"/>
          </a:p>
          <a:p>
            <a:r>
              <a:rPr lang="ru-RU" sz="4400" b="1" dirty="0" smtClean="0"/>
              <a:t>а  </a:t>
            </a:r>
            <a:r>
              <a:rPr lang="ru-RU" sz="4400" b="1" dirty="0"/>
              <a:t>собака -  за  6  часов. </a:t>
            </a:r>
            <a:endParaRPr lang="ru-RU" sz="4400" b="1" dirty="0" smtClean="0"/>
          </a:p>
          <a:p>
            <a:r>
              <a:rPr lang="ru-RU" sz="4400" b="1" dirty="0" smtClean="0"/>
              <a:t>За  </a:t>
            </a:r>
            <a:r>
              <a:rPr lang="ru-RU" sz="4400" b="1" dirty="0"/>
              <a:t>какое  время  они  вместе  съели  бы  </a:t>
            </a:r>
            <a:r>
              <a:rPr lang="ru-RU" sz="4400" b="1" dirty="0" smtClean="0"/>
              <a:t>овцу?  </a:t>
            </a:r>
            <a:r>
              <a:rPr lang="ru-RU" sz="5400" dirty="0" smtClean="0"/>
              <a:t>  </a:t>
            </a:r>
            <a:endParaRPr lang="ru-RU" sz="54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403648" y="764704"/>
            <a:ext cx="63865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54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В мире животных</a:t>
            </a:r>
            <a:endParaRPr lang="ru-RU" sz="5400" b="1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403648" y="764704"/>
            <a:ext cx="63865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54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В мире животных</a:t>
            </a:r>
            <a:endParaRPr lang="ru-RU" sz="5400" b="1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736229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Лев  может  съесть  овцу  за  2  часа, волк  -  за  3 часа, </a:t>
            </a:r>
          </a:p>
          <a:p>
            <a:pPr algn="l"/>
            <a:r>
              <a:rPr lang="ru-RU" b="1" dirty="0"/>
              <a:t>а  собака -  за  6  часов. </a:t>
            </a:r>
            <a:r>
              <a:rPr lang="ru-RU" b="1" dirty="0" smtClean="0"/>
              <a:t> За  </a:t>
            </a:r>
            <a:r>
              <a:rPr lang="ru-RU" b="1" dirty="0"/>
              <a:t>какое  время  они  вместе  съели  бы  </a:t>
            </a:r>
            <a:r>
              <a:rPr lang="ru-RU" b="1" dirty="0" smtClean="0"/>
              <a:t>овцу?  </a:t>
            </a:r>
            <a:r>
              <a:rPr lang="ru-RU" sz="3200" dirty="0" smtClean="0"/>
              <a:t>  </a:t>
            </a:r>
            <a:endParaRPr lang="ru-RU" sz="32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331575" y="3059668"/>
                <a:ext cx="8480847" cy="3108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C00000"/>
                    </a:solidFill>
                  </a:rPr>
                  <a:t>Решение.</a:t>
                </a:r>
              </a:p>
              <a:p>
                <a:r>
                  <a:rPr lang="ru-RU" sz="2800" b="1" dirty="0" smtClean="0">
                    <a:solidFill>
                      <a:srgbClr val="C00000"/>
                    </a:solidFill>
                  </a:rPr>
                  <a:t>лев </a:t>
                </a:r>
                <a:r>
                  <a:rPr lang="ru-RU" sz="2800" b="1" dirty="0">
                    <a:solidFill>
                      <a:srgbClr val="C00000"/>
                    </a:solidFill>
                  </a:rPr>
                  <a:t>: за 2 часа может съесть 1 овцу,  за  6 </a:t>
                </a:r>
                <a:r>
                  <a:rPr lang="ru-RU" sz="2800" b="1" dirty="0" smtClean="0">
                    <a:solidFill>
                      <a:srgbClr val="C00000"/>
                    </a:solidFill>
                  </a:rPr>
                  <a:t>ч – 3 овцы</a:t>
                </a:r>
              </a:p>
              <a:p>
                <a:r>
                  <a:rPr lang="ru-RU" sz="2800" b="1" dirty="0" smtClean="0">
                    <a:solidFill>
                      <a:srgbClr val="C00000"/>
                    </a:solidFill>
                  </a:rPr>
                  <a:t>  волк: за 3 ч – 1 овцу,  за  6 ч – 2 овцы</a:t>
                </a:r>
              </a:p>
              <a:p>
                <a:r>
                  <a:rPr lang="ru-RU" sz="2800" b="1" dirty="0" smtClean="0">
                    <a:solidFill>
                      <a:srgbClr val="C00000"/>
                    </a:solidFill>
                  </a:rPr>
                  <a:t>       собака</a:t>
                </a:r>
                <a:r>
                  <a:rPr lang="ru-RU" sz="2800" b="1" dirty="0">
                    <a:solidFill>
                      <a:srgbClr val="C00000"/>
                    </a:solidFill>
                  </a:rPr>
                  <a:t>: за 6 </a:t>
                </a:r>
                <a:r>
                  <a:rPr lang="ru-RU" sz="2800" b="1" dirty="0" smtClean="0">
                    <a:solidFill>
                      <a:srgbClr val="C00000"/>
                    </a:solidFill>
                  </a:rPr>
                  <a:t>ч – 1 </a:t>
                </a:r>
                <a:r>
                  <a:rPr lang="ru-RU" sz="2800" b="1" dirty="0">
                    <a:solidFill>
                      <a:srgbClr val="C00000"/>
                    </a:solidFill>
                  </a:rPr>
                  <a:t>овцу </a:t>
                </a:r>
              </a:p>
              <a:p>
                <a:r>
                  <a:rPr lang="ru-RU" sz="2800" b="1" dirty="0">
                    <a:solidFill>
                      <a:srgbClr val="C00000"/>
                    </a:solidFill>
                  </a:rPr>
                  <a:t>Значит,  вместе  за 6 ч </a:t>
                </a:r>
                <a:r>
                  <a:rPr lang="ru-RU" sz="2800" b="1" dirty="0" smtClean="0">
                    <a:solidFill>
                      <a:srgbClr val="C00000"/>
                    </a:solidFill>
                  </a:rPr>
                  <a:t>они </a:t>
                </a:r>
              </a:p>
              <a:p>
                <a:r>
                  <a:rPr lang="ru-RU" sz="2800" b="1" dirty="0" smtClean="0">
                    <a:solidFill>
                      <a:srgbClr val="C00000"/>
                    </a:solidFill>
                  </a:rPr>
                  <a:t>могут </a:t>
                </a:r>
                <a:r>
                  <a:rPr lang="ru-RU" sz="2800" b="1" dirty="0">
                    <a:solidFill>
                      <a:srgbClr val="C00000"/>
                    </a:solidFill>
                  </a:rPr>
                  <a:t>съесть </a:t>
                </a:r>
                <a14:m>
                  <m:oMath xmlns:m="http://schemas.openxmlformats.org/officeDocument/2006/math">
                    <m:r>
                      <a:rPr lang="ru-RU" sz="2800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𝟑</m:t>
                    </m:r>
                    <m:r>
                      <a:rPr lang="ru-RU" sz="2800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r>
                      <a:rPr lang="ru-RU" sz="2800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𝟐</m:t>
                    </m:r>
                    <m:r>
                      <a:rPr lang="ru-RU" sz="2800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r>
                      <a:rPr lang="ru-RU" sz="2800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𝟏</m:t>
                    </m:r>
                    <m:r>
                      <a:rPr lang="ru-RU" sz="2800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𝟔</m:t>
                    </m:r>
                  </m:oMath>
                </a14:m>
                <a:r>
                  <a:rPr lang="ru-RU" sz="2800" b="1" dirty="0">
                    <a:solidFill>
                      <a:srgbClr val="C00000"/>
                    </a:solidFill>
                  </a:rPr>
                  <a:t> овец, за 1 ч – 1 </a:t>
                </a:r>
                <a:r>
                  <a:rPr lang="ru-RU" sz="2800" b="1" dirty="0" smtClean="0">
                    <a:solidFill>
                      <a:srgbClr val="C00000"/>
                    </a:solidFill>
                  </a:rPr>
                  <a:t>овцу.</a:t>
                </a:r>
                <a:endParaRPr lang="ru-RU" sz="2800" b="1" dirty="0">
                  <a:solidFill>
                    <a:srgbClr val="C00000"/>
                  </a:solidFill>
                </a:endParaRPr>
              </a:p>
              <a:p>
                <a:endParaRPr lang="ru-RU" sz="28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75" y="3059668"/>
                <a:ext cx="8480847" cy="310854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862" t="-1961" r="-8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10661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7544" y="548680"/>
            <a:ext cx="8280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48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А кушать-то как хочется…</a:t>
            </a:r>
            <a:endParaRPr lang="ru-RU" sz="48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4785" y="1628800"/>
            <a:ext cx="79928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Для покупки пиццы </a:t>
            </a:r>
          </a:p>
          <a:p>
            <a:r>
              <a:rPr lang="ru-RU" sz="3200" b="1" dirty="0" smtClean="0"/>
              <a:t>Марине не хватало 2 рублей,</a:t>
            </a:r>
          </a:p>
          <a:p>
            <a:r>
              <a:rPr lang="ru-RU" sz="3200" b="1" dirty="0" smtClean="0"/>
              <a:t> Ване – 34 рублей, </a:t>
            </a:r>
          </a:p>
          <a:p>
            <a:r>
              <a:rPr lang="ru-RU" sz="3200" b="1" dirty="0"/>
              <a:t>а</a:t>
            </a:r>
            <a:r>
              <a:rPr lang="ru-RU" sz="3200" b="1" dirty="0" smtClean="0"/>
              <a:t> Сергею – 35 рублей. </a:t>
            </a:r>
          </a:p>
          <a:p>
            <a:r>
              <a:rPr lang="ru-RU" sz="3200" b="1" dirty="0" smtClean="0"/>
              <a:t>Тогда они сложили свои деньги, </a:t>
            </a:r>
          </a:p>
          <a:p>
            <a:r>
              <a:rPr lang="ru-RU" sz="3200" b="1" dirty="0" smtClean="0"/>
              <a:t>но их всё равно не</a:t>
            </a:r>
          </a:p>
          <a:p>
            <a:r>
              <a:rPr lang="ru-RU" sz="3200" b="1" dirty="0"/>
              <a:t>х</a:t>
            </a:r>
            <a:r>
              <a:rPr lang="ru-RU" sz="3200" b="1" dirty="0" smtClean="0"/>
              <a:t>ватило даже на одну пиццу.</a:t>
            </a:r>
          </a:p>
          <a:p>
            <a:r>
              <a:rPr lang="ru-RU" sz="3200" b="1" dirty="0" smtClean="0"/>
              <a:t> Сколько стоит одна пицца?</a:t>
            </a:r>
            <a:endParaRPr lang="ru-RU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  <p:sndAc>
          <p:stSnd>
            <p:snd r:embed="rId3" name="Харэ думать!.wav"/>
          </p:stSnd>
        </p:sndAc>
      </p:transition>
    </mc:Choice>
    <mc:Fallback>
      <p:transition spd="slow" advClick="0">
        <p:fade/>
        <p:sndAc>
          <p:stSnd>
            <p:snd r:embed="rId2" name="Харэ думать!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76672"/>
            <a:ext cx="81558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48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А кушать-то как хочется…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368602"/>
            <a:ext cx="81558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Для покупки пиццы </a:t>
            </a:r>
            <a:r>
              <a:rPr lang="ru-RU" b="1" dirty="0" smtClean="0"/>
              <a:t>Марине </a:t>
            </a:r>
            <a:r>
              <a:rPr lang="ru-RU" b="1" dirty="0"/>
              <a:t>не хватало 2 </a:t>
            </a:r>
            <a:r>
              <a:rPr lang="ru-RU" b="1" dirty="0" smtClean="0"/>
              <a:t>рублей,</a:t>
            </a:r>
          </a:p>
          <a:p>
            <a:r>
              <a:rPr lang="ru-RU" b="1" dirty="0" smtClean="0"/>
              <a:t>Ване </a:t>
            </a:r>
            <a:r>
              <a:rPr lang="ru-RU" b="1" dirty="0"/>
              <a:t>– 34 рублей, </a:t>
            </a:r>
            <a:r>
              <a:rPr lang="ru-RU" b="1" dirty="0" smtClean="0"/>
              <a:t> а </a:t>
            </a:r>
            <a:r>
              <a:rPr lang="ru-RU" b="1" dirty="0"/>
              <a:t>Сергею – 35 рублей. </a:t>
            </a:r>
            <a:r>
              <a:rPr lang="ru-RU" b="1" dirty="0" smtClean="0"/>
              <a:t>Тогда </a:t>
            </a:r>
            <a:r>
              <a:rPr lang="ru-RU" b="1" dirty="0"/>
              <a:t>они сложили свои деньги, </a:t>
            </a:r>
            <a:r>
              <a:rPr lang="ru-RU" b="1" dirty="0" smtClean="0"/>
              <a:t>но </a:t>
            </a:r>
            <a:r>
              <a:rPr lang="ru-RU" b="1" dirty="0"/>
              <a:t>их всё равно </a:t>
            </a:r>
            <a:r>
              <a:rPr lang="ru-RU" b="1" dirty="0" smtClean="0"/>
              <a:t>не хватило </a:t>
            </a:r>
            <a:r>
              <a:rPr lang="ru-RU" b="1" dirty="0"/>
              <a:t>даже на одну </a:t>
            </a:r>
            <a:r>
              <a:rPr lang="ru-RU" b="1" dirty="0" smtClean="0"/>
              <a:t>пиццу. Сколько </a:t>
            </a:r>
            <a:r>
              <a:rPr lang="ru-RU" b="1" dirty="0"/>
              <a:t>стоит одна пицца?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37651" y="3054444"/>
            <a:ext cx="775962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Решение.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Если бы у Сергея был хотя бы один рубль,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то тогда у Вани было бы 2 рубля и, сложив все деньги,</a:t>
            </a:r>
          </a:p>
          <a:p>
            <a:r>
              <a:rPr lang="ru-RU" b="1" dirty="0">
                <a:solidFill>
                  <a:srgbClr val="C00000"/>
                </a:solidFill>
              </a:rPr>
              <a:t>и</a:t>
            </a:r>
            <a:r>
              <a:rPr lang="ru-RU" b="1" dirty="0" smtClean="0">
                <a:solidFill>
                  <a:srgbClr val="C00000"/>
                </a:solidFill>
              </a:rPr>
              <a:t>м бы хватило на покупку одной пиццы.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Значит, у Сергея нет денег, у Вани – 1 рубль,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а у Марины 33 рубля.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Пицца стоит 35 рублей.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596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619672" y="548720"/>
            <a:ext cx="55784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Посчитай - ка</a:t>
            </a:r>
            <a:endParaRPr lang="ru-RU" sz="5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132856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/>
              <a:t>Как быстро </a:t>
            </a:r>
            <a:r>
              <a:rPr lang="ru-RU" sz="4800" b="1" dirty="0" smtClean="0"/>
              <a:t>вычислить</a:t>
            </a:r>
          </a:p>
          <a:p>
            <a:endParaRPr lang="ru-RU" sz="4800" b="1" dirty="0" smtClean="0"/>
          </a:p>
          <a:p>
            <a:r>
              <a:rPr lang="ru-RU" sz="4800" b="1" dirty="0" smtClean="0"/>
              <a:t> 1+3 + 5 +7+ 9+… +997 + 999 ?    </a:t>
            </a:r>
            <a:endParaRPr lang="ru-RU" sz="4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  <p:sndAc>
          <p:stSnd>
            <p:snd r:embed="rId3" name="Харэ думать!.wav"/>
          </p:stSnd>
        </p:sndAc>
      </p:transition>
    </mc:Choice>
    <mc:Fallback>
      <p:transition spd="slow" advClick="0">
        <p:fade/>
        <p:sndAc>
          <p:stSnd>
            <p:snd r:embed="rId2" name="Харэ думать!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619672" y="548720"/>
            <a:ext cx="55784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Посчитай - ка</a:t>
            </a:r>
            <a:endParaRPr lang="ru-RU" sz="5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Прямоугольник 4"/>
              <p:cNvSpPr/>
              <p:nvPr/>
            </p:nvSpPr>
            <p:spPr>
              <a:xfrm>
                <a:off x="323528" y="1584794"/>
                <a:ext cx="8496944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b="1" dirty="0"/>
                  <a:t>Как быстро </a:t>
                </a:r>
                <a:r>
                  <a:rPr lang="ru-RU" sz="3200" b="1" dirty="0" smtClean="0"/>
                  <a:t>вычислить</a:t>
                </a:r>
              </a:p>
              <a:p>
                <a:r>
                  <a:rPr lang="ru-RU" sz="3200" b="1" dirty="0" smtClean="0"/>
                  <a:t> </a:t>
                </a:r>
                <a14:m>
                  <m:oMath xmlns:m="http://schemas.openxmlformats.org/officeDocument/2006/math">
                    <m:r>
                      <a:rPr lang="ru-RU" sz="3200" b="1" i="1" dirty="0" smtClean="0">
                        <a:latin typeface="Cambria Math"/>
                      </a:rPr>
                      <m:t>𝟏</m:t>
                    </m:r>
                    <m:r>
                      <a:rPr lang="ru-RU" sz="3200" b="1" i="1" dirty="0" smtClean="0">
                        <a:latin typeface="Cambria Math"/>
                      </a:rPr>
                      <m:t>+</m:t>
                    </m:r>
                    <m:r>
                      <a:rPr lang="ru-RU" sz="3200" b="1" i="1" dirty="0" smtClean="0">
                        <a:latin typeface="Cambria Math"/>
                      </a:rPr>
                      <m:t>𝟑</m:t>
                    </m:r>
                    <m:r>
                      <a:rPr lang="ru-RU" sz="3200" b="1" i="1" dirty="0" smtClean="0">
                        <a:latin typeface="Cambria Math"/>
                      </a:rPr>
                      <m:t> + </m:t>
                    </m:r>
                    <m:r>
                      <a:rPr lang="ru-RU" sz="3200" b="1" i="1" dirty="0" smtClean="0">
                        <a:latin typeface="Cambria Math"/>
                      </a:rPr>
                      <m:t>𝟓</m:t>
                    </m:r>
                    <m:r>
                      <a:rPr lang="ru-RU" sz="3200" b="1" i="1" dirty="0" smtClean="0">
                        <a:latin typeface="Cambria Math"/>
                      </a:rPr>
                      <m:t> +</m:t>
                    </m:r>
                    <m:r>
                      <a:rPr lang="ru-RU" sz="3200" b="1" i="1" dirty="0" smtClean="0">
                        <a:latin typeface="Cambria Math"/>
                      </a:rPr>
                      <m:t>𝟕</m:t>
                    </m:r>
                    <m:r>
                      <a:rPr lang="ru-RU" sz="3200" b="1" i="1" dirty="0" smtClean="0">
                        <a:latin typeface="Cambria Math"/>
                      </a:rPr>
                      <m:t>+ </m:t>
                    </m:r>
                    <m:r>
                      <a:rPr lang="ru-RU" sz="3200" b="1" i="1" dirty="0" smtClean="0">
                        <a:latin typeface="Cambria Math"/>
                      </a:rPr>
                      <m:t>𝟗</m:t>
                    </m:r>
                    <m:r>
                      <a:rPr lang="ru-RU" sz="3200" b="1" i="1" dirty="0" smtClean="0">
                        <a:latin typeface="Cambria Math"/>
                      </a:rPr>
                      <m:t>+… +</m:t>
                    </m:r>
                    <m:r>
                      <a:rPr lang="ru-RU" sz="3200" b="1" i="1" dirty="0" smtClean="0">
                        <a:latin typeface="Cambria Math"/>
                      </a:rPr>
                      <m:t>𝟗𝟗𝟕</m:t>
                    </m:r>
                    <m:r>
                      <a:rPr lang="ru-RU" sz="3200" b="1" i="1" dirty="0" smtClean="0">
                        <a:latin typeface="Cambria Math"/>
                      </a:rPr>
                      <m:t> + </m:t>
                    </m:r>
                    <m:r>
                      <a:rPr lang="ru-RU" sz="3200" b="1" i="1" dirty="0" smtClean="0">
                        <a:latin typeface="Cambria Math"/>
                      </a:rPr>
                      <m:t>𝟗𝟗𝟗</m:t>
                    </m:r>
                    <m:r>
                      <a:rPr lang="ru-RU" sz="3200" b="1" i="1" dirty="0" smtClean="0">
                        <a:latin typeface="Cambria Math"/>
                      </a:rPr>
                      <m:t> ?    </m:t>
                    </m:r>
                  </m:oMath>
                </a14:m>
                <a:endParaRPr lang="ru-RU" sz="3200" b="1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584794"/>
                <a:ext cx="8496944" cy="107721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t="-79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426634" y="2852936"/>
                <a:ext cx="8290731" cy="3732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C00000"/>
                    </a:solidFill>
                  </a:rPr>
                  <a:t>Решение.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ru-RU" sz="32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32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ru-RU" sz="32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ru-RU" sz="32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𝟗𝟗𝟗</m:t>
                        </m:r>
                      </m:e>
                    </m:d>
                    <m:r>
                      <a:rPr lang="ru-RU" sz="3200" b="1" i="1" smtClean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ru-RU" sz="32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32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ru-RU" sz="32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ru-RU" sz="32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𝟗𝟗𝟕</m:t>
                        </m:r>
                      </m:e>
                    </m:d>
                    <m:r>
                      <a:rPr lang="ru-RU" sz="3200" b="1" i="1" smtClean="0">
                        <a:solidFill>
                          <a:srgbClr val="C00000"/>
                        </a:solidFill>
                        <a:latin typeface="Cambria Math"/>
                      </a:rPr>
                      <m:t>+…+ </m:t>
                    </m:r>
                    <m:d>
                      <m:dPr>
                        <m:ctrlPr>
                          <a:rPr lang="ru-RU" sz="32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32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𝟒𝟒𝟗</m:t>
                        </m:r>
                        <m:r>
                          <a:rPr lang="ru-RU" sz="32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ru-RU" sz="32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𝟓𝟓𝟏</m:t>
                        </m:r>
                      </m:e>
                    </m:d>
                  </m:oMath>
                </a14:m>
                <a:r>
                  <a:rPr lang="ru-RU" sz="3200" b="1" i="1" dirty="0" smtClean="0">
                    <a:solidFill>
                      <a:srgbClr val="C00000"/>
                    </a:solidFill>
                    <a:latin typeface="Cambria Math"/>
                  </a:rPr>
                  <a:t>=</a:t>
                </a:r>
              </a:p>
              <a:p>
                <a:endParaRPr lang="ru-RU" sz="3200" b="1" i="1" dirty="0" smtClean="0">
                  <a:solidFill>
                    <a:srgbClr val="C0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𝟏𝟎𝟎𝟎</m:t>
                          </m:r>
                          <m:r>
                            <a:rPr lang="ru-RU" sz="32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ru-RU" sz="32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𝟓𝟎𝟎</m:t>
                          </m:r>
                        </m:num>
                        <m:den>
                          <m:r>
                            <a:rPr lang="ru-RU" sz="3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ru-RU" sz="32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32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𝟐𝟓𝟎</m:t>
                      </m:r>
                      <m:r>
                        <a:rPr lang="ru-RU" sz="32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32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𝟎𝟎𝟎</m:t>
                      </m:r>
                      <m:r>
                        <a:rPr lang="ru-RU" sz="32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3200" b="1" i="1" dirty="0" smtClean="0">
                  <a:solidFill>
                    <a:srgbClr val="C00000"/>
                  </a:solidFill>
                  <a:latin typeface="Cambria Math"/>
                </a:endParaRPr>
              </a:p>
              <a:p>
                <a:endParaRPr lang="ru-RU" sz="3200" b="1" i="1" dirty="0" smtClean="0">
                  <a:latin typeface="Cambria Math"/>
                </a:endParaRPr>
              </a:p>
              <a:p>
                <a:endParaRPr lang="ru-RU" dirty="0" smtClean="0"/>
              </a:p>
              <a:p>
                <a:endParaRPr lang="ru-RU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34" y="2852936"/>
                <a:ext cx="8290731" cy="373275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t="-2288" r="-13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59169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259632" y="692696"/>
            <a:ext cx="65389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b="1" dirty="0" smtClean="0">
                <a:ln w="11430"/>
                <a:solidFill>
                  <a:srgbClr val="21519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В гостях у сказки </a:t>
            </a:r>
            <a:endParaRPr lang="ru-RU" sz="5400" b="1" dirty="0">
              <a:ln w="11430"/>
              <a:solidFill>
                <a:srgbClr val="21519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656" y="2132856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Баба-Яга варит волшебное зелье: </a:t>
            </a:r>
          </a:p>
          <a:p>
            <a:r>
              <a:rPr lang="ru-RU" sz="3600" b="1" dirty="0" smtClean="0"/>
              <a:t>к 0,5 кг мёда она добавила </a:t>
            </a:r>
          </a:p>
          <a:p>
            <a:r>
              <a:rPr lang="ru-RU" sz="3600" b="1" dirty="0" smtClean="0"/>
              <a:t>100 г волчьих когтей, </a:t>
            </a:r>
          </a:p>
          <a:p>
            <a:r>
              <a:rPr lang="ru-RU" sz="3600" b="1" dirty="0" smtClean="0"/>
              <a:t>100 г дегтя и 300 г слёз кикиморы. </a:t>
            </a:r>
          </a:p>
          <a:p>
            <a:r>
              <a:rPr lang="ru-RU" sz="3600" b="1" dirty="0" smtClean="0"/>
              <a:t>Сколько процентов варева </a:t>
            </a:r>
          </a:p>
          <a:p>
            <a:r>
              <a:rPr lang="ru-RU" sz="3600" b="1" dirty="0"/>
              <a:t>с</a:t>
            </a:r>
            <a:r>
              <a:rPr lang="ru-RU" sz="3600" b="1" dirty="0" smtClean="0"/>
              <a:t>оставляют слёзы кикиморы?</a:t>
            </a:r>
            <a:endParaRPr lang="ru-RU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  <p:sndAc>
          <p:stSnd>
            <p:snd r:embed="rId3" name="Харэ думать!.wav"/>
          </p:stSnd>
        </p:sndAc>
      </p:transition>
    </mc:Choice>
    <mc:Fallback>
      <p:transition spd="slow" advClick="0">
        <p:fade/>
        <p:sndAc>
          <p:stSnd>
            <p:snd r:embed="rId2" name="Харэ думать!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59632" y="692696"/>
            <a:ext cx="65389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b="1" dirty="0" smtClean="0">
                <a:ln w="11430"/>
                <a:solidFill>
                  <a:srgbClr val="21519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В гостях у сказки </a:t>
            </a:r>
            <a:endParaRPr lang="ru-RU" sz="5400" b="1" dirty="0">
              <a:ln w="11430"/>
              <a:solidFill>
                <a:srgbClr val="21519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8903" y="1700808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1" dirty="0"/>
              <a:t>Баба-Яга варит волшебное зелье: </a:t>
            </a:r>
            <a:r>
              <a:rPr lang="ru-RU" b="1" dirty="0" smtClean="0"/>
              <a:t>к </a:t>
            </a:r>
            <a:r>
              <a:rPr lang="ru-RU" b="1" dirty="0"/>
              <a:t>0</a:t>
            </a:r>
            <a:r>
              <a:rPr lang="ru-RU" b="1" dirty="0" smtClean="0"/>
              <a:t>,5 </a:t>
            </a:r>
            <a:r>
              <a:rPr lang="ru-RU" b="1" dirty="0"/>
              <a:t>кг мёда </a:t>
            </a:r>
            <a:r>
              <a:rPr lang="ru-RU" b="1" dirty="0" smtClean="0"/>
              <a:t>она добавила 100 </a:t>
            </a:r>
            <a:r>
              <a:rPr lang="ru-RU" b="1" dirty="0"/>
              <a:t>г волчьих когтей, </a:t>
            </a:r>
            <a:r>
              <a:rPr lang="ru-RU" b="1" dirty="0" smtClean="0"/>
              <a:t>100 </a:t>
            </a:r>
            <a:r>
              <a:rPr lang="ru-RU" b="1" dirty="0"/>
              <a:t>г дегтя и 300 г слёз кикиморы. </a:t>
            </a:r>
            <a:r>
              <a:rPr lang="ru-RU" b="1" dirty="0" smtClean="0"/>
              <a:t>Сколько </a:t>
            </a:r>
            <a:r>
              <a:rPr lang="ru-RU" b="1" dirty="0"/>
              <a:t>процентов варева </a:t>
            </a:r>
            <a:r>
              <a:rPr lang="ru-RU" b="1" dirty="0" smtClean="0"/>
              <a:t>составляют </a:t>
            </a:r>
            <a:r>
              <a:rPr lang="ru-RU" b="1" dirty="0"/>
              <a:t>слёзы кикиморы?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1184183" y="3356992"/>
                <a:ext cx="6384312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C00000"/>
                    </a:solidFill>
                  </a:rPr>
                  <a:t>Решение.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𝟓𝟎𝟎</m:t>
                      </m:r>
                      <m:r>
                        <a:rPr lang="ru-RU" sz="32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r>
                        <a:rPr lang="ru-RU" sz="32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𝟏𝟎𝟎</m:t>
                      </m:r>
                      <m:r>
                        <a:rPr lang="ru-RU" sz="32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r>
                        <a:rPr lang="ru-RU" sz="32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𝟏𝟎𝟎</m:t>
                      </m:r>
                      <m:r>
                        <a:rPr lang="ru-RU" sz="32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r>
                        <a:rPr lang="ru-RU" sz="32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𝟑𝟎𝟎</m:t>
                      </m:r>
                      <m:r>
                        <a:rPr lang="ru-RU" sz="32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32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𝟏𝟎𝟎𝟎</m:t>
                      </m:r>
                      <m:r>
                        <a:rPr lang="ru-RU" sz="32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3200" b="1" dirty="0" smtClean="0">
                  <a:solidFill>
                    <a:srgbClr val="C00000"/>
                  </a:solidFill>
                </a:endParaRPr>
              </a:p>
              <a:p>
                <a:endParaRPr lang="ru-RU" sz="3200" b="1" dirty="0" smtClean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𝟑𝟎𝟎</m:t>
                      </m:r>
                      <m:r>
                        <a:rPr lang="ru-RU" sz="3200" b="1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÷</m:t>
                      </m:r>
                      <m:r>
                        <a:rPr lang="ru-RU" sz="3200" b="1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𝟏𝟎𝟎𝟎</m:t>
                      </m:r>
                      <m:r>
                        <a:rPr lang="ru-RU" sz="3200" b="1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3200" b="1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𝟏𝟎𝟎</m:t>
                      </m:r>
                      <m:r>
                        <a:rPr lang="ru-RU" sz="3200" b="1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3200" b="1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𝟑𝟎</m:t>
                      </m:r>
                      <m:r>
                        <a:rPr lang="ru-RU" sz="3200" b="1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%</m:t>
                      </m:r>
                    </m:oMath>
                  </m:oMathPara>
                </a14:m>
                <a:endParaRPr lang="ru-RU" sz="32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183" y="3356992"/>
                <a:ext cx="6384312" cy="206210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t="-41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04694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897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981" y="1268760"/>
            <a:ext cx="3744416" cy="3401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3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476673"/>
            <a:ext cx="8208911" cy="64807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Поздравляем победителей!</a:t>
            </a: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899593" y="4886198"/>
            <a:ext cx="7488832" cy="1351114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dist"/>
            <a:r>
              <a:rPr lang="ru-RU" sz="3600" kern="1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30000">
                      <a:srgbClr val="FF0300"/>
                    </a:gs>
                    <a:gs pos="55000">
                      <a:srgbClr val="FF7A00"/>
                    </a:gs>
                    <a:gs pos="100000">
                      <a:srgbClr val="FFF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Спасибо за игру!!!</a:t>
            </a:r>
          </a:p>
        </p:txBody>
      </p:sp>
    </p:spTree>
    <p:extLst>
      <p:ext uri="{BB962C8B-B14F-4D97-AF65-F5344CB8AC3E}">
        <p14:creationId xmlns:p14="http://schemas.microsoft.com/office/powerpoint/2010/main" xmlns="" val="1554920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33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6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AutoShape 65"/>
          <p:cNvSpPr>
            <a:spLocks noChangeArrowheads="1"/>
          </p:cNvSpPr>
          <p:nvPr/>
        </p:nvSpPr>
        <p:spPr bwMode="auto">
          <a:xfrm rot="10800000">
            <a:off x="5796136" y="4784811"/>
            <a:ext cx="2740928" cy="1057486"/>
          </a:xfrm>
          <a:prstGeom prst="wedgeRectCallout">
            <a:avLst>
              <a:gd name="adj1" fmla="val 2417"/>
              <a:gd name="adj2" fmla="val 98472"/>
            </a:avLst>
          </a:prstGeom>
          <a:solidFill>
            <a:srgbClr val="FF9900"/>
          </a:solidFill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003300"/>
                </a:solidFill>
                <a:latin typeface="Arial Black" pitchFamily="34" charset="0"/>
              </a:rPr>
              <a:t>Информатика</a:t>
            </a:r>
            <a:r>
              <a:rPr lang="ru-RU" sz="4000" dirty="0" smtClean="0">
                <a:solidFill>
                  <a:schemeClr val="accent2"/>
                </a:solidFill>
              </a:rPr>
              <a:t> </a:t>
            </a: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102" name="Rectangle 6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643702" y="6037839"/>
            <a:ext cx="2000264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grpSp>
        <p:nvGrpSpPr>
          <p:cNvPr id="2" name="Группа 102"/>
          <p:cNvGrpSpPr>
            <a:grpSpLocks/>
          </p:cNvGrpSpPr>
          <p:nvPr/>
        </p:nvGrpSpPr>
        <p:grpSpPr bwMode="auto">
          <a:xfrm>
            <a:off x="5258553" y="4181575"/>
            <a:ext cx="3385385" cy="1727200"/>
            <a:chOff x="857224" y="3857628"/>
            <a:chExt cx="3384550" cy="1727200"/>
          </a:xfrm>
        </p:grpSpPr>
        <p:sp>
          <p:nvSpPr>
            <p:cNvPr id="104" name="AutoShape 7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857224" y="3857628"/>
              <a:ext cx="3384550" cy="1727200"/>
            </a:xfrm>
            <a:prstGeom prst="actionButtonBlank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2120" name="Picture 73" descr="Рисунок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14237" y="3857628"/>
              <a:ext cx="2161718" cy="1573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6" name="Rectangle 11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28596" y="6072206"/>
            <a:ext cx="1571636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РАУНД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II</a:t>
            </a:r>
            <a:endParaRPr lang="ru-RU" sz="20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428596" y="285728"/>
            <a:ext cx="410247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Кот в мешке</a:t>
            </a:r>
          </a:p>
        </p:txBody>
      </p:sp>
      <p:grpSp>
        <p:nvGrpSpPr>
          <p:cNvPr id="2063" name="Группа 107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109" name="Багетная рамка 108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7826115" y="502746"/>
              <a:ext cx="74892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20</a:t>
              </a:r>
            </a:p>
          </p:txBody>
        </p:sp>
      </p:grpSp>
      <p:grpSp>
        <p:nvGrpSpPr>
          <p:cNvPr id="48" name="Группа 15"/>
          <p:cNvGrpSpPr>
            <a:grpSpLocks/>
          </p:cNvGrpSpPr>
          <p:nvPr/>
        </p:nvGrpSpPr>
        <p:grpSpPr bwMode="auto">
          <a:xfrm>
            <a:off x="498972" y="1209058"/>
            <a:ext cx="7144862" cy="2600986"/>
            <a:chOff x="935038" y="1700213"/>
            <a:chExt cx="7740650" cy="3575050"/>
          </a:xfrm>
        </p:grpSpPr>
        <p:pic>
          <p:nvPicPr>
            <p:cNvPr id="49" name="Picture 18" descr="информатика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35038" y="1700213"/>
              <a:ext cx="7740650" cy="35750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1" name="Picture 14"/>
            <p:cNvPicPr>
              <a:picLocks noChangeAspect="1" noChangeArrowheads="1"/>
            </p:cNvPicPr>
            <p:nvPr/>
          </p:nvPicPr>
          <p:blipFill>
            <a:blip r:embed="rId8" cstate="print"/>
            <a:srcRect l="18520" r="35185"/>
            <a:stretch>
              <a:fillRect/>
            </a:stretch>
          </p:blipFill>
          <p:spPr bwMode="auto">
            <a:xfrm>
              <a:off x="3081075" y="2434023"/>
              <a:ext cx="1071570" cy="24479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4" name="Группа 50"/>
          <p:cNvGrpSpPr>
            <a:grpSpLocks/>
          </p:cNvGrpSpPr>
          <p:nvPr/>
        </p:nvGrpSpPr>
        <p:grpSpPr bwMode="auto">
          <a:xfrm>
            <a:off x="149642" y="129821"/>
            <a:ext cx="8791110" cy="6500812"/>
            <a:chOff x="214313" y="214291"/>
            <a:chExt cx="8715375" cy="6500857"/>
          </a:xfrm>
        </p:grpSpPr>
        <p:grpSp>
          <p:nvGrpSpPr>
            <p:cNvPr id="2066" name="Группа 91"/>
            <p:cNvGrpSpPr>
              <a:grpSpLocks/>
            </p:cNvGrpSpPr>
            <p:nvPr/>
          </p:nvGrpSpPr>
          <p:grpSpPr bwMode="auto">
            <a:xfrm>
              <a:off x="214313" y="214291"/>
              <a:ext cx="8715375" cy="6500857"/>
              <a:chOff x="214313" y="214291"/>
              <a:chExt cx="8715375" cy="6500857"/>
            </a:xfrm>
          </p:grpSpPr>
          <p:grpSp>
            <p:nvGrpSpPr>
              <p:cNvPr id="2070" name="Группа 54"/>
              <p:cNvGrpSpPr>
                <a:grpSpLocks/>
              </p:cNvGrpSpPr>
              <p:nvPr/>
            </p:nvGrpSpPr>
            <p:grpSpPr bwMode="auto">
              <a:xfrm>
                <a:off x="214313" y="214291"/>
                <a:ext cx="8715375" cy="6500857"/>
                <a:chOff x="214313" y="214291"/>
                <a:chExt cx="8715375" cy="6500857"/>
              </a:xfrm>
            </p:grpSpPr>
            <p:sp>
              <p:nvSpPr>
                <p:cNvPr id="61" name="Прямоугольник 60"/>
                <p:cNvSpPr/>
                <p:nvPr/>
              </p:nvSpPr>
              <p:spPr bwMode="auto">
                <a:xfrm>
                  <a:off x="214313" y="214291"/>
                  <a:ext cx="8715375" cy="6500857"/>
                </a:xfrm>
                <a:prstGeom prst="rect">
                  <a:avLst/>
                </a:prstGeom>
                <a:gradFill>
                  <a:gsLst>
                    <a:gs pos="0">
                      <a:srgbClr val="000066"/>
                    </a:gs>
                    <a:gs pos="60000">
                      <a:schemeClr val="tx1"/>
                    </a:gs>
                    <a:gs pos="100000">
                      <a:srgbClr val="000066"/>
                    </a:gs>
                    <a:gs pos="100000">
                      <a:schemeClr val="tx1"/>
                    </a:gs>
                  </a:gsLst>
                </a:gradFill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7" name="Группа 72"/>
                <p:cNvGrpSpPr/>
                <p:nvPr/>
              </p:nvGrpSpPr>
              <p:grpSpPr bwMode="auto">
                <a:xfrm>
                  <a:off x="642938" y="358754"/>
                  <a:ext cx="5572125" cy="5634076"/>
                  <a:chOff x="642910" y="357166"/>
                  <a:chExt cx="5572164" cy="5572164"/>
                </a:xfrm>
                <a:gradFill>
                  <a:gsLst>
                    <a:gs pos="0">
                      <a:schemeClr val="tx1"/>
                    </a:gs>
                    <a:gs pos="60000">
                      <a:srgbClr val="003399"/>
                    </a:gs>
                    <a:gs pos="100000">
                      <a:srgbClr val="000066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96" name="Овал 9"/>
                  <p:cNvSpPr/>
                  <p:nvPr/>
                </p:nvSpPr>
                <p:spPr>
                  <a:xfrm>
                    <a:off x="642910" y="357166"/>
                    <a:ext cx="5572164" cy="5572164"/>
                  </a:xfrm>
                  <a:prstGeom prst="ellipse">
                    <a:avLst/>
                  </a:prstGeom>
                  <a:grpFill/>
                  <a:scene3d>
                    <a:camera prst="orthographicFront" fov="0">
                      <a:rot lat="0" lon="0" rev="0"/>
                    </a:camera>
                    <a:lightRig rig="contrasting" dir="t">
                      <a:rot lat="0" lon="0" rev="12000000"/>
                    </a:lightRig>
                  </a:scene3d>
                  <a:sp3d prstMaterial="powder">
                    <a:bevelT h="50800" prst="angle"/>
                  </a:sp3d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97" name="Овал 96"/>
                  <p:cNvSpPr/>
                  <p:nvPr/>
                </p:nvSpPr>
                <p:spPr>
                  <a:xfrm>
                    <a:off x="857224" y="548810"/>
                    <a:ext cx="5143536" cy="5143536"/>
                  </a:xfrm>
                  <a:prstGeom prst="ellipse">
                    <a:avLst/>
                  </a:prstGeom>
                  <a:grpFill/>
                  <a:scene3d>
                    <a:camera prst="orthographicFront" fov="0">
                      <a:rot lat="0" lon="0" rev="0"/>
                    </a:camera>
                    <a:lightRig rig="contrasting" dir="t">
                      <a:rot lat="0" lon="0" rev="12000000"/>
                    </a:lightRig>
                  </a:scene3d>
                  <a:sp3d prstMaterial="powder">
                    <a:bevelT h="50800" prst="angle"/>
                  </a:sp3d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69" name="4-конечная звезда 68"/>
                <p:cNvSpPr/>
                <p:nvPr/>
              </p:nvSpPr>
              <p:spPr bwMode="auto">
                <a:xfrm>
                  <a:off x="6500813" y="719913"/>
                  <a:ext cx="142875" cy="216695"/>
                </a:xfrm>
                <a:prstGeom prst="star4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0" name="4-конечная звезда 69"/>
                <p:cNvSpPr/>
                <p:nvPr/>
              </p:nvSpPr>
              <p:spPr bwMode="auto">
                <a:xfrm>
                  <a:off x="7143751" y="1225535"/>
                  <a:ext cx="285750" cy="433390"/>
                </a:xfrm>
                <a:prstGeom prst="star4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1" name="4-конечная звезда 70"/>
                <p:cNvSpPr/>
                <p:nvPr/>
              </p:nvSpPr>
              <p:spPr bwMode="auto">
                <a:xfrm>
                  <a:off x="8286751" y="2597939"/>
                  <a:ext cx="428625" cy="794549"/>
                </a:xfrm>
                <a:prstGeom prst="star4">
                  <a:avLst/>
                </a:prstGeom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5500" dist="38100" dir="5400000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2" name="Полилиния 71"/>
                <p:cNvSpPr/>
                <p:nvPr/>
              </p:nvSpPr>
              <p:spPr bwMode="auto">
                <a:xfrm rot="19275439">
                  <a:off x="1038225" y="2827334"/>
                  <a:ext cx="463550" cy="304802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74" name="Полилиния 73"/>
                <p:cNvSpPr/>
                <p:nvPr/>
              </p:nvSpPr>
              <p:spPr bwMode="auto">
                <a:xfrm rot="1394041">
                  <a:off x="1825625" y="1957378"/>
                  <a:ext cx="317500" cy="192088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75" name="Полилиния 74"/>
                <p:cNvSpPr/>
                <p:nvPr/>
              </p:nvSpPr>
              <p:spPr bwMode="auto">
                <a:xfrm rot="15154483">
                  <a:off x="1436686" y="4065594"/>
                  <a:ext cx="469903" cy="387350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76" name="Полилиния 75"/>
                <p:cNvSpPr/>
                <p:nvPr/>
              </p:nvSpPr>
              <p:spPr bwMode="auto">
                <a:xfrm rot="7884008">
                  <a:off x="2586036" y="1241412"/>
                  <a:ext cx="322265" cy="188912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77" name="Полилиния 76"/>
                <p:cNvSpPr/>
                <p:nvPr/>
              </p:nvSpPr>
              <p:spPr bwMode="auto">
                <a:xfrm rot="7469707">
                  <a:off x="3366293" y="5003019"/>
                  <a:ext cx="357189" cy="342900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78" name="Полилиния 77"/>
                <p:cNvSpPr/>
                <p:nvPr/>
              </p:nvSpPr>
              <p:spPr bwMode="auto">
                <a:xfrm rot="19744319">
                  <a:off x="2454275" y="5051436"/>
                  <a:ext cx="317500" cy="190501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79" name="Полилиния 78"/>
                <p:cNvSpPr/>
                <p:nvPr/>
              </p:nvSpPr>
              <p:spPr bwMode="auto">
                <a:xfrm rot="19744319">
                  <a:off x="2759075" y="3802066"/>
                  <a:ext cx="317500" cy="679455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80" name="Полилиния 79"/>
                <p:cNvSpPr/>
                <p:nvPr/>
              </p:nvSpPr>
              <p:spPr bwMode="auto">
                <a:xfrm rot="19744319">
                  <a:off x="3508375" y="607994"/>
                  <a:ext cx="317500" cy="682630"/>
                </a:xfrm>
                <a:custGeom>
                  <a:avLst/>
                  <a:gdLst>
                    <a:gd name="connsiteX0" fmla="*/ 0 w 548640"/>
                    <a:gd name="connsiteY0" fmla="*/ 0 h 321501"/>
                    <a:gd name="connsiteX1" fmla="*/ 0 w 548640"/>
                    <a:gd name="connsiteY1" fmla="*/ 0 h 321501"/>
                    <a:gd name="connsiteX2" fmla="*/ 24384 w 548640"/>
                    <a:gd name="connsiteY2" fmla="*/ 158496 h 321501"/>
                    <a:gd name="connsiteX3" fmla="*/ 73152 w 548640"/>
                    <a:gd name="connsiteY3" fmla="*/ 231648 h 321501"/>
                    <a:gd name="connsiteX4" fmla="*/ 109728 w 548640"/>
                    <a:gd name="connsiteY4" fmla="*/ 268224 h 321501"/>
                    <a:gd name="connsiteX5" fmla="*/ 182880 w 548640"/>
                    <a:gd name="connsiteY5" fmla="*/ 292608 h 321501"/>
                    <a:gd name="connsiteX6" fmla="*/ 548640 w 548640"/>
                    <a:gd name="connsiteY6" fmla="*/ 207264 h 321501"/>
                    <a:gd name="connsiteX7" fmla="*/ 0 w 548640"/>
                    <a:gd name="connsiteY7" fmla="*/ 0 h 321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640" h="32150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1" y="7120"/>
                        <a:pt x="9300" y="128328"/>
                        <a:pt x="24384" y="158496"/>
                      </a:cubicBezTo>
                      <a:cubicBezTo>
                        <a:pt x="37490" y="184708"/>
                        <a:pt x="52430" y="210926"/>
                        <a:pt x="73152" y="231648"/>
                      </a:cubicBezTo>
                      <a:cubicBezTo>
                        <a:pt x="85344" y="243840"/>
                        <a:pt x="94306" y="260513"/>
                        <a:pt x="109728" y="268224"/>
                      </a:cubicBezTo>
                      <a:cubicBezTo>
                        <a:pt x="216281" y="321501"/>
                        <a:pt x="144953" y="254681"/>
                        <a:pt x="182880" y="292608"/>
                      </a:cubicBezTo>
                      <a:lnTo>
                        <a:pt x="548640" y="2072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81" name="Прямоугольник 80"/>
                <p:cNvSpPr/>
                <p:nvPr/>
              </p:nvSpPr>
              <p:spPr bwMode="auto">
                <a:xfrm>
                  <a:off x="2357438" y="1731158"/>
                  <a:ext cx="4429125" cy="1960536"/>
                </a:xfrm>
                <a:prstGeom prst="rect">
                  <a:avLst/>
                </a:prstGeom>
                <a:noFill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ru-RU" sz="12000" b="1" spc="50" dirty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chemeClr val="accent1">
                          <a:tint val="3000"/>
                          <a:alpha val="95000"/>
                        </a:schemeClr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</a:rPr>
                    <a:t>КОТ</a:t>
                  </a:r>
                </a:p>
              </p:txBody>
            </p:sp>
            <p:sp>
              <p:nvSpPr>
                <p:cNvPr id="82" name="Прямоугольник 81"/>
                <p:cNvSpPr/>
                <p:nvPr/>
              </p:nvSpPr>
              <p:spPr bwMode="auto">
                <a:xfrm>
                  <a:off x="3143251" y="3320256"/>
                  <a:ext cx="5091422" cy="133814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  <a:scene3d>
                    <a:camera prst="orthographicFront"/>
                    <a:lightRig rig="brightRoom" dir="t"/>
                  </a:scene3d>
                  <a:sp3d contourW="6350" prstMaterial="plastic">
                    <a:bevelT w="20320" h="20320" prst="angle"/>
                    <a:contourClr>
                      <a:schemeClr val="accent1">
                        <a:tint val="100000"/>
                        <a:shade val="100000"/>
                        <a:hueMod val="100000"/>
                        <a:satMod val="100000"/>
                      </a:schemeClr>
                    </a:contourClr>
                  </a:sp3d>
                </a:bodyPr>
                <a:lstStyle/>
                <a:p>
                  <a:pPr>
                    <a:defRPr/>
                  </a:pPr>
                  <a:r>
                    <a:rPr lang="ru-RU" sz="8000" b="1" cap="all" dirty="0">
                      <a:ln/>
                      <a:solidFill>
                        <a:schemeClr val="accent1"/>
                      </a:solidFill>
                      <a:effectLst>
                        <a:outerShdw blurRad="19685" dist="12700" dir="5400000" algn="tl" rotWithShape="0">
                          <a:schemeClr val="accent1">
                            <a:satMod val="130000"/>
                            <a:alpha val="60000"/>
                          </a:schemeClr>
                        </a:outerShdw>
                        <a:reflection blurRad="10000" stA="55000" endPos="48000" dist="500" dir="5400000" sy="-100000" algn="bl" rotWithShape="0"/>
                      </a:effectLst>
                    </a:rPr>
                    <a:t>В МЕШКЕ</a:t>
                  </a:r>
                </a:p>
              </p:txBody>
            </p:sp>
            <p:sp>
              <p:nvSpPr>
                <p:cNvPr id="83" name="4-конечная звезда 82"/>
                <p:cNvSpPr/>
                <p:nvPr/>
              </p:nvSpPr>
              <p:spPr bwMode="auto">
                <a:xfrm>
                  <a:off x="7072313" y="503218"/>
                  <a:ext cx="142875" cy="216695"/>
                </a:xfrm>
                <a:prstGeom prst="star4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4" name="4-конечная звезда 83"/>
                <p:cNvSpPr/>
                <p:nvPr/>
              </p:nvSpPr>
              <p:spPr bwMode="auto">
                <a:xfrm>
                  <a:off x="8429626" y="430986"/>
                  <a:ext cx="214313" cy="361159"/>
                </a:xfrm>
                <a:prstGeom prst="star4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5" name="4-конечная звезда 84"/>
                <p:cNvSpPr/>
                <p:nvPr/>
              </p:nvSpPr>
              <p:spPr bwMode="auto">
                <a:xfrm>
                  <a:off x="8286751" y="1514462"/>
                  <a:ext cx="285750" cy="505622"/>
                </a:xfrm>
                <a:prstGeom prst="star4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6" name="4-конечная звезда 85"/>
                <p:cNvSpPr/>
                <p:nvPr/>
              </p:nvSpPr>
              <p:spPr bwMode="auto">
                <a:xfrm>
                  <a:off x="7500938" y="2309012"/>
                  <a:ext cx="285750" cy="505622"/>
                </a:xfrm>
                <a:prstGeom prst="star4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7" name="Пятно 1 86"/>
                <p:cNvSpPr/>
                <p:nvPr/>
              </p:nvSpPr>
              <p:spPr bwMode="auto">
                <a:xfrm>
                  <a:off x="500063" y="503218"/>
                  <a:ext cx="142875" cy="73026"/>
                </a:xfrm>
                <a:prstGeom prst="irregularSeal1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8" name="Пятно 1 87"/>
                <p:cNvSpPr/>
                <p:nvPr/>
              </p:nvSpPr>
              <p:spPr bwMode="auto">
                <a:xfrm>
                  <a:off x="1143000" y="503218"/>
                  <a:ext cx="285750" cy="144463"/>
                </a:xfrm>
                <a:prstGeom prst="irregularSeal1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9" name="Пятно 1 88"/>
                <p:cNvSpPr/>
                <p:nvPr/>
              </p:nvSpPr>
              <p:spPr bwMode="auto">
                <a:xfrm>
                  <a:off x="714375" y="719119"/>
                  <a:ext cx="285750" cy="217489"/>
                </a:xfrm>
                <a:prstGeom prst="irregularSeal1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" name="Пятно 1 89"/>
                <p:cNvSpPr/>
                <p:nvPr/>
              </p:nvSpPr>
              <p:spPr bwMode="auto">
                <a:xfrm>
                  <a:off x="428625" y="1225535"/>
                  <a:ext cx="285750" cy="215901"/>
                </a:xfrm>
                <a:prstGeom prst="irregularSeal1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1" name="Пятно 1 90"/>
                <p:cNvSpPr/>
                <p:nvPr/>
              </p:nvSpPr>
              <p:spPr bwMode="auto">
                <a:xfrm>
                  <a:off x="1643063" y="358754"/>
                  <a:ext cx="285750" cy="144464"/>
                </a:xfrm>
                <a:prstGeom prst="irregularSeal1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2" name="Пятно 1 91"/>
                <p:cNvSpPr/>
                <p:nvPr/>
              </p:nvSpPr>
              <p:spPr bwMode="auto">
                <a:xfrm>
                  <a:off x="214313" y="1803389"/>
                  <a:ext cx="500062" cy="215901"/>
                </a:xfrm>
                <a:prstGeom prst="irregularSeal1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aphicFrame>
              <p:nvGraphicFramePr>
                <p:cNvPr id="2050" name="Object 2"/>
                <p:cNvGraphicFramePr>
                  <a:graphicFrameLocks noChangeAspect="1"/>
                </p:cNvGraphicFramePr>
                <p:nvPr/>
              </p:nvGraphicFramePr>
              <p:xfrm>
                <a:off x="6072189" y="5053824"/>
                <a:ext cx="1987550" cy="1155710"/>
              </p:xfrm>
              <a:graphic>
                <a:graphicData uri="http://schemas.openxmlformats.org/presentationml/2006/ole">
                  <p:oleObj spid="_x0000_s2302" name="Формула" r:id="rId9" imgW="758160" imgH="436680" progId="Equation.3">
                    <p:embed/>
                  </p:oleObj>
                </a:graphicData>
              </a:graphic>
            </p:graphicFrame>
            <p:graphicFrame>
              <p:nvGraphicFramePr>
                <p:cNvPr id="2051" name="Object 3"/>
                <p:cNvGraphicFramePr>
                  <a:graphicFrameLocks noChangeAspect="1"/>
                </p:cNvGraphicFramePr>
                <p:nvPr/>
              </p:nvGraphicFramePr>
              <p:xfrm>
                <a:off x="357188" y="5198288"/>
                <a:ext cx="928687" cy="1052980"/>
              </p:xfrm>
              <a:graphic>
                <a:graphicData uri="http://schemas.openxmlformats.org/presentationml/2006/ole">
                  <p:oleObj spid="_x0000_s2303" name="Формула" r:id="rId10" imgW="407520" imgH="455760" progId="Equation.3">
                    <p:embed/>
                  </p:oleObj>
                </a:graphicData>
              </a:graphic>
            </p:graphicFrame>
            <p:graphicFrame>
              <p:nvGraphicFramePr>
                <p:cNvPr id="2052" name="Object 4"/>
                <p:cNvGraphicFramePr>
                  <a:graphicFrameLocks noChangeAspect="1"/>
                </p:cNvGraphicFramePr>
                <p:nvPr/>
              </p:nvGraphicFramePr>
              <p:xfrm>
                <a:off x="5429251" y="430986"/>
                <a:ext cx="642938" cy="327451"/>
              </p:xfrm>
              <a:graphic>
                <a:graphicData uri="http://schemas.openxmlformats.org/presentationml/2006/ole">
                  <p:oleObj spid="_x0000_s2304" name="Формула" r:id="rId11" imgW="398160" imgH="189720" progId="Equation.3">
                    <p:embed/>
                  </p:oleObj>
                </a:graphicData>
              </a:graphic>
            </p:graphicFrame>
          </p:grpSp>
          <p:sp>
            <p:nvSpPr>
              <p:cNvPr id="55" name="Полилиния 54"/>
              <p:cNvSpPr/>
              <p:nvPr/>
            </p:nvSpPr>
            <p:spPr bwMode="auto">
              <a:xfrm rot="16898388">
                <a:off x="1794666" y="3199607"/>
                <a:ext cx="474666" cy="260350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53" name="4-конечная звезда 52"/>
            <p:cNvSpPr/>
            <p:nvPr/>
          </p:nvSpPr>
          <p:spPr bwMode="auto">
            <a:xfrm>
              <a:off x="7929586" y="785794"/>
              <a:ext cx="214313" cy="361159"/>
            </a:xfrm>
            <a:prstGeom prst="star4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ransition>
    <p:sndAc>
      <p:stSnd>
        <p:snd r:embed="rId3" name="Кот в мешке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AutoShape 18"/>
          <p:cNvSpPr>
            <a:spLocks noChangeArrowheads="1"/>
          </p:cNvSpPr>
          <p:nvPr/>
        </p:nvSpPr>
        <p:spPr bwMode="auto">
          <a:xfrm rot="10800000">
            <a:off x="5508104" y="4869160"/>
            <a:ext cx="2962729" cy="863600"/>
          </a:xfrm>
          <a:prstGeom prst="wedgeRectCallout">
            <a:avLst>
              <a:gd name="adj1" fmla="val 972"/>
              <a:gd name="adj2" fmla="val 98722"/>
            </a:avLst>
          </a:prstGeom>
          <a:solidFill>
            <a:srgbClr val="FF9900"/>
          </a:solidFill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>
              <a:lnSpc>
                <a:spcPct val="80000"/>
              </a:lnSpc>
            </a:pPr>
            <a:r>
              <a:rPr lang="ru-RU" sz="4000" b="1" dirty="0" smtClean="0">
                <a:solidFill>
                  <a:srgbClr val="003300"/>
                </a:solidFill>
                <a:latin typeface="Arial Black" pitchFamily="34" charset="0"/>
              </a:rPr>
              <a:t>Дробь </a:t>
            </a:r>
            <a:endParaRPr lang="ru-RU" sz="4000" b="1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14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643702" y="6000768"/>
            <a:ext cx="2000264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5018033" y="4118864"/>
            <a:ext cx="3643312" cy="1727200"/>
            <a:chOff x="857224" y="3857628"/>
            <a:chExt cx="3384550" cy="1727200"/>
          </a:xfrm>
        </p:grpSpPr>
        <p:sp>
          <p:nvSpPr>
            <p:cNvPr id="18" name="AutoShape 7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857224" y="3857628"/>
              <a:ext cx="3384550" cy="1727200"/>
            </a:xfrm>
            <a:prstGeom prst="actionButtonBlank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23574" name="Picture 73" descr="Рисунок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14237" y="3857628"/>
              <a:ext cx="2161718" cy="1573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Rectangle 11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28596" y="6072206"/>
            <a:ext cx="1571636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РАУНД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II</a:t>
            </a:r>
            <a:endParaRPr lang="ru-RU" sz="2000" b="1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3565" name="Группа 21"/>
          <p:cNvGrpSpPr>
            <a:grpSpLocks/>
          </p:cNvGrpSpPr>
          <p:nvPr/>
        </p:nvGrpSpPr>
        <p:grpSpPr bwMode="auto">
          <a:xfrm>
            <a:off x="7786688" y="571500"/>
            <a:ext cx="857250" cy="857250"/>
            <a:chOff x="7786710" y="500042"/>
            <a:chExt cx="857256" cy="857256"/>
          </a:xfrm>
        </p:grpSpPr>
        <p:sp>
          <p:nvSpPr>
            <p:cNvPr id="23" name="Багетная рамка 22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826115" y="502746"/>
              <a:ext cx="74892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30</a:t>
              </a:r>
            </a:p>
          </p:txBody>
        </p:sp>
      </p:grpSp>
      <p:pic>
        <p:nvPicPr>
          <p:cNvPr id="15" name="Рисунок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175127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12942" y="374690"/>
            <a:ext cx="3318054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Ребусы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AutoShape 18"/>
          <p:cNvSpPr>
            <a:spLocks noChangeArrowheads="1"/>
          </p:cNvSpPr>
          <p:nvPr/>
        </p:nvSpPr>
        <p:spPr bwMode="auto">
          <a:xfrm rot="10800000">
            <a:off x="5389889" y="4698093"/>
            <a:ext cx="3101975" cy="950913"/>
          </a:xfrm>
          <a:prstGeom prst="wedgeRectCallout">
            <a:avLst>
              <a:gd name="adj1" fmla="val -1060"/>
              <a:gd name="adj2" fmla="val 82917"/>
            </a:avLst>
          </a:prstGeom>
          <a:solidFill>
            <a:srgbClr val="FF9900"/>
          </a:solidFill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>
              <a:lnSpc>
                <a:spcPct val="80000"/>
              </a:lnSpc>
            </a:pPr>
            <a:r>
              <a:rPr lang="ru-RU" sz="4000" b="1" dirty="0" smtClean="0">
                <a:solidFill>
                  <a:srgbClr val="003300"/>
                </a:solidFill>
                <a:latin typeface="Arial Black" pitchFamily="34" charset="0"/>
              </a:rPr>
              <a:t>Минус</a:t>
            </a:r>
            <a:endParaRPr lang="ru-RU" sz="4000" b="1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17" name="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643702" y="6037839"/>
            <a:ext cx="2000264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Продолжить игру</a:t>
            </a:r>
          </a:p>
        </p:txBody>
      </p:sp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5074574" y="4089318"/>
            <a:ext cx="3500438" cy="1727200"/>
            <a:chOff x="857224" y="3857628"/>
            <a:chExt cx="3384550" cy="1727200"/>
          </a:xfrm>
        </p:grpSpPr>
        <p:sp>
          <p:nvSpPr>
            <p:cNvPr id="19" name="AutoShape 7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857224" y="3857628"/>
              <a:ext cx="3384550" cy="1727200"/>
            </a:xfrm>
            <a:prstGeom prst="actionButtonBlank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24598" name="Picture 73" descr="Рисунок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14237" y="3857628"/>
              <a:ext cx="2161718" cy="1573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Rectangle 11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28596" y="6072206"/>
            <a:ext cx="1571636" cy="3603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РАУНД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II</a:t>
            </a:r>
            <a:endParaRPr lang="ru-RU" sz="2000" b="1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4589" name="Группа 22"/>
          <p:cNvGrpSpPr>
            <a:grpSpLocks/>
          </p:cNvGrpSpPr>
          <p:nvPr/>
        </p:nvGrpSpPr>
        <p:grpSpPr bwMode="auto">
          <a:xfrm>
            <a:off x="7786688" y="500063"/>
            <a:ext cx="857250" cy="857250"/>
            <a:chOff x="7786710" y="500042"/>
            <a:chExt cx="857256" cy="857256"/>
          </a:xfrm>
        </p:grpSpPr>
        <p:sp>
          <p:nvSpPr>
            <p:cNvPr id="24" name="Багетная рамка 23"/>
            <p:cNvSpPr/>
            <p:nvPr/>
          </p:nvSpPr>
          <p:spPr>
            <a:xfrm>
              <a:off x="7786710" y="500042"/>
              <a:ext cx="857256" cy="857256"/>
            </a:xfrm>
            <a:prstGeom prst="beve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826115" y="502746"/>
              <a:ext cx="74892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40</a:t>
              </a:r>
            </a:p>
          </p:txBody>
        </p:sp>
      </p:grpSp>
      <p:pic>
        <p:nvPicPr>
          <p:cNvPr id="14" name="Рисунок 13" descr="C:\Documents and Settings\Olga\Рабочий стол\Школа\Математические ребусы\rebus_7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838" y="1527951"/>
            <a:ext cx="7273746" cy="2561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12942" y="374690"/>
            <a:ext cx="3318054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Ребусы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7581</TotalTime>
  <Words>1942</Words>
  <Application>Microsoft Office PowerPoint</Application>
  <PresentationFormat>Экран (4:3)</PresentationFormat>
  <Paragraphs>630</Paragraphs>
  <Slides>69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2" baseType="lpstr">
      <vt:lpstr>Аспект</vt:lpstr>
      <vt:lpstr>1_Аспект</vt:lpstr>
      <vt:lpstr>Формула</vt:lpstr>
      <vt:lpstr>Внеклассное  мероприятие по математике  «СВОЯ ИГРА» для 6 класса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Поздравляем победителей!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Ольга</dc:creator>
  <cp:lastModifiedBy>Ольга</cp:lastModifiedBy>
  <cp:revision>328</cp:revision>
  <dcterms:created xsi:type="dcterms:W3CDTF">1601-01-01T00:00:00Z</dcterms:created>
  <dcterms:modified xsi:type="dcterms:W3CDTF">2015-04-09T14:19:11Z</dcterms:modified>
</cp:coreProperties>
</file>