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63" d="100"/>
          <a:sy n="6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Обобщающие слова при однородных членах и знаки препинания при них</a:t>
            </a:r>
            <a:br>
              <a:rPr lang="ru-RU" b="1" dirty="0" smtClean="0"/>
            </a:br>
            <a:r>
              <a:rPr lang="ru-RU" b="1" dirty="0" smtClean="0"/>
              <a:t>8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886200"/>
            <a:ext cx="5688632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Кумпинь</a:t>
            </a:r>
            <a:r>
              <a:rPr lang="ru-RU" dirty="0" smtClean="0">
                <a:solidFill>
                  <a:schemeClr val="tx1"/>
                </a:solidFill>
              </a:rPr>
              <a:t> Светлана Николаевна, учитель русского языка и литературы БОУ г.Омска «Гимназия №139»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Самопроверка теста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I. 4</a:t>
            </a:r>
          </a:p>
          <a:p>
            <a:pPr>
              <a:buNone/>
            </a:pPr>
            <a:r>
              <a:rPr lang="ru-RU" sz="8000" dirty="0" smtClean="0"/>
              <a:t>II. 2, 3</a:t>
            </a:r>
          </a:p>
          <a:p>
            <a:pPr>
              <a:buNone/>
            </a:pPr>
            <a:r>
              <a:rPr lang="ru-RU" sz="8000" dirty="0" smtClean="0"/>
              <a:t>III.  3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19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Схемы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b="1" dirty="0" smtClean="0"/>
              <a:t>1. [   </a:t>
            </a:r>
            <a:r>
              <a:rPr lang="ru-RU" sz="4800" dirty="0" smtClean="0"/>
              <a:t>       -         </a:t>
            </a:r>
            <a:r>
              <a:rPr lang="ru-RU" sz="4800" b="1" dirty="0" smtClean="0"/>
              <a:t>].</a:t>
            </a:r>
          </a:p>
          <a:p>
            <a:pPr>
              <a:buNone/>
            </a:pPr>
            <a:r>
              <a:rPr lang="ru-RU" sz="4400" b="1" dirty="0" smtClean="0"/>
              <a:t>2. [           : О и О, О и О, О и О</a:t>
            </a:r>
            <a:r>
              <a:rPr lang="ru-RU" sz="4400" dirty="0" smtClean="0"/>
              <a:t> </a:t>
            </a:r>
            <a:r>
              <a:rPr lang="ru-RU" sz="4400" b="1" dirty="0" smtClean="0"/>
              <a:t>].</a:t>
            </a:r>
          </a:p>
          <a:p>
            <a:pPr>
              <a:buNone/>
            </a:pPr>
            <a:r>
              <a:rPr lang="ru-RU" sz="4400" b="1" dirty="0" smtClean="0"/>
              <a:t>3. [    то О , то  О, то О</a:t>
            </a:r>
            <a:r>
              <a:rPr lang="ru-RU" sz="4400" dirty="0" smtClean="0"/>
              <a:t> </a:t>
            </a:r>
            <a:r>
              <a:rPr lang="ru-RU" sz="4400" b="1" dirty="0" smtClean="0"/>
              <a:t>].</a:t>
            </a:r>
          </a:p>
          <a:p>
            <a:pPr>
              <a:buNone/>
            </a:pPr>
            <a:r>
              <a:rPr lang="ru-RU" sz="4400" b="1" dirty="0" smtClean="0"/>
              <a:t>4. </a:t>
            </a:r>
            <a:r>
              <a:rPr lang="ru-RU" sz="4400" dirty="0" smtClean="0"/>
              <a:t>[ и </a:t>
            </a:r>
            <a:r>
              <a:rPr lang="ru-RU" sz="4400" b="1" dirty="0" smtClean="0"/>
              <a:t>О</a:t>
            </a:r>
            <a:r>
              <a:rPr lang="ru-RU" sz="4400" dirty="0" smtClean="0"/>
              <a:t>, и </a:t>
            </a:r>
            <a:r>
              <a:rPr lang="ru-RU" sz="4400" b="1" dirty="0" err="1" smtClean="0"/>
              <a:t>О,</a:t>
            </a:r>
            <a:r>
              <a:rPr lang="ru-RU" sz="4400" dirty="0" err="1" smtClean="0"/>
              <a:t>|~~~|,и</a:t>
            </a:r>
            <a:r>
              <a:rPr lang="ru-RU" sz="4400" dirty="0" smtClean="0"/>
              <a:t> O, |~~~|, -                                 , |~~~| ].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5. [ О, и О,  и О    </a:t>
            </a:r>
            <a:r>
              <a:rPr lang="ru-RU" sz="4400" dirty="0" smtClean="0"/>
              <a:t> </a:t>
            </a:r>
            <a:r>
              <a:rPr lang="ru-RU" sz="4400" b="1" dirty="0" smtClean="0"/>
              <a:t>].</a:t>
            </a:r>
          </a:p>
          <a:p>
            <a:pPr>
              <a:buNone/>
            </a:pPr>
            <a:r>
              <a:rPr lang="ru-RU" sz="4400" b="1" dirty="0" smtClean="0"/>
              <a:t>6. [       :  О, О и О,</a:t>
            </a:r>
            <a:r>
              <a:rPr lang="ru-RU" sz="4400" dirty="0" smtClean="0"/>
              <a:t> |~~~|, -    </a:t>
            </a:r>
            <a:r>
              <a:rPr lang="ru-RU" sz="4400" b="1" dirty="0" smtClean="0"/>
              <a:t> ].</a:t>
            </a:r>
          </a:p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979712" y="2348880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7380312" y="3645024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1331640" y="5373216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59632" y="314096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75656" y="191683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87824" y="184482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87824" y="19888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31640" y="249289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331640" y="263691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43808" y="249289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07904" y="24928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355976" y="249289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96136" y="24928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60232" y="24928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411760" y="306896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339752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779912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779912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004048" y="306896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004048" y="314096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11560" y="42210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11560" y="429309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8028384" y="38610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403648" y="486916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339752" y="486916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563888" y="486916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923928" y="479715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3923928" y="49411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483768" y="55172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059832" y="55172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995936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6300192" y="551723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228184" y="566124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20072" y="249289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Государственный Эрмитаж </a:t>
            </a:r>
            <a:br>
              <a:rPr lang="ru-RU" sz="2400" dirty="0" smtClean="0"/>
            </a:br>
            <a:r>
              <a:rPr lang="ru-RU" sz="2400" dirty="0" smtClean="0"/>
              <a:t>Санкт-Петербург</a:t>
            </a:r>
            <a:endParaRPr lang="ru-RU" sz="2400" dirty="0"/>
          </a:p>
        </p:txBody>
      </p:sp>
      <p:pic>
        <p:nvPicPr>
          <p:cNvPr id="4" name="Содержимое 4" descr="Мадонна Конестабиле Рафаэ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55802"/>
            <a:ext cx="3347864" cy="3386793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Рафаэль "Мадонна </a:t>
            </a:r>
            <a:r>
              <a:rPr lang="ru-RU" dirty="0" err="1" smtClean="0"/>
              <a:t>Конестабиле</a:t>
            </a:r>
            <a:r>
              <a:rPr lang="ru-RU" dirty="0" smtClean="0"/>
              <a:t>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4" descr="Мадонна Бену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53609" y="1124744"/>
            <a:ext cx="2690391" cy="423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9" y="5486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Леонардо да Винчи</a:t>
            </a:r>
          </a:p>
          <a:p>
            <a:r>
              <a:rPr lang="ru-RU" dirty="0" smtClean="0"/>
              <a:t> «Мадонна Бенуа»</a:t>
            </a:r>
            <a:endParaRPr lang="ru-RU" dirty="0"/>
          </a:p>
        </p:txBody>
      </p:sp>
      <p:pic>
        <p:nvPicPr>
          <p:cNvPr id="9" name="Содержимое 4" descr="Мадонна Литт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62310" y="3068960"/>
            <a:ext cx="2969814" cy="3789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2420888"/>
            <a:ext cx="247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Леонардо да Винчи</a:t>
            </a:r>
          </a:p>
          <a:p>
            <a:r>
              <a:rPr lang="ru-RU" dirty="0" smtClean="0"/>
              <a:t>«Мадонна </a:t>
            </a:r>
            <a:r>
              <a:rPr lang="ru-RU" dirty="0" err="1" smtClean="0"/>
              <a:t>Литта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Содержимое 4" descr="Сикстинская Мадонна Рафаэ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268760"/>
            <a:ext cx="3600400" cy="5101674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Рафаэль «Сикстинская мадонна» </a:t>
            </a:r>
            <a:br>
              <a:rPr lang="ru-RU" dirty="0" smtClean="0"/>
            </a:br>
            <a:r>
              <a:rPr lang="ru-RU" dirty="0" smtClean="0"/>
              <a:t> Дрезденская галерея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76673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Леонардо да Винчи «Джоконда»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(</a:t>
            </a:r>
            <a:r>
              <a:rPr lang="ru-RU" dirty="0" err="1" smtClean="0">
                <a:latin typeface="Georgia" pitchFamily="18" charset="0"/>
              </a:rPr>
              <a:t>Мона</a:t>
            </a:r>
            <a:r>
              <a:rPr lang="ru-RU" dirty="0" smtClean="0">
                <a:latin typeface="Georgia" pitchFamily="18" charset="0"/>
              </a:rPr>
              <a:t> Лиза)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Лувр, Париж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Содержимое 4" descr="Мона Лиз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0358" y="1428903"/>
            <a:ext cx="3496098" cy="5168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Италия. Флоренция. Галерея Уффици</a:t>
            </a:r>
            <a:br>
              <a:rPr lang="ru-RU" sz="2800" dirty="0" smtClean="0"/>
            </a:br>
            <a:r>
              <a:rPr lang="ru-RU" sz="2800" dirty="0" err="1" smtClean="0"/>
              <a:t>Сандро</a:t>
            </a:r>
            <a:r>
              <a:rPr lang="ru-RU" sz="2800" dirty="0" smtClean="0"/>
              <a:t> Боттичелли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2816"/>
            <a:ext cx="4467973" cy="280557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573016"/>
            <a:ext cx="4572000" cy="3006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340768"/>
            <a:ext cx="22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«Рождение Венеры»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«Весна»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Микеланджело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7306"/>
            <a:ext cx="3562293" cy="29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Рисунок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2696"/>
            <a:ext cx="240640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24944"/>
            <a:ext cx="262203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908720"/>
            <a:ext cx="99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Пьета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56490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«Моисей»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332656"/>
            <a:ext cx="104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«Давид»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Написать эссе (размышление) «Что есть красота?», используя  предложения с однородными членами и обобщающим словом (хотя бы одно).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 урока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/>
            <a:r>
              <a:rPr lang="ru-RU" dirty="0" smtClean="0"/>
              <a:t>продолжить формировать умение находить обобщающие слова при однородных членах, отработать навыки постановки знаков препинания при обобщающих </a:t>
            </a:r>
            <a:r>
              <a:rPr lang="ru-RU" dirty="0" smtClean="0"/>
              <a:t>словах, </a:t>
            </a:r>
            <a:r>
              <a:rPr lang="ru-RU" smtClean="0"/>
              <a:t>составлять схемы;</a:t>
            </a:r>
            <a:endParaRPr lang="ru-RU" dirty="0" smtClean="0"/>
          </a:p>
          <a:p>
            <a:pPr marL="514350" indent="-514350" algn="just"/>
            <a:r>
              <a:rPr lang="ru-RU" dirty="0" smtClean="0"/>
              <a:t>конструировать предложения с обобщающим словом и однородными членами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Знаки препинания при обобщающих словах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b="1" dirty="0" smtClean="0"/>
              <a:t>[    : О, и О, и О …].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800" b="1" dirty="0" smtClean="0"/>
              <a:t>[О и О, О и О, О и О -     ].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800" b="1" dirty="0" smtClean="0"/>
              <a:t> [     : О, и О, и О - …].</a:t>
            </a:r>
          </a:p>
          <a:p>
            <a:pPr marL="514350" indent="-514350">
              <a:buAutoNum type="arabicPeriod"/>
            </a:pPr>
            <a:endParaRPr lang="ru-RU" sz="4800" b="1" dirty="0" smtClean="0"/>
          </a:p>
          <a:p>
            <a:pPr>
              <a:buNone/>
            </a:pPr>
            <a:endParaRPr lang="ru-RU" sz="4800" dirty="0" smtClean="0"/>
          </a:p>
          <a:p>
            <a:endParaRPr lang="ru-RU" sz="48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331640" y="1844824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6588224" y="2708920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1475656" y="3573016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3123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    </a:t>
            </a:r>
            <a:r>
              <a:rPr lang="ru-RU" dirty="0" smtClean="0"/>
              <a:t>Везде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и в нарядных одеждах Венеры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и в узоре листвы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и в платье Весны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затканном цветами</a:t>
            </a:r>
            <a:r>
              <a:rPr lang="ru-RU" dirty="0" smtClean="0">
                <a:solidFill>
                  <a:srgbClr val="FF0000"/>
                </a:solidFill>
              </a:rPr>
              <a:t>, - </a:t>
            </a:r>
            <a:r>
              <a:rPr lang="ru-RU" dirty="0" smtClean="0"/>
              <a:t>Боттичелли стремится использовать мастерство орнамента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доставшееся художникам Возрождения в наследие от средневековья.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88640"/>
            <a:ext cx="4572000" cy="3006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12976"/>
            <a:ext cx="5240826" cy="344584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0"/>
            <a:ext cx="4860032" cy="305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348881"/>
            <a:ext cx="32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Сандро</a:t>
            </a:r>
            <a:r>
              <a:rPr lang="ru-RU" sz="2800" dirty="0" smtClean="0"/>
              <a:t> Боттичелли </a:t>
            </a:r>
          </a:p>
          <a:p>
            <a:r>
              <a:rPr lang="ru-RU" sz="2800" dirty="0" smtClean="0"/>
              <a:t>«Весна»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068960"/>
            <a:ext cx="3563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Сандро</a:t>
            </a:r>
            <a:r>
              <a:rPr lang="ru-RU" sz="2800" dirty="0" smtClean="0"/>
              <a:t> Боттичелли</a:t>
            </a:r>
          </a:p>
          <a:p>
            <a:r>
              <a:rPr lang="ru-RU" sz="2800" dirty="0" smtClean="0"/>
              <a:t>«Рождение Венеры»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[    ,|~~~~~~|, O: O и O, O и O, O и O]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33056"/>
            <a:ext cx="216726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2088232" cy="253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696" y="1268759"/>
            <a:ext cx="1660084" cy="26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2371006" cy="27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752"/>
            <a:ext cx="2847252" cy="25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933056"/>
            <a:ext cx="1890142" cy="26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9552" y="836712"/>
            <a:ext cx="77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Данте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6488668"/>
            <a:ext cx="110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Петрарка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6488668"/>
            <a:ext cx="9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Рафаэль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6488668"/>
            <a:ext cx="17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Микеланджело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908720"/>
            <a:ext cx="21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Леонардо да Винчи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980728"/>
            <a:ext cx="13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Боттичелли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Исправьте ошибку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sz="4400" dirty="0" smtClean="0"/>
              <a:t>Микеланджело преуспел в разных  видах искусства: скульптура, поэзия, живопись, архитектура.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Микеланджело преуспел в разных  </a:t>
            </a:r>
            <a:r>
              <a:rPr lang="ru-RU" sz="5400" dirty="0" smtClean="0">
                <a:solidFill>
                  <a:srgbClr val="FF0000"/>
                </a:solidFill>
              </a:rPr>
              <a:t>видах </a:t>
            </a:r>
            <a:r>
              <a:rPr lang="ru-RU" sz="5400" dirty="0" smtClean="0"/>
              <a:t>искусства: скульптур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, поэзи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, живопис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, архитектур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Составьте предложения по схемам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1 ряд </a:t>
            </a:r>
            <a:r>
              <a:rPr lang="ru-RU" sz="5400" b="1" dirty="0" smtClean="0"/>
              <a:t>[    : и О, и О,  и О</a:t>
            </a:r>
            <a:r>
              <a:rPr lang="ru-RU" sz="5400" dirty="0" smtClean="0"/>
              <a:t> </a:t>
            </a:r>
            <a:r>
              <a:rPr lang="ru-RU" sz="5400" b="1" dirty="0" smtClean="0"/>
              <a:t>].</a:t>
            </a:r>
            <a:r>
              <a:rPr lang="ru-RU" sz="5400" dirty="0" smtClean="0"/>
              <a:t>   </a:t>
            </a:r>
            <a:endParaRPr lang="ru-RU" dirty="0" smtClean="0"/>
          </a:p>
          <a:p>
            <a:pPr>
              <a:buNone/>
            </a:pPr>
            <a:r>
              <a:rPr lang="ru-RU" sz="5400" dirty="0" smtClean="0"/>
              <a:t>2 ряд   </a:t>
            </a:r>
            <a:r>
              <a:rPr lang="ru-RU" sz="5400" b="1" dirty="0" smtClean="0"/>
              <a:t>[ О и О, О и О -     ].</a:t>
            </a:r>
            <a:endParaRPr lang="ru-RU" dirty="0" smtClean="0"/>
          </a:p>
          <a:p>
            <a:pPr>
              <a:buNone/>
            </a:pPr>
            <a:r>
              <a:rPr lang="ru-RU" sz="5400" dirty="0" smtClean="0"/>
              <a:t>3 ряд</a:t>
            </a:r>
            <a:r>
              <a:rPr lang="ru-RU" sz="5400" b="1" dirty="0" smtClean="0"/>
              <a:t> [     : О,  О,  О - …].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5400" b="1" dirty="0" smtClean="0"/>
          </a:p>
          <a:p>
            <a:pPr marL="514350" indent="-514350"/>
            <a:endParaRPr lang="ru-RU" sz="5400" b="1" dirty="0" smtClean="0"/>
          </a:p>
          <a:p>
            <a:pPr marL="514350" indent="-514350"/>
            <a:endParaRPr lang="ru-RU" sz="5400" b="1" dirty="0" smtClean="0"/>
          </a:p>
          <a:p>
            <a:pPr marL="514350" indent="-514350"/>
            <a:endParaRPr lang="ru-RU" sz="5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77281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5400" b="1" dirty="0" smtClean="0"/>
          </a:p>
          <a:p>
            <a:pPr marL="514350" indent="-514350"/>
            <a:endParaRPr lang="ru-RU" sz="5400" b="1" dirty="0" smtClean="0"/>
          </a:p>
          <a:p>
            <a:pPr marL="514350" indent="-514350"/>
            <a:endParaRPr lang="ru-RU" sz="5400" b="1" dirty="0" smtClean="0"/>
          </a:p>
          <a:p>
            <a:pPr marL="514350" indent="-514350"/>
            <a:endParaRPr lang="ru-RU" sz="5400" b="1" dirty="0" smtClean="0"/>
          </a:p>
        </p:txBody>
      </p:sp>
      <p:pic>
        <p:nvPicPr>
          <p:cNvPr id="13" name="Picture 6" descr="№ 9 Картина Сикстинская Мадо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97652"/>
            <a:ext cx="1737668" cy="2356501"/>
          </a:xfrm>
          <a:prstGeom prst="rect">
            <a:avLst/>
          </a:prstGeom>
          <a:noFill/>
          <a:ln/>
        </p:spPr>
      </p:pic>
      <p:pic>
        <p:nvPicPr>
          <p:cNvPr id="14" name="Picture 3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1162"/>
            <a:ext cx="1584176" cy="22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8012"/>
            <a:ext cx="14401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80312" y="188640"/>
            <a:ext cx="1476573" cy="2200143"/>
          </a:xfrm>
          <a:prstGeom prst="rect">
            <a:avLst/>
          </a:prstGeom>
        </p:spPr>
      </p:pic>
      <p:sp>
        <p:nvSpPr>
          <p:cNvPr id="15" name="Блок-схема: узел 14"/>
          <p:cNvSpPr/>
          <p:nvPr/>
        </p:nvSpPr>
        <p:spPr>
          <a:xfrm>
            <a:off x="2555776" y="5013176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2483768" y="3068960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7092280" y="4005064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•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429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Обобщающие слова при однородных членах и знаки препинания при них 8 класс </vt:lpstr>
      <vt:lpstr>Цель урока</vt:lpstr>
      <vt:lpstr>Знаки препинания при обобщающих словах</vt:lpstr>
      <vt:lpstr>Слайд 4</vt:lpstr>
      <vt:lpstr>Слайд 5</vt:lpstr>
      <vt:lpstr>[    ,|~~~~~~|, O: O и O, O и O, O и O]</vt:lpstr>
      <vt:lpstr>Исправьте ошибку</vt:lpstr>
      <vt:lpstr>Слайд 8</vt:lpstr>
      <vt:lpstr>Составьте предложения по схемам</vt:lpstr>
      <vt:lpstr>Самопроверка теста</vt:lpstr>
      <vt:lpstr>Схемы </vt:lpstr>
      <vt:lpstr>Государственный Эрмитаж  Санкт-Петербург</vt:lpstr>
      <vt:lpstr>Слайд 13</vt:lpstr>
      <vt:lpstr>Италия. Флоренция. Галерея Уффици Сандро Боттичелли</vt:lpstr>
      <vt:lpstr>Микеланджело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Обобщающие слова при однородных членах и знаки препинания при них 8 класс </dc:title>
  <cp:lastModifiedBy>www.PHILka.RU</cp:lastModifiedBy>
  <cp:revision>61</cp:revision>
  <dcterms:modified xsi:type="dcterms:W3CDTF">2016-02-11T16:33:55Z</dcterms:modified>
</cp:coreProperties>
</file>