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66" r:id="rId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CC"/>
    <a:srgbClr val="006600"/>
    <a:srgbClr val="6699FF"/>
    <a:srgbClr val="33CC33"/>
    <a:srgbClr val="FF0066"/>
    <a:srgbClr val="990099"/>
    <a:srgbClr val="99CC00"/>
    <a:srgbClr val="99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49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CD1A7C-01B3-4267-B762-17F2A8A614A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CAA124-1E89-46A3-81D3-D273D3E214C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A2B7BF-53BC-4B9D-A8CD-9B4AAEAB0F1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E2559B-63D0-4461-881F-C339100F8C4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A600E0-C452-42F4-B5BB-A8B7DC3FFF9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29793A-78D8-41E7-AF03-DE764745C8D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EC9A9E-2C9D-456E-A199-0ECD2D9F40E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04159C-2E1D-4AB0-B4D3-8CF41656852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967A43-6E8D-47EC-A53B-C11D653D8BB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9AC6CD-260F-46CE-AFFE-BFACDF6374A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6F039D-8930-44A2-93D0-D282F592102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5F5E3B5-9EAF-46EC-B96F-DFD5E9BFC4E6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1.wav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://karaoke.yarsk.info/" TargetMode="External"/><Relationship Id="rId3" Type="http://schemas.openxmlformats.org/officeDocument/2006/relationships/hyperlink" Target="http://www.rosfoto.ru/photos/big/0079000/079513_337.jpg" TargetMode="External"/><Relationship Id="rId7" Type="http://schemas.openxmlformats.org/officeDocument/2006/relationships/hyperlink" Target="http://detkam.e-papa.ru/mp/6/13.html" TargetMode="External"/><Relationship Id="rId2" Type="http://schemas.openxmlformats.org/officeDocument/2006/relationships/hyperlink" Target="http://www.3-porosenka.ru/off-line/catalogue/3298/s-14337.jpg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parkov3.narod.ru/veter.htm" TargetMode="External"/><Relationship Id="rId5" Type="http://schemas.openxmlformats.org/officeDocument/2006/relationships/hyperlink" Target="http://p-userpic.livejournal.com/81599993/12677046" TargetMode="External"/><Relationship Id="rId4" Type="http://schemas.openxmlformats.org/officeDocument/2006/relationships/hyperlink" Target="http://kakadu.509.com1.ru:8018/WWW/fotogal/clip/baboch/2.jpg" TargetMode="External"/><Relationship Id="rId9" Type="http://schemas.openxmlformats.org/officeDocument/2006/relationships/hyperlink" Target="http://www.sefon.ru/mp3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3399FF"/>
            </a:gs>
            <a:gs pos="50000">
              <a:schemeClr val="bg1"/>
            </a:gs>
            <a:gs pos="100000">
              <a:srgbClr val="3399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post-6773-116319099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2112" t="6056" r="8130" b="19731"/>
          <a:stretch>
            <a:fillRect/>
          </a:stretch>
        </p:blipFill>
        <p:spPr bwMode="auto">
          <a:xfrm rot="682518" flipH="1">
            <a:off x="6011863" y="2636838"/>
            <a:ext cx="2808287" cy="1436687"/>
          </a:xfrm>
          <a:prstGeom prst="rect">
            <a:avLst/>
          </a:prstGeom>
          <a:noFill/>
        </p:spPr>
      </p:pic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684213" y="5084763"/>
            <a:ext cx="7921625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b="1" i="1">
                <a:solidFill>
                  <a:schemeClr val="accent2"/>
                </a:solidFill>
              </a:rPr>
              <a:t>Галкина Инна Анатольевна, учитель начальных классов</a:t>
            </a:r>
          </a:p>
          <a:p>
            <a:pPr algn="ctr"/>
            <a:r>
              <a:rPr lang="ru-RU" b="1" i="1">
                <a:solidFill>
                  <a:schemeClr val="accent2"/>
                </a:solidFill>
              </a:rPr>
              <a:t>МОУ «Водоватовская СОШ» Арзамасского района, </a:t>
            </a:r>
          </a:p>
          <a:p>
            <a:pPr algn="ctr"/>
            <a:r>
              <a:rPr lang="ru-RU" b="1" i="1">
                <a:solidFill>
                  <a:schemeClr val="accent2"/>
                </a:solidFill>
              </a:rPr>
              <a:t>Нижегородской области</a:t>
            </a:r>
          </a:p>
          <a:p>
            <a:endParaRPr lang="ru-RU">
              <a:solidFill>
                <a:schemeClr val="accent2"/>
              </a:solidFill>
            </a:endParaRPr>
          </a:p>
        </p:txBody>
      </p:sp>
      <p:sp>
        <p:nvSpPr>
          <p:cNvPr id="3076" name="WordArt 4"/>
          <p:cNvSpPr>
            <a:spLocks noChangeArrowheads="1" noChangeShapeType="1" noTextEdit="1"/>
          </p:cNvSpPr>
          <p:nvPr/>
        </p:nvSpPr>
        <p:spPr bwMode="auto">
          <a:xfrm>
            <a:off x="611188" y="1628775"/>
            <a:ext cx="7993062" cy="2620963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15931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noFill/>
                  <a:round/>
                  <a:headEnd/>
                  <a:tailEnd/>
                </a:ln>
                <a:solidFill>
                  <a:srgbClr val="000080"/>
                </a:solidFill>
                <a:latin typeface="Arial"/>
                <a:cs typeface="Arial"/>
              </a:rPr>
              <a:t>Электронные физминутки</a:t>
            </a:r>
          </a:p>
          <a:p>
            <a:pPr algn="ctr"/>
            <a:r>
              <a:rPr lang="ru-RU" sz="3600" b="1" kern="10">
                <a:ln w="9525">
                  <a:noFill/>
                  <a:round/>
                  <a:headEnd/>
                  <a:tailEnd/>
                </a:ln>
                <a:solidFill>
                  <a:srgbClr val="000080"/>
                </a:solidFill>
                <a:latin typeface="Arial"/>
                <a:cs typeface="Arial"/>
              </a:rPr>
              <a:t>для глаз</a:t>
            </a:r>
          </a:p>
        </p:txBody>
      </p:sp>
      <p:pic>
        <p:nvPicPr>
          <p:cNvPr id="3077" name="Picture 5" descr="post-6773-116319099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2112" t="6056" r="8130" b="19731"/>
          <a:stretch>
            <a:fillRect/>
          </a:stretch>
        </p:blipFill>
        <p:spPr bwMode="auto">
          <a:xfrm rot="-421179">
            <a:off x="468313" y="2636838"/>
            <a:ext cx="2735262" cy="1296987"/>
          </a:xfrm>
          <a:prstGeom prst="rect">
            <a:avLst/>
          </a:prstGeom>
          <a:noFill/>
        </p:spPr>
      </p:pic>
      <p:sp>
        <p:nvSpPr>
          <p:cNvPr id="3078" name="Line 6"/>
          <p:cNvSpPr>
            <a:spLocks noChangeShapeType="1"/>
          </p:cNvSpPr>
          <p:nvPr/>
        </p:nvSpPr>
        <p:spPr bwMode="auto">
          <a:xfrm flipV="1">
            <a:off x="19050" y="0"/>
            <a:ext cx="0" cy="6858000"/>
          </a:xfrm>
          <a:prstGeom prst="line">
            <a:avLst/>
          </a:prstGeom>
          <a:noFill/>
          <a:ln w="127000">
            <a:solidFill>
              <a:srgbClr val="333399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079" name="Line 7"/>
          <p:cNvSpPr>
            <a:spLocks noChangeShapeType="1"/>
          </p:cNvSpPr>
          <p:nvPr/>
        </p:nvSpPr>
        <p:spPr bwMode="auto">
          <a:xfrm flipV="1">
            <a:off x="9144000" y="0"/>
            <a:ext cx="0" cy="6858000"/>
          </a:xfrm>
          <a:prstGeom prst="line">
            <a:avLst/>
          </a:prstGeom>
          <a:noFill/>
          <a:ln w="127000">
            <a:solidFill>
              <a:srgbClr val="333399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0" y="6858000"/>
            <a:ext cx="9144000" cy="0"/>
          </a:xfrm>
          <a:prstGeom prst="line">
            <a:avLst/>
          </a:prstGeom>
          <a:noFill/>
          <a:ln w="127000">
            <a:solidFill>
              <a:srgbClr val="333399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081" name="Line 9"/>
          <p:cNvSpPr>
            <a:spLocks noChangeShapeType="1"/>
          </p:cNvSpPr>
          <p:nvPr/>
        </p:nvSpPr>
        <p:spPr bwMode="auto">
          <a:xfrm>
            <a:off x="0" y="44450"/>
            <a:ext cx="9144000" cy="0"/>
          </a:xfrm>
          <a:prstGeom prst="line">
            <a:avLst/>
          </a:prstGeom>
          <a:noFill/>
          <a:ln w="127000">
            <a:solidFill>
              <a:srgbClr val="333399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3348038" y="692150"/>
            <a:ext cx="27368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200" b="1">
                <a:solidFill>
                  <a:schemeClr val="accent2"/>
                </a:solidFill>
              </a:rPr>
              <a:t>Часть 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B2B2B2"/>
            </a:gs>
            <a:gs pos="100000">
              <a:schemeClr val="folHlink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4" name="Freeform 26" descr="Крупное конфетти"/>
          <p:cNvSpPr>
            <a:spLocks/>
          </p:cNvSpPr>
          <p:nvPr/>
        </p:nvSpPr>
        <p:spPr bwMode="auto">
          <a:xfrm>
            <a:off x="1403350" y="6524625"/>
            <a:ext cx="5616575" cy="647700"/>
          </a:xfrm>
          <a:custGeom>
            <a:avLst/>
            <a:gdLst/>
            <a:ahLst/>
            <a:cxnLst>
              <a:cxn ang="0">
                <a:pos x="86" y="329"/>
              </a:cxn>
              <a:cxn ang="0">
                <a:pos x="152" y="255"/>
              </a:cxn>
              <a:cxn ang="0">
                <a:pos x="201" y="222"/>
              </a:cxn>
              <a:cxn ang="0">
                <a:pos x="292" y="165"/>
              </a:cxn>
              <a:cxn ang="0">
                <a:pos x="317" y="148"/>
              </a:cxn>
              <a:cxn ang="0">
                <a:pos x="341" y="140"/>
              </a:cxn>
              <a:cxn ang="0">
                <a:pos x="374" y="107"/>
              </a:cxn>
              <a:cxn ang="0">
                <a:pos x="522" y="74"/>
              </a:cxn>
              <a:cxn ang="0">
                <a:pos x="596" y="41"/>
              </a:cxn>
              <a:cxn ang="0">
                <a:pos x="1156" y="50"/>
              </a:cxn>
              <a:cxn ang="0">
                <a:pos x="1386" y="17"/>
              </a:cxn>
              <a:cxn ang="0">
                <a:pos x="1576" y="0"/>
              </a:cxn>
              <a:cxn ang="0">
                <a:pos x="2004" y="8"/>
              </a:cxn>
              <a:cxn ang="0">
                <a:pos x="2086" y="66"/>
              </a:cxn>
              <a:cxn ang="0">
                <a:pos x="2316" y="74"/>
              </a:cxn>
              <a:cxn ang="0">
                <a:pos x="2407" y="107"/>
              </a:cxn>
              <a:cxn ang="0">
                <a:pos x="2497" y="99"/>
              </a:cxn>
              <a:cxn ang="0">
                <a:pos x="2596" y="66"/>
              </a:cxn>
              <a:cxn ang="0">
                <a:pos x="2999" y="50"/>
              </a:cxn>
              <a:cxn ang="0">
                <a:pos x="3205" y="0"/>
              </a:cxn>
              <a:cxn ang="0">
                <a:pos x="3550" y="8"/>
              </a:cxn>
              <a:cxn ang="0">
                <a:pos x="3748" y="74"/>
              </a:cxn>
              <a:cxn ang="0">
                <a:pos x="3855" y="82"/>
              </a:cxn>
              <a:cxn ang="0">
                <a:pos x="3954" y="124"/>
              </a:cxn>
              <a:cxn ang="0">
                <a:pos x="4258" y="132"/>
              </a:cxn>
              <a:cxn ang="0">
                <a:pos x="4340" y="165"/>
              </a:cxn>
              <a:cxn ang="0">
                <a:pos x="4390" y="198"/>
              </a:cxn>
              <a:cxn ang="0">
                <a:pos x="4768" y="214"/>
              </a:cxn>
              <a:cxn ang="0">
                <a:pos x="4785" y="231"/>
              </a:cxn>
              <a:cxn ang="0">
                <a:pos x="4801" y="280"/>
              </a:cxn>
              <a:cxn ang="0">
                <a:pos x="5040" y="296"/>
              </a:cxn>
              <a:cxn ang="0">
                <a:pos x="4999" y="338"/>
              </a:cxn>
              <a:cxn ang="0">
                <a:pos x="4620" y="346"/>
              </a:cxn>
              <a:cxn ang="0">
                <a:pos x="3732" y="412"/>
              </a:cxn>
              <a:cxn ang="0">
                <a:pos x="3608" y="379"/>
              </a:cxn>
              <a:cxn ang="0">
                <a:pos x="2991" y="387"/>
              </a:cxn>
              <a:cxn ang="0">
                <a:pos x="2892" y="329"/>
              </a:cxn>
              <a:cxn ang="0">
                <a:pos x="1246" y="338"/>
              </a:cxn>
              <a:cxn ang="0">
                <a:pos x="358" y="329"/>
              </a:cxn>
              <a:cxn ang="0">
                <a:pos x="86" y="329"/>
              </a:cxn>
            </a:cxnLst>
            <a:rect l="0" t="0" r="r" b="b"/>
            <a:pathLst>
              <a:path w="5050" h="567">
                <a:moveTo>
                  <a:pt x="86" y="329"/>
                </a:moveTo>
                <a:cubicBezTo>
                  <a:pt x="110" y="306"/>
                  <a:pt x="127" y="275"/>
                  <a:pt x="152" y="255"/>
                </a:cubicBezTo>
                <a:cubicBezTo>
                  <a:pt x="167" y="243"/>
                  <a:pt x="186" y="234"/>
                  <a:pt x="201" y="222"/>
                </a:cubicBezTo>
                <a:cubicBezTo>
                  <a:pt x="234" y="195"/>
                  <a:pt x="248" y="176"/>
                  <a:pt x="292" y="165"/>
                </a:cubicBezTo>
                <a:cubicBezTo>
                  <a:pt x="300" y="159"/>
                  <a:pt x="308" y="153"/>
                  <a:pt x="317" y="148"/>
                </a:cubicBezTo>
                <a:cubicBezTo>
                  <a:pt x="325" y="144"/>
                  <a:pt x="334" y="144"/>
                  <a:pt x="341" y="140"/>
                </a:cubicBezTo>
                <a:cubicBezTo>
                  <a:pt x="429" y="88"/>
                  <a:pt x="287" y="160"/>
                  <a:pt x="374" y="107"/>
                </a:cubicBezTo>
                <a:cubicBezTo>
                  <a:pt x="415" y="82"/>
                  <a:pt x="474" y="86"/>
                  <a:pt x="522" y="74"/>
                </a:cubicBezTo>
                <a:cubicBezTo>
                  <a:pt x="547" y="58"/>
                  <a:pt x="569" y="51"/>
                  <a:pt x="596" y="41"/>
                </a:cubicBezTo>
                <a:cubicBezTo>
                  <a:pt x="848" y="49"/>
                  <a:pt x="906" y="58"/>
                  <a:pt x="1156" y="50"/>
                </a:cubicBezTo>
                <a:cubicBezTo>
                  <a:pt x="1233" y="33"/>
                  <a:pt x="1307" y="24"/>
                  <a:pt x="1386" y="17"/>
                </a:cubicBezTo>
                <a:cubicBezTo>
                  <a:pt x="1563" y="28"/>
                  <a:pt x="1463" y="22"/>
                  <a:pt x="1576" y="0"/>
                </a:cubicBezTo>
                <a:cubicBezTo>
                  <a:pt x="1719" y="3"/>
                  <a:pt x="1861" y="3"/>
                  <a:pt x="2004" y="8"/>
                </a:cubicBezTo>
                <a:cubicBezTo>
                  <a:pt x="2045" y="10"/>
                  <a:pt x="2043" y="63"/>
                  <a:pt x="2086" y="66"/>
                </a:cubicBezTo>
                <a:cubicBezTo>
                  <a:pt x="2163" y="71"/>
                  <a:pt x="2239" y="71"/>
                  <a:pt x="2316" y="74"/>
                </a:cubicBezTo>
                <a:cubicBezTo>
                  <a:pt x="2363" y="83"/>
                  <a:pt x="2364" y="96"/>
                  <a:pt x="2407" y="107"/>
                </a:cubicBezTo>
                <a:cubicBezTo>
                  <a:pt x="2437" y="104"/>
                  <a:pt x="2467" y="103"/>
                  <a:pt x="2497" y="99"/>
                </a:cubicBezTo>
                <a:cubicBezTo>
                  <a:pt x="2531" y="94"/>
                  <a:pt x="2562" y="68"/>
                  <a:pt x="2596" y="66"/>
                </a:cubicBezTo>
                <a:cubicBezTo>
                  <a:pt x="2829" y="53"/>
                  <a:pt x="2695" y="60"/>
                  <a:pt x="2999" y="50"/>
                </a:cubicBezTo>
                <a:cubicBezTo>
                  <a:pt x="3079" y="36"/>
                  <a:pt x="3121" y="9"/>
                  <a:pt x="3205" y="0"/>
                </a:cubicBezTo>
                <a:cubicBezTo>
                  <a:pt x="3316" y="14"/>
                  <a:pt x="3439" y="4"/>
                  <a:pt x="3550" y="8"/>
                </a:cubicBezTo>
                <a:cubicBezTo>
                  <a:pt x="3616" y="26"/>
                  <a:pt x="3680" y="66"/>
                  <a:pt x="3748" y="74"/>
                </a:cubicBezTo>
                <a:cubicBezTo>
                  <a:pt x="3784" y="78"/>
                  <a:pt x="3819" y="79"/>
                  <a:pt x="3855" y="82"/>
                </a:cubicBezTo>
                <a:cubicBezTo>
                  <a:pt x="3887" y="104"/>
                  <a:pt x="3920" y="106"/>
                  <a:pt x="3954" y="124"/>
                </a:cubicBezTo>
                <a:cubicBezTo>
                  <a:pt x="4057" y="113"/>
                  <a:pt x="4156" y="120"/>
                  <a:pt x="4258" y="132"/>
                </a:cubicBezTo>
                <a:cubicBezTo>
                  <a:pt x="4285" y="141"/>
                  <a:pt x="4315" y="151"/>
                  <a:pt x="4340" y="165"/>
                </a:cubicBezTo>
                <a:cubicBezTo>
                  <a:pt x="4357" y="175"/>
                  <a:pt x="4370" y="197"/>
                  <a:pt x="4390" y="198"/>
                </a:cubicBezTo>
                <a:cubicBezTo>
                  <a:pt x="4603" y="211"/>
                  <a:pt x="4477" y="205"/>
                  <a:pt x="4768" y="214"/>
                </a:cubicBezTo>
                <a:cubicBezTo>
                  <a:pt x="4774" y="220"/>
                  <a:pt x="4781" y="224"/>
                  <a:pt x="4785" y="231"/>
                </a:cubicBezTo>
                <a:cubicBezTo>
                  <a:pt x="4793" y="246"/>
                  <a:pt x="4784" y="276"/>
                  <a:pt x="4801" y="280"/>
                </a:cubicBezTo>
                <a:cubicBezTo>
                  <a:pt x="4901" y="304"/>
                  <a:pt x="4823" y="288"/>
                  <a:pt x="5040" y="296"/>
                </a:cubicBezTo>
                <a:cubicBezTo>
                  <a:pt x="5050" y="327"/>
                  <a:pt x="5033" y="337"/>
                  <a:pt x="4999" y="338"/>
                </a:cubicBezTo>
                <a:cubicBezTo>
                  <a:pt x="4873" y="343"/>
                  <a:pt x="4746" y="343"/>
                  <a:pt x="4620" y="346"/>
                </a:cubicBezTo>
                <a:cubicBezTo>
                  <a:pt x="4399" y="567"/>
                  <a:pt x="3947" y="184"/>
                  <a:pt x="3732" y="412"/>
                </a:cubicBezTo>
                <a:cubicBezTo>
                  <a:pt x="3690" y="401"/>
                  <a:pt x="3650" y="387"/>
                  <a:pt x="3608" y="379"/>
                </a:cubicBezTo>
                <a:cubicBezTo>
                  <a:pt x="3402" y="382"/>
                  <a:pt x="3197" y="395"/>
                  <a:pt x="2991" y="387"/>
                </a:cubicBezTo>
                <a:cubicBezTo>
                  <a:pt x="2973" y="386"/>
                  <a:pt x="2919" y="339"/>
                  <a:pt x="2892" y="329"/>
                </a:cubicBezTo>
                <a:cubicBezTo>
                  <a:pt x="2144" y="338"/>
                  <a:pt x="2031" y="345"/>
                  <a:pt x="1246" y="338"/>
                </a:cubicBezTo>
                <a:cubicBezTo>
                  <a:pt x="951" y="319"/>
                  <a:pt x="654" y="338"/>
                  <a:pt x="358" y="329"/>
                </a:cubicBezTo>
                <a:cubicBezTo>
                  <a:pt x="0" y="344"/>
                  <a:pt x="234" y="329"/>
                  <a:pt x="86" y="329"/>
                </a:cubicBezTo>
                <a:close/>
              </a:path>
            </a:pathLst>
          </a:custGeom>
          <a:pattFill prst="lgConfetti">
            <a:fgClr>
              <a:srgbClr val="808000"/>
            </a:fgClr>
            <a:bgClr>
              <a:srgbClr val="663300"/>
            </a:bgClr>
          </a:patt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pic>
        <p:nvPicPr>
          <p:cNvPr id="2054" name="Picture 6" descr="35213249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12000"/>
          </a:blip>
          <a:srcRect/>
          <a:stretch>
            <a:fillRect/>
          </a:stretch>
        </p:blipFill>
        <p:spPr bwMode="auto">
          <a:xfrm rot="-265832">
            <a:off x="1979613" y="620713"/>
            <a:ext cx="5975350" cy="6048375"/>
          </a:xfrm>
          <a:prstGeom prst="rect">
            <a:avLst/>
          </a:prstGeom>
          <a:noFill/>
        </p:spPr>
      </p:pic>
      <p:pic>
        <p:nvPicPr>
          <p:cNvPr id="2056" name="Picture 8" descr="079513_337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6000"/>
          </a:blip>
          <a:srcRect l="36620" t="63802" r="32491"/>
          <a:stretch>
            <a:fillRect/>
          </a:stretch>
        </p:blipFill>
        <p:spPr bwMode="auto">
          <a:xfrm rot="1960517">
            <a:off x="1476375" y="2565400"/>
            <a:ext cx="1225550" cy="1162050"/>
          </a:xfrm>
          <a:prstGeom prst="rect">
            <a:avLst/>
          </a:prstGeom>
          <a:noFill/>
        </p:spPr>
      </p:pic>
      <p:pic>
        <p:nvPicPr>
          <p:cNvPr id="2057" name="Picture 9" descr="079513_337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6000"/>
          </a:blip>
          <a:srcRect l="36620" t="63802" r="32491"/>
          <a:stretch>
            <a:fillRect/>
          </a:stretch>
        </p:blipFill>
        <p:spPr bwMode="auto">
          <a:xfrm rot="1615173">
            <a:off x="2771775" y="2565400"/>
            <a:ext cx="1225550" cy="1162050"/>
          </a:xfrm>
          <a:prstGeom prst="rect">
            <a:avLst/>
          </a:prstGeom>
          <a:noFill/>
        </p:spPr>
      </p:pic>
      <p:pic>
        <p:nvPicPr>
          <p:cNvPr id="2058" name="Picture 10" descr="079513_337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6000"/>
          </a:blip>
          <a:srcRect l="36620" t="63802" r="32491"/>
          <a:stretch>
            <a:fillRect/>
          </a:stretch>
        </p:blipFill>
        <p:spPr bwMode="auto">
          <a:xfrm rot="1960517">
            <a:off x="2484438" y="1268413"/>
            <a:ext cx="1225550" cy="1162050"/>
          </a:xfrm>
          <a:prstGeom prst="rect">
            <a:avLst/>
          </a:prstGeom>
          <a:noFill/>
        </p:spPr>
      </p:pic>
      <p:pic>
        <p:nvPicPr>
          <p:cNvPr id="2059" name="Picture 11" descr="079513_337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6000"/>
          </a:blip>
          <a:srcRect l="36620" t="63802" r="32491"/>
          <a:stretch>
            <a:fillRect/>
          </a:stretch>
        </p:blipFill>
        <p:spPr bwMode="auto">
          <a:xfrm rot="1960517">
            <a:off x="5651500" y="4292600"/>
            <a:ext cx="1225550" cy="1162050"/>
          </a:xfrm>
          <a:prstGeom prst="rect">
            <a:avLst/>
          </a:prstGeom>
          <a:noFill/>
        </p:spPr>
      </p:pic>
      <p:pic>
        <p:nvPicPr>
          <p:cNvPr id="2060" name="Picture 12" descr="079513_337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6000"/>
          </a:blip>
          <a:srcRect l="36620" t="63802" r="32491"/>
          <a:stretch>
            <a:fillRect/>
          </a:stretch>
        </p:blipFill>
        <p:spPr bwMode="auto">
          <a:xfrm rot="1960517">
            <a:off x="4284663" y="765175"/>
            <a:ext cx="1225550" cy="1162050"/>
          </a:xfrm>
          <a:prstGeom prst="rect">
            <a:avLst/>
          </a:prstGeom>
          <a:noFill/>
        </p:spPr>
      </p:pic>
      <p:pic>
        <p:nvPicPr>
          <p:cNvPr id="2061" name="Picture 13" descr="079513_337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6000"/>
          </a:blip>
          <a:srcRect l="36620" t="63802" r="32491"/>
          <a:stretch>
            <a:fillRect/>
          </a:stretch>
        </p:blipFill>
        <p:spPr bwMode="auto">
          <a:xfrm rot="-367849">
            <a:off x="6156325" y="2205038"/>
            <a:ext cx="1225550" cy="1162050"/>
          </a:xfrm>
          <a:prstGeom prst="rect">
            <a:avLst/>
          </a:prstGeom>
          <a:noFill/>
        </p:spPr>
      </p:pic>
      <p:pic>
        <p:nvPicPr>
          <p:cNvPr id="2063" name="Picture 15" descr="079513_337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6000"/>
          </a:blip>
          <a:srcRect l="36620" t="63802" r="32491"/>
          <a:stretch>
            <a:fillRect/>
          </a:stretch>
        </p:blipFill>
        <p:spPr bwMode="auto">
          <a:xfrm rot="-2030317">
            <a:off x="6516688" y="3573463"/>
            <a:ext cx="1225550" cy="1162050"/>
          </a:xfrm>
          <a:prstGeom prst="rect">
            <a:avLst/>
          </a:prstGeom>
          <a:noFill/>
        </p:spPr>
      </p:pic>
      <p:pic>
        <p:nvPicPr>
          <p:cNvPr id="2064" name="Picture 16" descr="079513_337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6000"/>
          </a:blip>
          <a:srcRect l="36620" t="63802" r="32491"/>
          <a:stretch>
            <a:fillRect/>
          </a:stretch>
        </p:blipFill>
        <p:spPr bwMode="auto">
          <a:xfrm rot="1960517">
            <a:off x="2195513" y="3933825"/>
            <a:ext cx="1225550" cy="1162050"/>
          </a:xfrm>
          <a:prstGeom prst="rect">
            <a:avLst/>
          </a:prstGeom>
          <a:noFill/>
        </p:spPr>
      </p:pic>
      <p:sp>
        <p:nvSpPr>
          <p:cNvPr id="2065" name="AutoShape 17"/>
          <p:cNvSpPr>
            <a:spLocks noChangeArrowheads="1"/>
          </p:cNvSpPr>
          <p:nvPr/>
        </p:nvSpPr>
        <p:spPr bwMode="auto">
          <a:xfrm>
            <a:off x="468313" y="260350"/>
            <a:ext cx="2879725" cy="865188"/>
          </a:xfrm>
          <a:prstGeom prst="cloudCallout">
            <a:avLst>
              <a:gd name="adj1" fmla="val -34343"/>
              <a:gd name="adj2" fmla="val 41194"/>
            </a:avLst>
          </a:prstGeom>
          <a:gradFill rotWithShape="1">
            <a:gsLst>
              <a:gs pos="0">
                <a:schemeClr val="accent1"/>
              </a:gs>
              <a:gs pos="100000">
                <a:srgbClr val="3B3B3B"/>
              </a:gs>
            </a:gsLst>
            <a:lin ang="5400000" scaled="1"/>
          </a:gra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algn="ctr"/>
            <a:endParaRPr lang="ru-RU"/>
          </a:p>
        </p:txBody>
      </p:sp>
      <p:sp>
        <p:nvSpPr>
          <p:cNvPr id="2066" name="AutoShape 18"/>
          <p:cNvSpPr>
            <a:spLocks noChangeArrowheads="1"/>
          </p:cNvSpPr>
          <p:nvPr/>
        </p:nvSpPr>
        <p:spPr bwMode="auto">
          <a:xfrm>
            <a:off x="-252413" y="188913"/>
            <a:ext cx="2232026" cy="792162"/>
          </a:xfrm>
          <a:prstGeom prst="cloudCallout">
            <a:avLst>
              <a:gd name="adj1" fmla="val -17356"/>
              <a:gd name="adj2" fmla="val 14931"/>
            </a:avLst>
          </a:prstGeom>
          <a:gradFill rotWithShape="1">
            <a:gsLst>
              <a:gs pos="0">
                <a:schemeClr val="accent1"/>
              </a:gs>
              <a:gs pos="100000">
                <a:srgbClr val="3B3B3B"/>
              </a:gs>
            </a:gsLst>
            <a:lin ang="5400000" scaled="1"/>
          </a:gra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algn="ctr"/>
            <a:endParaRPr lang="ru-RU"/>
          </a:p>
        </p:txBody>
      </p:sp>
      <p:pic>
        <p:nvPicPr>
          <p:cNvPr id="2067" name="Picture 19" descr="079513_337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6000"/>
          </a:blip>
          <a:srcRect l="36620" t="63802" r="32491"/>
          <a:stretch>
            <a:fillRect/>
          </a:stretch>
        </p:blipFill>
        <p:spPr bwMode="auto">
          <a:xfrm rot="-2734379">
            <a:off x="5835650" y="1012825"/>
            <a:ext cx="1225550" cy="1162050"/>
          </a:xfrm>
          <a:prstGeom prst="rect">
            <a:avLst/>
          </a:prstGeom>
          <a:noFill/>
        </p:spPr>
      </p:pic>
      <p:pic>
        <p:nvPicPr>
          <p:cNvPr id="2071" name="Picture 23">
            <a:hlinkClick r:id="" action="ppaction://media"/>
          </p:cNvPr>
          <p:cNvPicPr>
            <a:picLocks noRot="1" noChangeAspect="1" noChangeArrowheads="1"/>
          </p:cNvPicPr>
          <p:nvPr>
            <a:wavAudioFile r:embed="rId1" name="016.wav"/>
          </p:nvPr>
        </p:nvPicPr>
        <p:blipFill>
          <a:blip r:embed="rId5"/>
          <a:srcRect/>
          <a:stretch>
            <a:fillRect/>
          </a:stretch>
        </p:blipFill>
        <p:spPr bwMode="auto">
          <a:xfrm>
            <a:off x="8604250" y="6308725"/>
            <a:ext cx="304800" cy="304800"/>
          </a:xfrm>
          <a:prstGeom prst="rect">
            <a:avLst/>
          </a:prstGeom>
          <a:noFill/>
        </p:spPr>
      </p:pic>
      <p:pic>
        <p:nvPicPr>
          <p:cNvPr id="2072" name="Picture 24" descr="Ёжик1"/>
          <p:cNvPicPr>
            <a:picLocks noChangeAspect="1" noChangeArrowheads="1"/>
          </p:cNvPicPr>
          <p:nvPr/>
        </p:nvPicPr>
        <p:blipFill>
          <a:blip r:embed="rId6">
            <a:lum bright="-6000"/>
          </a:blip>
          <a:srcRect/>
          <a:stretch>
            <a:fillRect/>
          </a:stretch>
        </p:blipFill>
        <p:spPr bwMode="auto">
          <a:xfrm rot="429975">
            <a:off x="9396413" y="5767388"/>
            <a:ext cx="1457325" cy="1090612"/>
          </a:xfrm>
          <a:prstGeom prst="rect">
            <a:avLst/>
          </a:prstGeom>
          <a:noFill/>
        </p:spPr>
      </p:pic>
      <p:pic>
        <p:nvPicPr>
          <p:cNvPr id="2062" name="Picture 14" descr="079513_337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6000"/>
          </a:blip>
          <a:srcRect l="36620" t="63802" r="32491"/>
          <a:stretch>
            <a:fillRect/>
          </a:stretch>
        </p:blipFill>
        <p:spPr bwMode="auto">
          <a:xfrm rot="1223036">
            <a:off x="4716463" y="1989138"/>
            <a:ext cx="1225550" cy="11620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07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3.7037E-6 L 0.07465 0.88125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20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7" y="44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3.7037E-6 L 0.14549 0.65023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3" y="32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0 L -0.06702 0.69213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20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4" y="3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6000"/>
                            </p:stCondLst>
                            <p:childTnLst>
                              <p:par>
                                <p:cTn id="16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962 -0.04259 L 0.40139 0.28935 " pathEditMode="relative" rAng="0" ptsTypes="AA">
                                      <p:cBhvr>
                                        <p:cTn id="17" dur="20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1" y="16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8000"/>
                            </p:stCondLst>
                            <p:childTnLst>
                              <p:par>
                                <p:cTn id="19" presetID="1" presetClass="path" presetSubtype="0" repeatCount="400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78 -0.11621 C 0.0717 -0.11621 0.12778 -0.04144 0.12778 0.05046 C 0.12778 0.14236 0.0717 0.21713 0.00278 0.21713 C -0.06615 0.21713 -0.12222 0.14236 -0.12222 0.05046 C -0.12222 -0.04144 -0.06615 -0.11621 0.00278 -0.11621 Z " pathEditMode="relative" rAng="0" ptsTypes="fffff">
                                      <p:cBhvr>
                                        <p:cTn id="20" dur="2000" fill="hold"/>
                                        <p:tgtEl>
                                          <p:spTgt spid="20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6000"/>
                            </p:stCondLst>
                            <p:childTnLst>
                              <p:par>
                                <p:cTn id="22" presetID="2" presetClass="exit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3" dur="2000"/>
                                        <p:tgtEl>
                                          <p:spTgt spid="20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2000"/>
                                        <p:tgtEl>
                                          <p:spTgt spid="20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8000"/>
                            </p:stCondLst>
                            <p:childTnLst>
                              <p:par>
                                <p:cTn id="27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3000" fill="hold"/>
                                        <p:tgtEl>
                                          <p:spTgt spid="20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3000" fill="hold"/>
                                        <p:tgtEl>
                                          <p:spTgt spid="20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4.07407E-6 L 0.99219 -0.05232 " pathEditMode="relative" rAng="0" ptsTypes="AA">
                                      <p:cBhvr>
                                        <p:cTn id="32" dur="5000" fill="hold"/>
                                        <p:tgtEl>
                                          <p:spTgt spid="20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96" y="-2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3000"/>
                            </p:stCondLst>
                            <p:childTnLst>
                              <p:par>
                                <p:cTn id="3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3000" fill="hold"/>
                                        <p:tgtEl>
                                          <p:spTgt spid="20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3000" fill="hold"/>
                                        <p:tgtEl>
                                          <p:spTgt spid="20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4.81481E-6 L 1.12222 -0.03658 " pathEditMode="relative" rAng="0" ptsTypes="AA">
                                      <p:cBhvr>
                                        <p:cTn id="39" dur="5000" fill="hold"/>
                                        <p:tgtEl>
                                          <p:spTgt spid="20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61" y="-1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8000"/>
                            </p:stCondLst>
                            <p:childTnLst>
                              <p:par>
                                <p:cTn id="41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42" dur="20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0000"/>
                            </p:stCondLst>
                            <p:childTnLst>
                              <p:par>
                                <p:cTn id="44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5400000">
                                      <p:cBhvr>
                                        <p:cTn id="45" dur="20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2000"/>
                            </p:stCondLst>
                            <p:childTnLst>
                              <p:par>
                                <p:cTn id="47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48" dur="2000" fill="hold"/>
                                        <p:tgtEl>
                                          <p:spTgt spid="206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34000"/>
                            </p:stCondLst>
                            <p:childTnLst>
                              <p:par>
                                <p:cTn id="50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5400000">
                                      <p:cBhvr>
                                        <p:cTn id="51" dur="2000" fill="hold"/>
                                        <p:tgtEl>
                                          <p:spTgt spid="206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36000"/>
                            </p:stCondLst>
                            <p:childTnLst>
                              <p:par>
                                <p:cTn id="53" presetID="2" presetClass="exit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4" dur="3000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3000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39000"/>
                            </p:stCondLst>
                            <p:childTnLst>
                              <p:par>
                                <p:cTn id="58" presetID="2" presetClass="exit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9" dur="3000"/>
                                        <p:tgtEl>
                                          <p:spTgt spid="20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3000"/>
                                        <p:tgtEl>
                                          <p:spTgt spid="20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2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42000"/>
                            </p:stCondLst>
                            <p:childTnLst>
                              <p:par>
                                <p:cTn id="63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3.7037E-7 L -0.54427 0.01019 " pathEditMode="relative" rAng="0" ptsTypes="AA">
                                      <p:cBhvr>
                                        <p:cTn id="64" dur="5000" fill="hold"/>
                                        <p:tgtEl>
                                          <p:spTgt spid="20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72" y="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47000"/>
                            </p:stCondLst>
                            <p:childTnLst>
                              <p:par>
                                <p:cTn id="66" presetID="10" presetClass="entr" presetSubtype="0" repeatCount="4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20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51000"/>
                            </p:stCondLst>
                            <p:childTnLst>
                              <p:par>
                                <p:cTn id="70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1.48148E-6 L -0.00399 0.47176 " pathEditMode="relative" rAng="0" ptsTypes="AA">
                                      <p:cBhvr>
                                        <p:cTn id="71" dur="2000" fill="hold"/>
                                        <p:tgtEl>
                                          <p:spTgt spid="20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" y="23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53000"/>
                            </p:stCondLst>
                            <p:childTnLst>
                              <p:par>
                                <p:cTn id="73" presetID="2" presetClass="exit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4" dur="5000"/>
                                        <p:tgtEl>
                                          <p:spTgt spid="20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0"/>
                                        <p:tgtEl>
                                          <p:spTgt spid="20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2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2" presetClass="exit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8" dur="5000"/>
                                        <p:tgtEl>
                                          <p:spTgt spid="20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0"/>
                                        <p:tgtEl>
                                          <p:spTgt spid="20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2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58000"/>
                            </p:stCondLst>
                            <p:childTnLst>
                              <p:par>
                                <p:cTn id="82" presetID="1" presetClass="path" presetSubtype="0" repeatCount="300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222 0.03148 C -0.07761 -0.11111 -0.07188 -0.33611 0.03489 -0.4699 C 0.14184 -0.60301 0.31041 -0.5949 0.41076 -0.45231 C 0.51076 -0.30926 0.50503 -0.08495 0.39826 0.04861 C 0.29097 0.18218 0.12239 0.17454 0.02222 0.03148 Z " pathEditMode="relative" rAng="13617341" ptsTypes="fffff">
                                      <p:cBhvr>
                                        <p:cTn id="83" dur="3000" fill="hold"/>
                                        <p:tgtEl>
                                          <p:spTgt spid="20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4" y="-242"/>
                                    </p:animMotion>
                                  </p:childTnLst>
                                </p:cTn>
                              </p:par>
                              <p:par>
                                <p:cTn id="84" presetID="19" presetClass="entr" presetSubtype="1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20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20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67000"/>
                            </p:stCondLst>
                            <p:childTnLst>
                              <p:par>
                                <p:cTn id="89" presetID="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0" dur="1000"/>
                                        <p:tgtEl>
                                          <p:spTgt spid="20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1000"/>
                                        <p:tgtEl>
                                          <p:spTgt spid="20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93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071"/>
                </p:tgtEl>
              </p:cMediaNode>
            </p:audio>
          </p:childTnLst>
        </p:cTn>
      </p:par>
    </p:tnLst>
    <p:bldLst>
      <p:bldP spid="2065" grpId="0" animBg="1"/>
      <p:bldP spid="2065" grpId="1" animBg="1"/>
      <p:bldP spid="2066" grpId="0" animBg="1"/>
      <p:bldP spid="2066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71" name="Rectangle 11"/>
          <p:cNvSpPr>
            <a:spLocks noChangeArrowheads="1"/>
          </p:cNvSpPr>
          <p:nvPr/>
        </p:nvSpPr>
        <p:spPr bwMode="auto">
          <a:xfrm>
            <a:off x="827088" y="2100667"/>
            <a:ext cx="5661806" cy="27392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ru-RU" sz="1600" b="1" dirty="0"/>
              <a:t>Картинки:</a:t>
            </a:r>
          </a:p>
          <a:p>
            <a:r>
              <a:rPr lang="ru-RU" sz="1400" dirty="0">
                <a:hlinkClick r:id="rId2"/>
              </a:rPr>
              <a:t>http://www.3-porosenka.ru/off-line/catalogue/3298/s-14337.jpg</a:t>
            </a:r>
            <a:r>
              <a:rPr lang="ru-RU" sz="1400" dirty="0"/>
              <a:t> - ёжик</a:t>
            </a:r>
          </a:p>
          <a:p>
            <a:r>
              <a:rPr lang="ru-RU" sz="1400" dirty="0">
                <a:hlinkClick r:id="rId3"/>
              </a:rPr>
              <a:t>http://www.rosfoto.ru/photos/big/0079000/079513_337.jpg</a:t>
            </a:r>
            <a:r>
              <a:rPr lang="ru-RU" sz="1400" dirty="0"/>
              <a:t> - листья</a:t>
            </a:r>
          </a:p>
          <a:p>
            <a:r>
              <a:rPr lang="ru-RU" sz="1400" dirty="0" smtClean="0">
                <a:hlinkClick r:id="rId4"/>
              </a:rPr>
              <a:t>http</a:t>
            </a:r>
            <a:r>
              <a:rPr lang="ru-RU" sz="1400" dirty="0">
                <a:hlinkClick r:id="rId4"/>
              </a:rPr>
              <a:t>://kakadu.509.com1.ru:8018/WWW/fotogal/clip/baboch/2.jpg</a:t>
            </a:r>
            <a:r>
              <a:rPr lang="ru-RU" sz="1400" dirty="0"/>
              <a:t> , </a:t>
            </a:r>
          </a:p>
          <a:p>
            <a:r>
              <a:rPr lang="ru-RU" sz="1400" dirty="0" smtClean="0">
                <a:hlinkClick r:id="rId5"/>
              </a:rPr>
              <a:t>http</a:t>
            </a:r>
            <a:r>
              <a:rPr lang="ru-RU" sz="1400" dirty="0">
                <a:hlinkClick r:id="rId5"/>
              </a:rPr>
              <a:t>://p-userpic.livejournal.com/81599993/12677046</a:t>
            </a:r>
            <a:r>
              <a:rPr lang="ru-RU" sz="1400" dirty="0"/>
              <a:t> - ёжик</a:t>
            </a:r>
          </a:p>
          <a:p>
            <a:endParaRPr lang="ru-RU" sz="1400" dirty="0"/>
          </a:p>
          <a:p>
            <a:endParaRPr lang="ru-RU" sz="1400" dirty="0"/>
          </a:p>
          <a:p>
            <a:r>
              <a:rPr lang="ru-RU" sz="1600" b="1" dirty="0"/>
              <a:t>Музыка:</a:t>
            </a:r>
          </a:p>
          <a:p>
            <a:r>
              <a:rPr lang="ru-RU" sz="1400" dirty="0">
                <a:hlinkClick r:id="rId6"/>
              </a:rPr>
              <a:t>http://www.parkov3.narod.ru/veter.htm</a:t>
            </a:r>
            <a:r>
              <a:rPr lang="ru-RU" sz="1400" dirty="0"/>
              <a:t> </a:t>
            </a:r>
          </a:p>
          <a:p>
            <a:r>
              <a:rPr lang="ru-RU" sz="1400" dirty="0">
                <a:hlinkClick r:id="rId7"/>
              </a:rPr>
              <a:t>http://detkam.e-papa.ru/mp/6/13.html</a:t>
            </a:r>
            <a:r>
              <a:rPr lang="ru-RU" sz="1400" dirty="0"/>
              <a:t> </a:t>
            </a:r>
          </a:p>
          <a:p>
            <a:r>
              <a:rPr lang="ru-RU" sz="1400" dirty="0">
                <a:hlinkClick r:id="rId8"/>
              </a:rPr>
              <a:t>http://karaoke.yarsk.info/</a:t>
            </a:r>
            <a:r>
              <a:rPr lang="ru-RU" sz="1400" dirty="0"/>
              <a:t> </a:t>
            </a:r>
          </a:p>
          <a:p>
            <a:r>
              <a:rPr lang="ru-RU" sz="1400" dirty="0">
                <a:hlinkClick r:id="rId9"/>
              </a:rPr>
              <a:t>http://www.sefon.ru/mp3/</a:t>
            </a:r>
            <a:r>
              <a:rPr lang="ru-RU" sz="1400" dirty="0"/>
              <a:t> </a:t>
            </a:r>
          </a:p>
        </p:txBody>
      </p:sp>
      <p:sp>
        <p:nvSpPr>
          <p:cNvPr id="15372" name="Text Box 12"/>
          <p:cNvSpPr txBox="1">
            <a:spLocks noChangeArrowheads="1"/>
          </p:cNvSpPr>
          <p:nvPr/>
        </p:nvSpPr>
        <p:spPr bwMode="auto">
          <a:xfrm>
            <a:off x="2124075" y="260350"/>
            <a:ext cx="56165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b="1"/>
              <a:t>ИСТОЧНИКИ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1254</TotalTime>
  <Words>61</Words>
  <Application>Microsoft Office PowerPoint</Application>
  <PresentationFormat>Экран (4:3)</PresentationFormat>
  <Paragraphs>19</Paragraphs>
  <Slides>3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Оформление по умолчанию</vt:lpstr>
      <vt:lpstr>Презентация PowerPoint</vt:lpstr>
      <vt:lpstr>Презентация PowerPoint</vt:lpstr>
      <vt:lpstr>Презентация PowerPoint</vt:lpstr>
    </vt:vector>
  </TitlesOfParts>
  <Company>WareZ Provider 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www.PHILka.RU</dc:creator>
  <cp:lastModifiedBy>Света</cp:lastModifiedBy>
  <cp:revision>48</cp:revision>
  <dcterms:created xsi:type="dcterms:W3CDTF">2009-02-23T12:31:33Z</dcterms:created>
  <dcterms:modified xsi:type="dcterms:W3CDTF">2015-01-30T20:01:32Z</dcterms:modified>
</cp:coreProperties>
</file>