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91" autoAdjust="0"/>
    <p:restoredTop sz="94660"/>
  </p:normalViewPr>
  <p:slideViewPr>
    <p:cSldViewPr>
      <p:cViewPr>
        <p:scale>
          <a:sx n="73" d="100"/>
          <a:sy n="73" d="100"/>
        </p:scale>
        <p:origin x="-105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D731A-CDA0-4BA3-AD7B-E944A1D81FDF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417E7-4F83-41DE-9BB0-9AA382D7FE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417E7-4F83-41DE-9BB0-9AA382D7FEC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AB62B0F-E041-4FCF-BFB7-365156FB7547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799337F-0FDF-4531-A705-0544978125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2B0F-E041-4FCF-BFB7-365156FB7547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337F-0FDF-4531-A705-0544978125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2B0F-E041-4FCF-BFB7-365156FB7547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337F-0FDF-4531-A705-0544978125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AB62B0F-E041-4FCF-BFB7-365156FB7547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799337F-0FDF-4531-A705-0544978125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AB62B0F-E041-4FCF-BFB7-365156FB7547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799337F-0FDF-4531-A705-0544978125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2B0F-E041-4FCF-BFB7-365156FB7547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337F-0FDF-4531-A705-0544978125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2B0F-E041-4FCF-BFB7-365156FB7547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337F-0FDF-4531-A705-0544978125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B62B0F-E041-4FCF-BFB7-365156FB7547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799337F-0FDF-4531-A705-0544978125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62B0F-E041-4FCF-BFB7-365156FB7547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337F-0FDF-4531-A705-0544978125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AB62B0F-E041-4FCF-BFB7-365156FB7547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799337F-0FDF-4531-A705-0544978125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B62B0F-E041-4FCF-BFB7-365156FB7547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799337F-0FDF-4531-A705-0544978125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B62B0F-E041-4FCF-BFB7-365156FB7547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799337F-0FDF-4531-A705-0544978125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file:///F:\&#1050;&#1086;&#1085;&#1092;&#1077;&#1088;&#1077;&#1085;&#1094;&#1080;&#1103;\&#1052;&#1086;&#1080;%20&#1080;&#1075;&#1088;&#1091;&#1096;&#1082;&#1080;.pp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hyperlink" Target="file:///F:\&#1050;&#1086;&#1085;&#1092;&#1077;&#1088;&#1077;&#1085;&#1094;&#1080;&#1103;\&#1046;&#1080;&#1079;&#1085;&#1100;%20&#1085;&#1091;&#1083;&#1103;&#187;.ppt" TargetMode="External"/><Relationship Id="rId4" Type="http://schemas.openxmlformats.org/officeDocument/2006/relationships/hyperlink" Target="file:///F:\&#1050;&#1086;&#1085;&#1092;&#1077;&#1088;&#1077;&#1085;&#1094;&#1080;&#1103;\&#1087;&#1086;&#1088;&#1090;&#1092;&#1077;&#1083;&#1100;.pp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27860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>
                <a:solidFill>
                  <a:srgbClr val="92D050"/>
                </a:solidFill>
              </a:rPr>
              <a:t>«Организация проектной и исследовательской деятельности школьников на уроке и внеурочной </a:t>
            </a:r>
            <a:r>
              <a:rPr lang="ru-RU" sz="4000" b="1" i="1" dirty="0" smtClean="0">
                <a:solidFill>
                  <a:srgbClr val="92D050"/>
                </a:solidFill>
              </a:rPr>
              <a:t>деятельности</a:t>
            </a:r>
            <a:r>
              <a:rPr lang="ru-RU" sz="4000" b="1" i="1" dirty="0">
                <a:solidFill>
                  <a:srgbClr val="92D050"/>
                </a:solidFill>
              </a:rPr>
              <a:t>»</a:t>
            </a:r>
            <a:r>
              <a:rPr lang="ru-RU" i="1" dirty="0">
                <a:solidFill>
                  <a:srgbClr val="92D050"/>
                </a:solidFill>
              </a:rPr>
              <a:t/>
            </a:r>
            <a:br>
              <a:rPr lang="ru-RU" i="1" dirty="0">
                <a:solidFill>
                  <a:srgbClr val="92D050"/>
                </a:solidFill>
              </a:rPr>
            </a:br>
            <a:endParaRPr lang="ru-RU" i="1" dirty="0">
              <a:solidFill>
                <a:srgbClr val="92D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3857628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Подготовила:</a:t>
            </a:r>
          </a:p>
          <a:p>
            <a:pPr algn="r"/>
            <a:r>
              <a:rPr lang="ru-RU" dirty="0" smtClean="0"/>
              <a:t>Учитель начальных классов</a:t>
            </a:r>
          </a:p>
          <a:p>
            <a:pPr algn="r"/>
            <a:r>
              <a:rPr lang="ru-RU" dirty="0" smtClean="0"/>
              <a:t>МБОУ </a:t>
            </a:r>
            <a:r>
              <a:rPr lang="ru-RU" dirty="0" err="1" smtClean="0"/>
              <a:t>Люрская</a:t>
            </a:r>
            <a:r>
              <a:rPr lang="ru-RU" dirty="0" smtClean="0"/>
              <a:t> СОШ</a:t>
            </a:r>
          </a:p>
          <a:p>
            <a:pPr algn="r"/>
            <a:r>
              <a:rPr lang="ru-RU" dirty="0" smtClean="0"/>
              <a:t>Осипова О.С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1214414" y="4286256"/>
            <a:ext cx="2500330" cy="1928796"/>
            <a:chOff x="9358346" y="1071546"/>
            <a:chExt cx="2500330" cy="1928796"/>
          </a:xfrm>
        </p:grpSpPr>
        <p:pic>
          <p:nvPicPr>
            <p:cNvPr id="5122" name="Picture 2" descr="C:\Users\1\Desktop\Безымянный.pngвцакп.png"/>
            <p:cNvPicPr>
              <a:picLocks noChangeAspect="1" noChangeArrowheads="1"/>
            </p:cNvPicPr>
            <p:nvPr/>
          </p:nvPicPr>
          <p:blipFill>
            <a:blip r:embed="rId2" cstate="print"/>
            <a:srcRect r="80000" b="77500"/>
            <a:stretch>
              <a:fillRect/>
            </a:stretch>
          </p:blipFill>
          <p:spPr bwMode="auto">
            <a:xfrm>
              <a:off x="9501222" y="1071546"/>
              <a:ext cx="2285976" cy="1928796"/>
            </a:xfrm>
            <a:prstGeom prst="rect">
              <a:avLst/>
            </a:prstGeom>
            <a:noFill/>
          </p:spPr>
        </p:pic>
        <p:sp>
          <p:nvSpPr>
            <p:cNvPr id="4" name="TextBox 3"/>
            <p:cNvSpPr txBox="1"/>
            <p:nvPr/>
          </p:nvSpPr>
          <p:spPr>
            <a:xfrm>
              <a:off x="9358346" y="1714488"/>
              <a:ext cx="25003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i="1" dirty="0" smtClean="0">
                  <a:solidFill>
                    <a:srgbClr val="FFC000"/>
                  </a:solidFill>
                </a:rPr>
                <a:t>Информация </a:t>
              </a:r>
              <a:endParaRPr lang="ru-RU" sz="2400" b="1" i="1" dirty="0">
                <a:solidFill>
                  <a:srgbClr val="FFC000"/>
                </a:solidFill>
              </a:endParaRPr>
            </a:p>
          </p:txBody>
        </p:sp>
      </p:grpSp>
      <p:sp>
        <p:nvSpPr>
          <p:cNvPr id="6" name="Выноска-облако 5"/>
          <p:cNvSpPr/>
          <p:nvPr/>
        </p:nvSpPr>
        <p:spPr>
          <a:xfrm>
            <a:off x="2285984" y="500042"/>
            <a:ext cx="5357818" cy="3500462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7030A0"/>
                </a:solidFill>
              </a:rPr>
              <a:t>Это сведения об окружающем мире, сообщения о чем либо. 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4857752" y="1357298"/>
            <a:ext cx="2571728" cy="1857358"/>
            <a:chOff x="5500694" y="857232"/>
            <a:chExt cx="2571728" cy="1857358"/>
          </a:xfrm>
        </p:grpSpPr>
        <p:pic>
          <p:nvPicPr>
            <p:cNvPr id="6146" name="Picture 2" descr="C:\Users\1\Desktop\рп.png"/>
            <p:cNvPicPr>
              <a:picLocks noChangeAspect="1" noChangeArrowheads="1"/>
            </p:cNvPicPr>
            <p:nvPr/>
          </p:nvPicPr>
          <p:blipFill>
            <a:blip r:embed="rId2" cstate="print"/>
            <a:srcRect r="77500" b="78334"/>
            <a:stretch>
              <a:fillRect/>
            </a:stretch>
          </p:blipFill>
          <p:spPr bwMode="auto">
            <a:xfrm>
              <a:off x="5500694" y="857232"/>
              <a:ext cx="2571728" cy="1857358"/>
            </a:xfrm>
            <a:prstGeom prst="rect">
              <a:avLst/>
            </a:prstGeom>
            <a:noFill/>
          </p:spPr>
        </p:pic>
        <p:sp>
          <p:nvSpPr>
            <p:cNvPr id="4" name="TextBox 3"/>
            <p:cNvSpPr txBox="1"/>
            <p:nvPr/>
          </p:nvSpPr>
          <p:spPr>
            <a:xfrm>
              <a:off x="5715008" y="1428736"/>
              <a:ext cx="20002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i="1" dirty="0" smtClean="0">
                  <a:solidFill>
                    <a:srgbClr val="FFC000"/>
                  </a:solidFill>
                </a:rPr>
                <a:t>Продукт</a:t>
              </a:r>
              <a:endParaRPr lang="ru-RU" sz="2800" b="1" i="1" dirty="0">
                <a:solidFill>
                  <a:srgbClr val="FFC000"/>
                </a:solidFill>
              </a:endParaRPr>
            </a:p>
          </p:txBody>
        </p:sp>
      </p:grpSp>
      <p:sp>
        <p:nvSpPr>
          <p:cNvPr id="6" name="Овальная выноска 5"/>
          <p:cNvSpPr/>
          <p:nvPr/>
        </p:nvSpPr>
        <p:spPr>
          <a:xfrm rot="10800000">
            <a:off x="2214546" y="3500438"/>
            <a:ext cx="4286280" cy="2714644"/>
          </a:xfrm>
          <a:prstGeom prst="wedgeEllipseCallou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571736" y="4286256"/>
            <a:ext cx="3857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Это все, что придумано и сделано, создано, изготовлено.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rgbClr val="00B050"/>
                </a:solidFill>
              </a:rPr>
              <a:t>«За прошедший учебный год составили с учениками 1 и 2 класса проект на тему: </a:t>
            </a:r>
            <a:r>
              <a:rPr lang="ru-RU" sz="2800" b="1" i="1" u="sng" dirty="0" smtClean="0">
                <a:solidFill>
                  <a:srgbClr val="00B050"/>
                </a:solidFill>
                <a:hlinkClick r:id="rId3" action="ppaction://hlinkpres?slideindex=1&amp;slidetitle="/>
              </a:rPr>
              <a:t>«Мои игрушки».</a:t>
            </a:r>
            <a:r>
              <a:rPr lang="ru-RU" sz="2800" b="1" i="1" dirty="0" smtClean="0">
                <a:solidFill>
                  <a:srgbClr val="00B050"/>
                </a:solidFill>
                <a:hlinkClick r:id="rId3" action="ppaction://hlinkpres?slideindex=1&amp;slidetitle="/>
              </a:rPr>
              <a:t> 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2500306"/>
            <a:ext cx="71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B050"/>
                </a:solidFill>
              </a:rPr>
              <a:t>«А с учениками 3 класса составили мини – проект </a:t>
            </a:r>
            <a:r>
              <a:rPr lang="ru-RU" sz="2400" b="1" i="1" u="sng" dirty="0" smtClean="0">
                <a:solidFill>
                  <a:srgbClr val="00B050"/>
                </a:solidFill>
                <a:hlinkClick r:id="rId4" action="ppaction://hlinkpres?slideindex=1&amp;slidetitle="/>
              </a:rPr>
              <a:t>«Любимый портфель»</a:t>
            </a:r>
            <a:r>
              <a:rPr lang="ru-RU" dirty="0" smtClean="0">
                <a:hlinkClick r:id="rId4" action="ppaction://hlinkpres?slideindex=1&amp;slidetitle="/>
              </a:rPr>
              <a:t>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4143380"/>
            <a:ext cx="62865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dirty="0" smtClean="0">
                <a:solidFill>
                  <a:srgbClr val="00B050"/>
                </a:solidFill>
              </a:rPr>
              <a:t>«</a:t>
            </a:r>
            <a:r>
              <a:rPr lang="ru-RU" sz="2400" i="1" dirty="0" smtClean="0">
                <a:solidFill>
                  <a:srgbClr val="00B050"/>
                </a:solidFill>
              </a:rPr>
              <a:t>В этом году мы составили проект по математике </a:t>
            </a:r>
            <a:r>
              <a:rPr lang="ru-RU" sz="2400" i="1" u="sng" dirty="0" smtClean="0">
                <a:solidFill>
                  <a:srgbClr val="00B050"/>
                </a:solidFill>
                <a:hlinkClick r:id="rId5" action="ppaction://hlinkpres?slideindex=1&amp;slidetitle="/>
              </a:rPr>
              <a:t>«Жизнь нуля»</a:t>
            </a:r>
            <a:r>
              <a:rPr lang="ru-RU" sz="2400" i="1" dirty="0" smtClean="0">
                <a:solidFill>
                  <a:srgbClr val="00B050"/>
                </a:solidFill>
                <a:hlinkClick r:id="rId5" action="ppaction://hlinkpres?slideindex=1&amp;slidetitle="/>
              </a:rPr>
              <a:t>.</a:t>
            </a:r>
            <a:endParaRPr lang="ru-RU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i="1" dirty="0" smtClean="0"/>
              <a:t>Метод проекта</a:t>
            </a:r>
            <a:endParaRPr lang="ru-RU" sz="3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571612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>
                <a:solidFill>
                  <a:srgbClr val="00B0F0"/>
                </a:solidFill>
              </a:rPr>
              <a:t>Метод проекта – это одна из личностно – ориентированных технологий, в основе, которой лежит развитие познавательных навыков учащихся, умений самостоятельно конструировать свои знания, ориентироваться в информационном пространстве, развитие критического и творческого мышления. </a:t>
            </a:r>
            <a:endParaRPr lang="ru-RU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97040"/>
          </a:xfrm>
        </p:spPr>
        <p:txBody>
          <a:bodyPr>
            <a:normAutofit/>
          </a:bodyPr>
          <a:lstStyle/>
          <a:p>
            <a:pPr algn="ctr"/>
            <a:r>
              <a:rPr lang="ru-RU" sz="2000" i="1" dirty="0" smtClean="0"/>
              <a:t>На ШМО учителей начальных классов по итогам обсуждения результатов анкетирования разработали программы внеурочной деятельности по следующим направлениям: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7467600" cy="4759464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1)спортивно - оздоровительное</a:t>
            </a:r>
          </a:p>
          <a:p>
            <a:pPr>
              <a:buNone/>
            </a:pPr>
            <a:r>
              <a:rPr lang="ru-RU" i="1" dirty="0" smtClean="0"/>
              <a:t>2)</a:t>
            </a:r>
            <a:r>
              <a:rPr lang="ru-RU" i="1" dirty="0" err="1" smtClean="0"/>
              <a:t>художественно-эстетическо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3</a:t>
            </a:r>
            <a:r>
              <a:rPr lang="ru-RU" i="1" dirty="0" smtClean="0"/>
              <a:t>)</a:t>
            </a:r>
            <a:r>
              <a:rPr lang="ru-RU" i="1" dirty="0" err="1" smtClean="0"/>
              <a:t>общеинтеллектуальное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4</a:t>
            </a:r>
            <a:r>
              <a:rPr lang="ru-RU" i="1" dirty="0" smtClean="0"/>
              <a:t>) </a:t>
            </a:r>
            <a:r>
              <a:rPr lang="ru-RU" i="1" dirty="0" err="1" smtClean="0"/>
              <a:t>социальное-психологическое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5</a:t>
            </a:r>
            <a:r>
              <a:rPr lang="ru-RU" i="1" smtClean="0"/>
              <a:t>) </a:t>
            </a:r>
            <a:r>
              <a:rPr lang="ru-RU" i="1" dirty="0" smtClean="0"/>
              <a:t>научно-познавательное</a:t>
            </a:r>
            <a:endParaRPr lang="ru-RU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Алгоритм разработки проекта таков:</a:t>
            </a:r>
            <a:endParaRPr lang="ru-RU" i="1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214282" y="2571744"/>
            <a:ext cx="2928958" cy="18573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/>
              <a:t>Проблема</a:t>
            </a:r>
            <a:endParaRPr lang="ru-RU" sz="2400" i="1" dirty="0"/>
          </a:p>
        </p:txBody>
      </p:sp>
      <p:sp>
        <p:nvSpPr>
          <p:cNvPr id="8" name="Овал 7"/>
          <p:cNvSpPr/>
          <p:nvPr/>
        </p:nvSpPr>
        <p:spPr>
          <a:xfrm>
            <a:off x="3000364" y="2285992"/>
            <a:ext cx="2786082" cy="221457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/>
              <a:t>Цель</a:t>
            </a:r>
            <a:endParaRPr lang="ru-RU" sz="2400" i="1" dirty="0"/>
          </a:p>
        </p:txBody>
      </p:sp>
      <p:sp>
        <p:nvSpPr>
          <p:cNvPr id="12" name="Солнце 11"/>
          <p:cNvSpPr/>
          <p:nvPr/>
        </p:nvSpPr>
        <p:spPr>
          <a:xfrm>
            <a:off x="5286380" y="2071678"/>
            <a:ext cx="3857620" cy="2643206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Результат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1\Desktop\Безымянный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r="72788" b="62279"/>
          <a:stretch>
            <a:fillRect/>
          </a:stretch>
        </p:blipFill>
        <p:spPr bwMode="auto">
          <a:xfrm>
            <a:off x="1643042" y="500042"/>
            <a:ext cx="5783755" cy="6012996"/>
          </a:xfrm>
          <a:prstGeom prst="rect">
            <a:avLst/>
          </a:prstGeom>
          <a:noFill/>
        </p:spPr>
      </p:pic>
      <p:grpSp>
        <p:nvGrpSpPr>
          <p:cNvPr id="17" name="Группа 16"/>
          <p:cNvGrpSpPr/>
          <p:nvPr/>
        </p:nvGrpSpPr>
        <p:grpSpPr>
          <a:xfrm>
            <a:off x="2214546" y="1714488"/>
            <a:ext cx="5000660" cy="3319185"/>
            <a:chOff x="2214546" y="1714488"/>
            <a:chExt cx="5000660" cy="3319185"/>
          </a:xfrm>
        </p:grpSpPr>
        <p:sp>
          <p:nvSpPr>
            <p:cNvPr id="9" name="TextBox 8"/>
            <p:cNvSpPr txBox="1"/>
            <p:nvPr/>
          </p:nvSpPr>
          <p:spPr>
            <a:xfrm>
              <a:off x="3929058" y="3143248"/>
              <a:ext cx="10715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</a:rPr>
                <a:t>Тема</a:t>
              </a:r>
              <a:endParaRPr lang="ru-RU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643306" y="1714488"/>
              <a:ext cx="12858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i="1" dirty="0" smtClean="0">
                  <a:solidFill>
                    <a:srgbClr val="FFC000"/>
                  </a:solidFill>
                </a:rPr>
                <a:t>Цель</a:t>
              </a:r>
              <a:endParaRPr lang="ru-RU" sz="2800" b="1" i="1" dirty="0">
                <a:solidFill>
                  <a:srgbClr val="FFC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14546" y="2786058"/>
              <a:ext cx="16430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i="1" dirty="0" smtClean="0">
                  <a:solidFill>
                    <a:srgbClr val="FFC000"/>
                  </a:solidFill>
                </a:rPr>
                <a:t>Задача</a:t>
              </a:r>
              <a:endParaRPr lang="ru-RU" sz="2800" b="1" i="1" dirty="0">
                <a:solidFill>
                  <a:srgbClr val="FFC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928926" y="4500570"/>
              <a:ext cx="18573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i="1" dirty="0" smtClean="0">
                  <a:solidFill>
                    <a:srgbClr val="FFC000"/>
                  </a:solidFill>
                </a:rPr>
                <a:t>Гипотеза</a:t>
              </a:r>
              <a:endParaRPr lang="ru-RU" sz="2400" b="1" i="1" dirty="0">
                <a:solidFill>
                  <a:srgbClr val="FFC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786314" y="4572008"/>
              <a:ext cx="24288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i="1" dirty="0" smtClean="0">
                  <a:solidFill>
                    <a:srgbClr val="FFC000"/>
                  </a:solidFill>
                </a:rPr>
                <a:t>Информация</a:t>
              </a:r>
              <a:endParaRPr lang="ru-RU" sz="2400" b="1" i="1" dirty="0">
                <a:solidFill>
                  <a:srgbClr val="FFC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286380" y="2643182"/>
              <a:ext cx="16430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i="1" dirty="0" smtClean="0">
                  <a:solidFill>
                    <a:srgbClr val="FFC000"/>
                  </a:solidFill>
                </a:rPr>
                <a:t>Продукт</a:t>
              </a:r>
              <a:endParaRPr lang="ru-RU" sz="2400" b="1" i="1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3036082" y="1976098"/>
            <a:ext cx="3071835" cy="3057575"/>
            <a:chOff x="3036082" y="1976098"/>
            <a:chExt cx="3071835" cy="3057575"/>
          </a:xfrm>
        </p:grpSpPr>
        <p:cxnSp>
          <p:nvCxnSpPr>
            <p:cNvPr id="20" name="Shape 19"/>
            <p:cNvCxnSpPr>
              <a:stCxn id="10" idx="1"/>
              <a:endCxn id="11" idx="0"/>
            </p:cNvCxnSpPr>
            <p:nvPr/>
          </p:nvCxnSpPr>
          <p:spPr>
            <a:xfrm rot="10800000" flipV="1">
              <a:off x="3036084" y="1976098"/>
              <a:ext cx="607223" cy="809960"/>
            </a:xfrm>
            <a:prstGeom prst="curvedConnector2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Скругленная соединительная линия 25"/>
            <p:cNvCxnSpPr>
              <a:stCxn id="11" idx="2"/>
              <a:endCxn id="12" idx="0"/>
            </p:cNvCxnSpPr>
            <p:nvPr/>
          </p:nvCxnSpPr>
          <p:spPr>
            <a:xfrm rot="16200000" flipH="1">
              <a:off x="2851205" y="3494155"/>
              <a:ext cx="1191292" cy="821537"/>
            </a:xfrm>
            <a:prstGeom prst="curvedConnector3">
              <a:avLst>
                <a:gd name="adj1" fmla="val 50000"/>
              </a:avLst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Скругленная соединительная линия 30"/>
            <p:cNvCxnSpPr>
              <a:stCxn id="12" idx="2"/>
              <a:endCxn id="13" idx="2"/>
            </p:cNvCxnSpPr>
            <p:nvPr/>
          </p:nvCxnSpPr>
          <p:spPr>
            <a:xfrm rot="16200000" flipH="1">
              <a:off x="4893471" y="3926384"/>
              <a:ext cx="71438" cy="2143140"/>
            </a:xfrm>
            <a:prstGeom prst="curvedConnector3">
              <a:avLst>
                <a:gd name="adj1" fmla="val 419998"/>
              </a:avLst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Скругленная соединительная линия 33"/>
            <p:cNvCxnSpPr>
              <a:stCxn id="13" idx="0"/>
              <a:endCxn id="14" idx="2"/>
            </p:cNvCxnSpPr>
            <p:nvPr/>
          </p:nvCxnSpPr>
          <p:spPr>
            <a:xfrm rot="5400000" flipH="1" flipV="1">
              <a:off x="5320758" y="3784850"/>
              <a:ext cx="1467161" cy="107157"/>
            </a:xfrm>
            <a:prstGeom prst="curvedConnector3">
              <a:avLst>
                <a:gd name="adj1" fmla="val 50000"/>
              </a:avLst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Скругленная соединительная линия 40"/>
          <p:cNvCxnSpPr>
            <a:stCxn id="9" idx="0"/>
            <a:endCxn id="10" idx="2"/>
          </p:cNvCxnSpPr>
          <p:nvPr/>
        </p:nvCxnSpPr>
        <p:spPr>
          <a:xfrm rot="16200000" flipV="1">
            <a:off x="3922776" y="2601180"/>
            <a:ext cx="905540" cy="178595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785918" y="3929066"/>
            <a:ext cx="171451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/>
              <a:t>Тема</a:t>
            </a:r>
            <a:endParaRPr lang="ru-RU" sz="2800" b="1" i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2071670" y="1071546"/>
            <a:ext cx="5357850" cy="2428892"/>
            <a:chOff x="2071670" y="1071546"/>
            <a:chExt cx="5357850" cy="2428892"/>
          </a:xfrm>
        </p:grpSpPr>
        <p:sp>
          <p:nvSpPr>
            <p:cNvPr id="3" name="Выноска-облако 2"/>
            <p:cNvSpPr/>
            <p:nvPr/>
          </p:nvSpPr>
          <p:spPr>
            <a:xfrm>
              <a:off x="2071670" y="1071546"/>
              <a:ext cx="5357850" cy="2428892"/>
            </a:xfrm>
            <a:prstGeom prst="cloudCallou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Предмет </a:t>
              </a:r>
              <a:endParaRPr lang="ru-RU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071802" y="1357298"/>
              <a:ext cx="35719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i="1" dirty="0" smtClean="0">
                  <a:solidFill>
                    <a:srgbClr val="92D050"/>
                  </a:solidFill>
                </a:rPr>
                <a:t>Предмет рассмотрения; это то главное, о чем сообщается, что обсуждается, исследуется, изображается</a:t>
              </a:r>
              <a:endParaRPr lang="ru-RU" sz="2000" i="1" dirty="0">
                <a:solidFill>
                  <a:srgbClr val="92D05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1000100" y="3643314"/>
            <a:ext cx="2286016" cy="2143140"/>
            <a:chOff x="1428728" y="3500438"/>
            <a:chExt cx="2286016" cy="2143140"/>
          </a:xfrm>
        </p:grpSpPr>
        <p:pic>
          <p:nvPicPr>
            <p:cNvPr id="2050" name="Picture 2" descr="C:\Users\1\Desktop\Безымянный.pngног.png"/>
            <p:cNvPicPr>
              <a:picLocks noChangeAspect="1" noChangeArrowheads="1"/>
            </p:cNvPicPr>
            <p:nvPr/>
          </p:nvPicPr>
          <p:blipFill>
            <a:blip r:embed="rId2" cstate="print"/>
            <a:srcRect r="80000" b="75000"/>
            <a:stretch>
              <a:fillRect/>
            </a:stretch>
          </p:blipFill>
          <p:spPr bwMode="auto">
            <a:xfrm>
              <a:off x="1428728" y="3500438"/>
              <a:ext cx="2286016" cy="2143140"/>
            </a:xfrm>
            <a:prstGeom prst="rect">
              <a:avLst/>
            </a:prstGeom>
            <a:noFill/>
          </p:spPr>
        </p:pic>
        <p:sp>
          <p:nvSpPr>
            <p:cNvPr id="4" name="TextBox 3"/>
            <p:cNvSpPr txBox="1"/>
            <p:nvPr/>
          </p:nvSpPr>
          <p:spPr>
            <a:xfrm>
              <a:off x="1714480" y="4143380"/>
              <a:ext cx="14287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i="1" dirty="0" smtClean="0">
                  <a:solidFill>
                    <a:srgbClr val="FFC000"/>
                  </a:solidFill>
                </a:rPr>
                <a:t>Цель</a:t>
              </a:r>
              <a:endParaRPr lang="ru-RU" sz="2800" b="1" i="1" dirty="0">
                <a:solidFill>
                  <a:srgbClr val="FFC000"/>
                </a:solidFill>
              </a:endParaRPr>
            </a:p>
          </p:txBody>
        </p:sp>
      </p:grpSp>
      <p:sp>
        <p:nvSpPr>
          <p:cNvPr id="6" name="Овальная выноска 5"/>
          <p:cNvSpPr/>
          <p:nvPr/>
        </p:nvSpPr>
        <p:spPr>
          <a:xfrm>
            <a:off x="1643042" y="1142984"/>
            <a:ext cx="5500726" cy="250033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C00000"/>
                </a:solidFill>
              </a:rPr>
              <a:t>Это то, к чему стремятся, чего хотят достичь, что нужно осуществить, решить; это главная задача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4714876" y="642918"/>
            <a:ext cx="2786082" cy="2166953"/>
            <a:chOff x="3929058" y="571480"/>
            <a:chExt cx="2786082" cy="2166953"/>
          </a:xfrm>
        </p:grpSpPr>
        <p:pic>
          <p:nvPicPr>
            <p:cNvPr id="3075" name="Picture 3" descr="C:\Users\1\Desktop\Безымянный.pngорьрпоь.png"/>
            <p:cNvPicPr>
              <a:picLocks noChangeAspect="1" noChangeArrowheads="1"/>
            </p:cNvPicPr>
            <p:nvPr/>
          </p:nvPicPr>
          <p:blipFill>
            <a:blip r:embed="rId2" cstate="print"/>
            <a:srcRect r="77500" b="76666"/>
            <a:stretch>
              <a:fillRect/>
            </a:stretch>
          </p:blipFill>
          <p:spPr bwMode="auto">
            <a:xfrm>
              <a:off x="3929058" y="571480"/>
              <a:ext cx="2786082" cy="2166953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4286248" y="1142984"/>
              <a:ext cx="22145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i="1" dirty="0" smtClean="0">
                  <a:solidFill>
                    <a:srgbClr val="FFC000"/>
                  </a:solidFill>
                </a:rPr>
                <a:t>Задача</a:t>
              </a:r>
              <a:endParaRPr lang="ru-RU" sz="3600" b="1" i="1" dirty="0">
                <a:solidFill>
                  <a:srgbClr val="FFC000"/>
                </a:solidFill>
              </a:endParaRPr>
            </a:p>
          </p:txBody>
        </p:sp>
      </p:grpSp>
      <p:sp>
        <p:nvSpPr>
          <p:cNvPr id="7" name="Овальная выноска 6"/>
          <p:cNvSpPr/>
          <p:nvPr/>
        </p:nvSpPr>
        <p:spPr>
          <a:xfrm rot="10800000">
            <a:off x="1071538" y="3000372"/>
            <a:ext cx="5572164" cy="2214578"/>
          </a:xfrm>
          <a:prstGeom prst="wedgeEllipseCallou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57422" y="3357562"/>
            <a:ext cx="335758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B0F0"/>
                </a:solidFill>
              </a:rPr>
              <a:t>Это то, что необходимо решить, выполнить. В задачах определяется, как достичь цели.</a:t>
            </a:r>
            <a:endParaRPr lang="ru-RU" sz="2000" b="1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ая прямоугольная выноска 3"/>
          <p:cNvSpPr/>
          <p:nvPr/>
        </p:nvSpPr>
        <p:spPr>
          <a:xfrm rot="10800000">
            <a:off x="928662" y="3286124"/>
            <a:ext cx="5500726" cy="2428892"/>
          </a:xfrm>
          <a:prstGeom prst="wedgeRoundRectCallou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2857488" y="428604"/>
            <a:ext cx="2500330" cy="2500330"/>
            <a:chOff x="1071538" y="3357562"/>
            <a:chExt cx="2500330" cy="2500330"/>
          </a:xfrm>
        </p:grpSpPr>
        <p:pic>
          <p:nvPicPr>
            <p:cNvPr id="4098" name="Picture 2" descr="C:\Users\1\Desktop\Безымянный.pngаааа.png"/>
            <p:cNvPicPr>
              <a:picLocks noChangeAspect="1" noChangeArrowheads="1"/>
            </p:cNvPicPr>
            <p:nvPr/>
          </p:nvPicPr>
          <p:blipFill>
            <a:blip r:embed="rId2" cstate="print"/>
            <a:srcRect r="78750" b="70833"/>
            <a:stretch>
              <a:fillRect/>
            </a:stretch>
          </p:blipFill>
          <p:spPr bwMode="auto">
            <a:xfrm>
              <a:off x="1142976" y="3357562"/>
              <a:ext cx="2428892" cy="2500330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1071538" y="4143380"/>
              <a:ext cx="23574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i="1" dirty="0" smtClean="0">
                  <a:solidFill>
                    <a:srgbClr val="FFC000"/>
                  </a:solidFill>
                </a:rPr>
                <a:t>Гипотеза</a:t>
              </a:r>
              <a:endParaRPr lang="ru-RU" sz="2800" b="1" i="1" dirty="0">
                <a:solidFill>
                  <a:srgbClr val="FFC000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571604" y="3429000"/>
            <a:ext cx="44291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92D050"/>
                </a:solidFill>
              </a:rPr>
              <a:t>Это предположение для объяснения какого-то явления; требует подтверждения, и проверки опытным путем.</a:t>
            </a:r>
            <a:endParaRPr lang="ru-RU" sz="2000" b="1" i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133</TotalTime>
  <Words>254</Words>
  <Application>Microsoft Office PowerPoint</Application>
  <PresentationFormat>Экран (4:3)</PresentationFormat>
  <Paragraphs>40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«Организация проектной и исследовательской деятельности школьников на уроке и внеурочной деятельности» </vt:lpstr>
      <vt:lpstr>Метод проекта</vt:lpstr>
      <vt:lpstr>На ШМО учителей начальных классов по итогам обсуждения результатов анкетирования разработали программы внеурочной деятельности по следующим направлениям: </vt:lpstr>
      <vt:lpstr>Алгоритм разработки проекта таков: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«За прошедший учебный год составили с учениками 1 и 2 класса проект на тему: «Мои игрушки».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«Организация проектной и исследовательской деятельности школьников на уроке и внеурочной деятельности»</dc:title>
  <dc:creator>1</dc:creator>
  <cp:lastModifiedBy>user</cp:lastModifiedBy>
  <cp:revision>16</cp:revision>
  <dcterms:created xsi:type="dcterms:W3CDTF">2014-08-23T11:35:41Z</dcterms:created>
  <dcterms:modified xsi:type="dcterms:W3CDTF">2014-12-02T03:16:43Z</dcterms:modified>
</cp:coreProperties>
</file>