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4" r:id="rId4"/>
    <p:sldId id="265" r:id="rId5"/>
    <p:sldId id="261" r:id="rId6"/>
    <p:sldId id="258" r:id="rId7"/>
    <p:sldId id="259" r:id="rId8"/>
    <p:sldId id="260" r:id="rId9"/>
    <p:sldId id="262" r:id="rId10"/>
    <p:sldId id="263" r:id="rId11"/>
    <p:sldId id="271" r:id="rId12"/>
    <p:sldId id="272" r:id="rId13"/>
    <p:sldId id="273" r:id="rId14"/>
    <p:sldId id="277" r:id="rId15"/>
    <p:sldId id="269" r:id="rId16"/>
    <p:sldId id="267" r:id="rId17"/>
    <p:sldId id="268" r:id="rId18"/>
    <p:sldId id="270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D0DF0-8CD9-4F61-A32B-16629AA76C5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F4E4F-3DE3-4B81-96C9-709E856C6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D0DF0-8CD9-4F61-A32B-16629AA76C5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F4E4F-3DE3-4B81-96C9-709E856C6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D0DF0-8CD9-4F61-A32B-16629AA76C5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F4E4F-3DE3-4B81-96C9-709E856C6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D0DF0-8CD9-4F61-A32B-16629AA76C5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F4E4F-3DE3-4B81-96C9-709E856C6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D0DF0-8CD9-4F61-A32B-16629AA76C5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F4E4F-3DE3-4B81-96C9-709E856C6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D0DF0-8CD9-4F61-A32B-16629AA76C5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F4E4F-3DE3-4B81-96C9-709E856C6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D0DF0-8CD9-4F61-A32B-16629AA76C5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F4E4F-3DE3-4B81-96C9-709E856C6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D0DF0-8CD9-4F61-A32B-16629AA76C5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F4E4F-3DE3-4B81-96C9-709E856C6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D0DF0-8CD9-4F61-A32B-16629AA76C5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F4E4F-3DE3-4B81-96C9-709E856C6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D0DF0-8CD9-4F61-A32B-16629AA76C5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F4E4F-3DE3-4B81-96C9-709E856C6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BD0DF0-8CD9-4F61-A32B-16629AA76C5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F4E4F-3DE3-4B81-96C9-709E856C6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BD0DF0-8CD9-4F61-A32B-16629AA76C5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BEF4E4F-3DE3-4B81-96C9-709E856C6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8.jpeg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12.jpeg"/><Relationship Id="rId4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2;%20&#1053;&#1072;&#1089;&#1090;&#1072;&#1091;&#1085;&#1080;&#1094;&#1082;&#1091;&#1102;%20&#1075;&#1072;&#1079;&#1077;&#1090;&#1091;\&#1064;&#1054;&#1057;&#1058;&#1040;&#1050;%20&#1058;.&#1040;.%20&#1091;&#1088;&#1086;&#1082;&#1080;%20(rus)\&#1056;&#1059;&#1057;&#1057;&#1050;&#1048;&#1049;%20&#1071;&#1047;&#1067;&#1050;.%20&#1064;&#1086;&#1089;&#1090;&#1072;&#1082;\&#1064;&#1086;&#1089;&#1090;&#1072;&#1082;%20&#1058;.&#1040;.%20dadatak1\&#1055;&#1088;&#1077;&#1079;&#1077;&#1085;&#1090;&#1072;&#1094;&#1080;&#1103;%20&#1082;%20&#1091;&#1088;&#1086;&#1082;&#1091;-&#1087;&#1091;&#1090;&#1077;&#1096;&#1077;&#1089;&#1090;&#1074;&#1080;&#1102;\&#1055;&#1077;&#1089;&#1085;&#1103;%20&#1047;&#1085;&#1072;&#1081;&#1082;&#1080;%20&#1080;%20&#1077;&#1075;&#1086;%20&#1076;&#1088;&#1091;&#1079;&#1077;&#1081;.mp3" TargetMode="External"/><Relationship Id="rId5" Type="http://schemas.openxmlformats.org/officeDocument/2006/relationships/image" Target="../media/image24.png"/><Relationship Id="rId4" Type="http://schemas.microsoft.com/office/2007/relationships/hdphoto" Target="../media/hdphoto1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03648" y="908720"/>
            <a:ext cx="7200800" cy="2376264"/>
          </a:xfrm>
        </p:spPr>
        <p:txBody>
          <a:bodyPr>
            <a:normAutofit/>
          </a:bodyPr>
          <a:lstStyle/>
          <a:p>
            <a:r>
              <a:rPr lang="ru-RU" dirty="0" smtClean="0"/>
              <a:t>«Нам дан во владение самый богатый, меткий и поистине волшебный язык.»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7363544" cy="187220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Константин Паустовский</a:t>
            </a:r>
          </a:p>
        </p:txBody>
      </p:sp>
    </p:spTree>
    <p:extLst>
      <p:ext uri="{BB962C8B-B14F-4D97-AF65-F5344CB8AC3E}">
        <p14:creationId xmlns="" xmlns:p14="http://schemas.microsoft.com/office/powerpoint/2010/main" val="147490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02048" cy="2218258"/>
          </a:xfrm>
        </p:spPr>
        <p:txBody>
          <a:bodyPr>
            <a:noAutofit/>
          </a:bodyPr>
          <a:lstStyle/>
          <a:p>
            <a:r>
              <a:rPr lang="ru-RU" sz="4400" dirty="0" smtClean="0"/>
              <a:t>Держать ухо востро.--- </a:t>
            </a:r>
            <a:r>
              <a:rPr lang="ru-RU" sz="4400" dirty="0" smtClean="0">
                <a:solidFill>
                  <a:srgbClr val="FF0000"/>
                </a:solidFill>
              </a:rPr>
              <a:t>Быть очень осторожным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59632" y="2996952"/>
            <a:ext cx="7674056" cy="23762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7600" dirty="0" smtClean="0"/>
              <a:t>Пропустить мимо ушей.---- </a:t>
            </a:r>
            <a:r>
              <a:rPr lang="ru-RU" sz="17600" dirty="0" smtClean="0">
                <a:solidFill>
                  <a:srgbClr val="FF0000"/>
                </a:solidFill>
              </a:rPr>
              <a:t>Не                обращать     внимания на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7600" dirty="0" smtClean="0">
                <a:solidFill>
                  <a:srgbClr val="FF0000"/>
                </a:solidFill>
              </a:rPr>
              <a:t>                      на то, что говорят.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1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9749690"/>
              </p:ext>
            </p:extLst>
          </p:nvPr>
        </p:nvGraphicFramePr>
        <p:xfrm>
          <a:off x="251520" y="188640"/>
          <a:ext cx="8712969" cy="64087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04323"/>
                <a:gridCol w="2904323"/>
                <a:gridCol w="2904323"/>
              </a:tblGrid>
              <a:tr h="68217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spc="-150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ФРАЗЕОЛОГИЧЕСКИЕ СЛОВАРИ</a:t>
                      </a:r>
                      <a:endParaRPr lang="ru-RU" sz="3200" spc="-150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27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8381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Documents and Settings\Slade1k\Мои документы\Downloads\Фраз. словари\Копия (2) slov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994043" cy="648072"/>
          </a:xfrm>
          <a:prstGeom prst="snip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Slade1k\Мои документы\Downloads\Фраз. словари\fe8103f91451526aaf67115f0ef4429e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970648" cy="559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Slade1k\Мои документы\Downloads\Фраз. словари\1267600528273998657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32" t="5901" b="1957"/>
          <a:stretch/>
        </p:blipFill>
        <p:spPr bwMode="auto">
          <a:xfrm>
            <a:off x="539552" y="894678"/>
            <a:ext cx="3947366" cy="562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23923" y="1444178"/>
            <a:ext cx="480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К</a:t>
            </a:r>
          </a:p>
          <a:p>
            <a:pPr algn="ctr"/>
            <a:r>
              <a:rPr lang="ru-RU" sz="2400" b="1" spc="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А</a:t>
            </a:r>
          </a:p>
          <a:p>
            <a:pPr algn="ctr"/>
            <a:r>
              <a:rPr lang="ru-RU" sz="2400" b="1" spc="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К</a:t>
            </a:r>
          </a:p>
          <a:p>
            <a:pPr algn="ctr"/>
            <a:r>
              <a:rPr lang="ru-RU" sz="2400" b="1" spc="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spc="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И</a:t>
            </a:r>
          </a:p>
          <a:p>
            <a:pPr algn="ctr"/>
            <a:r>
              <a:rPr lang="ru-RU" sz="2400" b="1" spc="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З</a:t>
            </a:r>
          </a:p>
          <a:p>
            <a:pPr algn="ctr"/>
            <a:r>
              <a:rPr lang="ru-RU" sz="2400" b="1" spc="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spc="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В</a:t>
            </a:r>
          </a:p>
          <a:p>
            <a:pPr algn="ctr"/>
            <a:r>
              <a:rPr lang="ru-RU" sz="2400" b="1" spc="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Е</a:t>
            </a:r>
          </a:p>
          <a:p>
            <a:pPr algn="ctr"/>
            <a:r>
              <a:rPr lang="ru-RU" sz="2400" b="1" spc="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Д</a:t>
            </a:r>
          </a:p>
          <a:p>
            <a:pPr algn="ctr"/>
            <a:r>
              <a:rPr lang="ru-RU" sz="2400" b="1" spc="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Р</a:t>
            </a:r>
          </a:p>
          <a:p>
            <a:pPr algn="ctr"/>
            <a:r>
              <a:rPr lang="ru-RU" sz="2400" b="1" spc="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А</a:t>
            </a:r>
            <a:endParaRPr lang="ru-RU" sz="2400" b="1" spc="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22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0486146"/>
              </p:ext>
            </p:extLst>
          </p:nvPr>
        </p:nvGraphicFramePr>
        <p:xfrm>
          <a:off x="251520" y="188640"/>
          <a:ext cx="8712969" cy="64087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04323"/>
                <a:gridCol w="2904323"/>
                <a:gridCol w="2904323"/>
              </a:tblGrid>
              <a:tr h="68217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spc="-150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ФРАЗЕОЛОГИЧЕСКИЕ СЛОВАРИ</a:t>
                      </a:r>
                      <a:endParaRPr lang="ru-RU" sz="3200" spc="-150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27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8381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Documents and Settings\Slade1k\Мои документы\Downloads\Фраз. словари\Копия (2) slov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994043" cy="648072"/>
          </a:xfrm>
          <a:prstGeom prst="snip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Slade1k\Мои документы\Downloads\Фраз. словари\Сергей Волк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857013" cy="56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Slade1k\Мои документы\Downloads\Фраз. словари\IMG_25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796058" cy="583659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56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6005509"/>
              </p:ext>
            </p:extLst>
          </p:nvPr>
        </p:nvGraphicFramePr>
        <p:xfrm>
          <a:off x="251520" y="188640"/>
          <a:ext cx="8712969" cy="64087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04323"/>
                <a:gridCol w="2904323"/>
                <a:gridCol w="2904323"/>
              </a:tblGrid>
              <a:tr h="68217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spc="-150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ФРАЗЕОЛОГИЧЕСКИЕ СЛОВАРИ</a:t>
                      </a:r>
                      <a:endParaRPr lang="ru-RU" sz="3200" spc="-150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27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8381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Documents and Settings\Slade1k\Мои документы\Downloads\Фраз. словари\Копия (2) slov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994043" cy="648072"/>
          </a:xfrm>
          <a:prstGeom prst="snip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Slade1k\Мои документы\Downloads\Фраз. словари\013lab0opo1253556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729" y="908720"/>
            <a:ext cx="4194759" cy="56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Slade1k\Мои документы\Downloads\Фраз. словари\010lab0opo12535563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80" y="908720"/>
            <a:ext cx="4219617" cy="56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Slade1k\Мои документы\Downloads\Фраз. словари\0000820973.fi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866020" cy="37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5942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3773948"/>
              </p:ext>
            </p:extLst>
          </p:nvPr>
        </p:nvGraphicFramePr>
        <p:xfrm>
          <a:off x="251520" y="188640"/>
          <a:ext cx="8712969" cy="64087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04323"/>
                <a:gridCol w="2904323"/>
                <a:gridCol w="2904323"/>
              </a:tblGrid>
              <a:tr h="68217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spc="-150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ФРАЗЕОЛОГИЧЕСКИЕ СЛОВАРИ</a:t>
                      </a:r>
                      <a:endParaRPr lang="ru-RU" sz="3200" spc="-150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27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8381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Slade1k\Мои документы\Downloads\Фраз. словари\Копия (2) slov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994043" cy="648072"/>
          </a:xfrm>
          <a:prstGeom prst="snip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lade1k\Мои документы\Downloads\Фраз. словари\47ed58d069b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072" y="3884613"/>
            <a:ext cx="2548536" cy="251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Slade1k\Мои документы\Downloads\Фраз. словари\40431_0-550-700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12056"/>
            <a:ext cx="2612008" cy="26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Slade1k\Мои документы\Downloads\Фраз. словари\4136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55483"/>
            <a:ext cx="2895637" cy="380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Slade1k\Мои документы\Downloads\Фраз. словари\91594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6460"/>
            <a:ext cx="1905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Slade1k\Мои документы\Downloads\Фраз. словари\c7a84f68-9243-4327-bba7-0bcbcbaf3d8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721" y="4154289"/>
            <a:ext cx="1763068" cy="22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Slade1k\Мои документы\Downloads\Фраз. словари\6983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10447"/>
            <a:ext cx="14287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Slade1k\Мои документы\Downloads\Фраз. словари\IMG_259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3277" y="3916310"/>
            <a:ext cx="1943426" cy="24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9451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Подведем итоги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i="1" dirty="0">
                <a:solidFill>
                  <a:schemeClr val="accent2"/>
                </a:solidFill>
              </a:rPr>
              <a:t>Фразеологизмы – </a:t>
            </a:r>
            <a:r>
              <a:rPr lang="ru-RU" sz="4400" b="1" i="1" dirty="0">
                <a:solidFill>
                  <a:schemeClr val="accent2"/>
                </a:solidFill>
              </a:rPr>
              <a:t/>
            </a:r>
            <a:br>
              <a:rPr lang="ru-RU" sz="4400" b="1" i="1" dirty="0">
                <a:solidFill>
                  <a:schemeClr val="accent2"/>
                </a:solidFill>
              </a:rPr>
            </a:br>
            <a:r>
              <a:rPr lang="ru-RU" sz="4400" dirty="0"/>
              <a:t>устойчивые сочетания слов, равные по значению одному </a:t>
            </a:r>
            <a:r>
              <a:rPr lang="ru-RU" sz="4400" dirty="0" smtClean="0"/>
              <a:t>слову. Придают выразительность речи.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272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Тест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82296" indent="0">
              <a:buNone/>
            </a:pPr>
            <a:r>
              <a:rPr lang="ru-RU" b="1" dirty="0">
                <a:latin typeface="Times New Roman" pitchFamily="18" charset="0"/>
              </a:rPr>
              <a:t>1. Какое из приведённых сочетаний слов является фразеологизмом?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1) сварить кашу;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2) заварить кашу;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3) посолить кашу.</a:t>
            </a:r>
          </a:p>
          <a:p>
            <a:pPr marL="82296" indent="0">
              <a:buNone/>
            </a:pPr>
            <a:r>
              <a:rPr lang="ru-RU" b="1" dirty="0">
                <a:latin typeface="Times New Roman" pitchFamily="18" charset="0"/>
              </a:rPr>
              <a:t>2. Укажите синоним к </a:t>
            </a:r>
            <a:r>
              <a:rPr lang="ru-RU" b="1" dirty="0"/>
              <a:t>фразеологизму </a:t>
            </a:r>
            <a:r>
              <a:rPr lang="ru-RU" b="1" i="1" dirty="0"/>
              <a:t>«тютелька в тютельку»</a:t>
            </a:r>
            <a:r>
              <a:rPr lang="ru-RU" b="1" i="1" dirty="0">
                <a:latin typeface="Times New Roman" pitchFamily="18" charset="0"/>
              </a:rPr>
              <a:t>: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1) попасть впросак;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2) хоть пруд пруди;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3) слово в слово.</a:t>
            </a:r>
          </a:p>
          <a:p>
            <a:pPr marL="82296" indent="0">
              <a:buNone/>
            </a:pPr>
            <a:r>
              <a:rPr lang="ru-RU" b="1" dirty="0">
                <a:latin typeface="Times New Roman" pitchFamily="18" charset="0"/>
              </a:rPr>
              <a:t>3.  Укажите антоним к фразеологизму </a:t>
            </a:r>
            <a:r>
              <a:rPr lang="ru-RU" b="1" i="1" dirty="0">
                <a:latin typeface="Times New Roman" pitchFamily="18" charset="0"/>
              </a:rPr>
              <a:t>«тьма-тьмущая»: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1) сесть в калошу;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2) кот наплакал;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3) вешать нос.</a:t>
            </a:r>
          </a:p>
          <a:p>
            <a:pPr marL="82296" indent="0">
              <a:buNone/>
            </a:pPr>
            <a:r>
              <a:rPr lang="ru-RU" b="1" dirty="0">
                <a:latin typeface="Times New Roman" pitchFamily="18" charset="0"/>
              </a:rPr>
              <a:t>4. Какое толкование фразеологизма </a:t>
            </a:r>
            <a:r>
              <a:rPr lang="ru-RU" b="1" i="1" dirty="0">
                <a:latin typeface="Times New Roman" pitchFamily="18" charset="0"/>
              </a:rPr>
              <a:t>«задирать нос»</a:t>
            </a:r>
            <a:r>
              <a:rPr lang="ru-RU" b="1" dirty="0">
                <a:latin typeface="Times New Roman" pitchFamily="18" charset="0"/>
              </a:rPr>
              <a:t> является неверным?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1) зазнаваться;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2) задаваться;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3) бездельничать.</a:t>
            </a:r>
          </a:p>
          <a:p>
            <a:pPr marL="82296" indent="0">
              <a:buNone/>
            </a:pPr>
            <a:r>
              <a:rPr lang="ru-RU" b="1" dirty="0">
                <a:latin typeface="Times New Roman" pitchFamily="18" charset="0"/>
              </a:rPr>
              <a:t>5. Каким фразеологизмом можно заменить словосочетание «</a:t>
            </a:r>
            <a:r>
              <a:rPr lang="ru-RU" b="1" i="1" dirty="0">
                <a:latin typeface="Times New Roman" pitchFamily="18" charset="0"/>
              </a:rPr>
              <a:t>встал рано»?</a:t>
            </a:r>
            <a:endParaRPr lang="ru-RU" b="1" dirty="0">
              <a:latin typeface="Times New Roman" pitchFamily="18" charset="0"/>
            </a:endParaRP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1) во весь дух;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2) изо дня в день;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3) ни свет ни заря.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4887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Проверь себя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82296" indent="0">
              <a:buNone/>
            </a:pPr>
            <a:r>
              <a:rPr lang="ru-RU" b="1" dirty="0">
                <a:latin typeface="Times New Roman" pitchFamily="18" charset="0"/>
              </a:rPr>
              <a:t>1. Какое из приведённых сочетаний слов является фразеологизмом?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1) сварить кашу;</a:t>
            </a:r>
          </a:p>
          <a:p>
            <a:pPr marL="82296" indent="0">
              <a:buNone/>
            </a:pPr>
            <a:r>
              <a:rPr lang="ru-RU" dirty="0">
                <a:solidFill>
                  <a:srgbClr val="FF6600"/>
                </a:solidFill>
                <a:latin typeface="Times New Roman" pitchFamily="18" charset="0"/>
              </a:rPr>
              <a:t>     2) заварить кашу;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3) посолить кашу.</a:t>
            </a:r>
          </a:p>
          <a:p>
            <a:pPr marL="82296" indent="0">
              <a:buNone/>
            </a:pPr>
            <a:r>
              <a:rPr lang="ru-RU" b="1" dirty="0">
                <a:latin typeface="Times New Roman" pitchFamily="18" charset="0"/>
              </a:rPr>
              <a:t>2. Укажите синоним к </a:t>
            </a:r>
            <a:r>
              <a:rPr lang="ru-RU" b="1" dirty="0"/>
              <a:t>фразеологизму </a:t>
            </a:r>
            <a:r>
              <a:rPr lang="ru-RU" b="1" i="1" dirty="0"/>
              <a:t>«тютелька в тютельку»</a:t>
            </a:r>
            <a:r>
              <a:rPr lang="ru-RU" b="1" i="1" dirty="0">
                <a:latin typeface="Times New Roman" pitchFamily="18" charset="0"/>
              </a:rPr>
              <a:t>: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1) попасть впросак;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2) хоть пруд пруди;</a:t>
            </a:r>
          </a:p>
          <a:p>
            <a:pPr marL="82296" indent="0">
              <a:buNone/>
            </a:pPr>
            <a:r>
              <a:rPr lang="ru-RU" dirty="0">
                <a:solidFill>
                  <a:srgbClr val="FF6600"/>
                </a:solidFill>
                <a:latin typeface="Times New Roman" pitchFamily="18" charset="0"/>
              </a:rPr>
              <a:t>     3) слово в слово.</a:t>
            </a:r>
          </a:p>
          <a:p>
            <a:pPr marL="82296" indent="0">
              <a:buNone/>
            </a:pPr>
            <a:r>
              <a:rPr lang="ru-RU" b="1" dirty="0">
                <a:latin typeface="Times New Roman" pitchFamily="18" charset="0"/>
              </a:rPr>
              <a:t>3.  Укажите антоним к фразеологизму </a:t>
            </a:r>
            <a:r>
              <a:rPr lang="ru-RU" b="1" i="1" dirty="0">
                <a:latin typeface="Times New Roman" pitchFamily="18" charset="0"/>
              </a:rPr>
              <a:t>«тьма-тьмущая»: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1) сесть в калошу;</a:t>
            </a:r>
          </a:p>
          <a:p>
            <a:pPr marL="82296" indent="0">
              <a:buNone/>
            </a:pPr>
            <a:r>
              <a:rPr lang="ru-RU" dirty="0">
                <a:solidFill>
                  <a:srgbClr val="FF6600"/>
                </a:solidFill>
                <a:latin typeface="Times New Roman" pitchFamily="18" charset="0"/>
              </a:rPr>
              <a:t>     2) кот наплакал;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3) вешать нос.</a:t>
            </a:r>
          </a:p>
          <a:p>
            <a:pPr marL="82296" indent="0">
              <a:buNone/>
            </a:pPr>
            <a:r>
              <a:rPr lang="ru-RU" b="1" dirty="0">
                <a:latin typeface="Times New Roman" pitchFamily="18" charset="0"/>
              </a:rPr>
              <a:t>4. Какое толкование фразеологизма </a:t>
            </a:r>
            <a:r>
              <a:rPr lang="ru-RU" b="1" i="1" dirty="0">
                <a:latin typeface="Times New Roman" pitchFamily="18" charset="0"/>
              </a:rPr>
              <a:t>«задирать нос»</a:t>
            </a:r>
            <a:r>
              <a:rPr lang="ru-RU" b="1" dirty="0">
                <a:latin typeface="Times New Roman" pitchFamily="18" charset="0"/>
              </a:rPr>
              <a:t> является неверным?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1) зазнаваться;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2) задаваться;</a:t>
            </a:r>
          </a:p>
          <a:p>
            <a:pPr marL="82296" indent="0">
              <a:buNone/>
            </a:pPr>
            <a:r>
              <a:rPr lang="ru-RU" dirty="0">
                <a:solidFill>
                  <a:srgbClr val="FF6600"/>
                </a:solidFill>
                <a:latin typeface="Times New Roman" pitchFamily="18" charset="0"/>
              </a:rPr>
              <a:t>     3) бездельничать.</a:t>
            </a:r>
          </a:p>
          <a:p>
            <a:pPr marL="82296" indent="0">
              <a:buNone/>
            </a:pPr>
            <a:r>
              <a:rPr lang="ru-RU" b="1" dirty="0">
                <a:latin typeface="Times New Roman" pitchFamily="18" charset="0"/>
              </a:rPr>
              <a:t>5. Каким фразеологизмом можно заменить словосочетание «</a:t>
            </a:r>
            <a:r>
              <a:rPr lang="ru-RU" b="1" i="1" dirty="0">
                <a:latin typeface="Times New Roman" pitchFamily="18" charset="0"/>
              </a:rPr>
              <a:t>встал рано»?</a:t>
            </a:r>
            <a:endParaRPr lang="ru-RU" b="1" dirty="0">
              <a:latin typeface="Times New Roman" pitchFamily="18" charset="0"/>
            </a:endParaRP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1) во весь дух;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</a:rPr>
              <a:t>     2) изо дня в день;</a:t>
            </a:r>
          </a:p>
          <a:p>
            <a:pPr marL="82296" indent="0">
              <a:buNone/>
            </a:pPr>
            <a:r>
              <a:rPr lang="ru-RU" dirty="0">
                <a:solidFill>
                  <a:srgbClr val="FF6600"/>
                </a:solidFill>
                <a:latin typeface="Times New Roman" pitchFamily="18" charset="0"/>
              </a:rPr>
              <a:t>     3) ни свет ни заря.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036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4000" b="1" dirty="0"/>
              <a:t>1</a:t>
            </a:r>
            <a:r>
              <a:rPr lang="ru-RU" sz="4000" dirty="0"/>
              <a:t>. Подготовьте сообщение </a:t>
            </a:r>
            <a:r>
              <a:rPr lang="ru-RU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«История одного фразеологизма»:</a:t>
            </a:r>
          </a:p>
          <a:p>
            <a:pPr>
              <a:buClr>
                <a:schemeClr val="tx2"/>
              </a:buClr>
              <a:buNone/>
              <a:defRPr/>
            </a:pPr>
            <a:endParaRPr lang="ru-RU" sz="4000" dirty="0" smtClean="0"/>
          </a:p>
          <a:p>
            <a:pPr marL="82296" indent="0">
              <a:buNone/>
            </a:pPr>
            <a:r>
              <a:rPr lang="ru-RU" sz="4000" b="1" i="1" dirty="0" smtClean="0"/>
              <a:t>2</a:t>
            </a:r>
            <a:r>
              <a:rPr lang="ru-RU" sz="4000" i="1" dirty="0" smtClean="0"/>
              <a:t>. Подготовить иллюстрацию фразеологизма.</a:t>
            </a:r>
            <a:endParaRPr lang="ru-RU" sz="4000" i="1" dirty="0"/>
          </a:p>
          <a:p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398110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85794"/>
            <a:ext cx="61579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1.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Спустя рукава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закрыть руки от мороза.</a:t>
            </a:r>
            <a:endParaRPr lang="ru-RU" sz="3600" b="1" dirty="0" smtClean="0">
              <a:ln>
                <a:solidFill>
                  <a:sysClr val="windowText" lastClr="000000"/>
                </a:solidFill>
              </a:ln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2.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Тянуть кота за хвост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мучить бедное животное.</a:t>
            </a:r>
            <a:endParaRPr lang="ru-RU" sz="3600" b="1" dirty="0" smtClean="0">
              <a:ln>
                <a:solidFill>
                  <a:sysClr val="windowText" lastClr="000000"/>
                </a:solidFill>
              </a:ln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3.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Кот наплакал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довести кота до слёз.</a:t>
            </a:r>
            <a:endParaRPr lang="ru-RU" sz="3600" b="1" dirty="0" smtClean="0">
              <a:ln>
                <a:solidFill>
                  <a:sysClr val="windowText" lastClr="000000"/>
                </a:solidFill>
              </a:ln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4.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Подложить свинью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подарить мягкую игрушку.</a:t>
            </a:r>
            <a:endParaRPr lang="ru-RU" sz="3600" b="1" dirty="0" smtClean="0">
              <a:ln>
                <a:solidFill>
                  <a:sysClr val="windowText" lastClr="000000"/>
                </a:solidFill>
              </a:ln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14290"/>
            <a:ext cx="875020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Согласны вы с объяснением Незнайки? 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Slade1k\Мои документы\Downloads\69614723_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9328" y="863099"/>
            <a:ext cx="2387128" cy="573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>
              <a:solidFill>
                <a:srgbClr val="FF660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f1ce4452c0be3179495a13d8cd5273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860" y="836712"/>
            <a:ext cx="7241596" cy="5112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131090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Slade1k\Мои документы\Downloads\Nezna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920621"/>
            <a:ext cx="3528392" cy="5472608"/>
          </a:xfrm>
          <a:prstGeom prst="round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14290"/>
            <a:ext cx="875020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Согласны вы с объяснением Незнайки? 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920621"/>
            <a:ext cx="59710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5.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Наломать дров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3600" b="1" dirty="0" smtClean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заготовить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дрова </a:t>
            </a:r>
            <a:endParaRPr lang="ru-RU" sz="3600" b="1" dirty="0" smtClean="0">
              <a:ln>
                <a:solidFill>
                  <a:sysClr val="windowText" lastClr="000000"/>
                </a:solidFill>
              </a:ln>
              <a:solidFill>
                <a:srgbClr val="00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зиму.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6.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Заморить червячка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держать червяка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голодным,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кормить.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7.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Показать где раки зимуют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пригласить </a:t>
            </a:r>
            <a:endParaRPr lang="ru-RU" sz="3600" b="1" dirty="0" smtClean="0">
              <a:ln>
                <a:solidFill>
                  <a:sysClr val="windowText" lastClr="000000"/>
                </a:solidFill>
              </a:ln>
              <a:solidFill>
                <a:srgbClr val="00FFF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зимнюю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рыбалку.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8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44624"/>
            <a:ext cx="875020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Незнайке стало стыдно. </a:t>
            </a:r>
          </a:p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Теперь он, наверное, возьмётся за учёбу.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Slade1k\Мои документы\Downloads\332808326_7d95334ded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80"/>
          <a:stretch/>
        </p:blipFill>
        <p:spPr bwMode="auto">
          <a:xfrm>
            <a:off x="179512" y="1124743"/>
            <a:ext cx="8750206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Песня Знайки и его друз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1472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2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76068"/>
            <a:ext cx="2736304" cy="27805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045327"/>
            <a:ext cx="2757749" cy="28286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8635" y="3429000"/>
            <a:ext cx="2943991" cy="2982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84784"/>
            <a:ext cx="7498080" cy="3456384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Тема: </a:t>
            </a:r>
            <a:r>
              <a:rPr lang="ru-RU" sz="8000" dirty="0" smtClean="0"/>
              <a:t>« Значение</a:t>
            </a:r>
            <a:br>
              <a:rPr lang="ru-RU" sz="8000" dirty="0" smtClean="0"/>
            </a:br>
            <a:r>
              <a:rPr lang="ru-RU" sz="8000" dirty="0" smtClean="0"/>
              <a:t>                    слова»</a:t>
            </a:r>
            <a:endParaRPr lang="ru-RU" sz="8000" b="1" dirty="0"/>
          </a:p>
        </p:txBody>
      </p:sp>
    </p:spTree>
    <p:extLst>
      <p:ext uri="{BB962C8B-B14F-4D97-AF65-F5344CB8AC3E}">
        <p14:creationId xmlns="" xmlns:p14="http://schemas.microsoft.com/office/powerpoint/2010/main" val="350883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7498080" cy="286633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Тема: </a:t>
            </a:r>
            <a:r>
              <a:rPr lang="ru-RU" sz="7200" dirty="0" smtClean="0"/>
              <a:t>« Значение</a:t>
            </a:r>
            <a:br>
              <a:rPr lang="ru-RU" sz="7200" dirty="0" smtClean="0"/>
            </a:br>
            <a:r>
              <a:rPr lang="ru-RU" sz="7200" dirty="0" smtClean="0"/>
              <a:t>                    слова.</a:t>
            </a:r>
            <a:br>
              <a:rPr lang="ru-RU" sz="7200" dirty="0" smtClean="0"/>
            </a:br>
            <a:r>
              <a:rPr lang="ru-RU" sz="7200" dirty="0" smtClean="0"/>
              <a:t>Фразеологизм.»</a:t>
            </a:r>
            <a:endParaRPr lang="ru-RU" sz="7200" b="1" dirty="0"/>
          </a:p>
        </p:txBody>
      </p:sp>
    </p:spTree>
    <p:extLst>
      <p:ext uri="{BB962C8B-B14F-4D97-AF65-F5344CB8AC3E}">
        <p14:creationId xmlns="" xmlns:p14="http://schemas.microsoft.com/office/powerpoint/2010/main" val="140399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ФИЗКУЛЬТМИНУТКА</a:t>
            </a:r>
            <a:endParaRPr lang="ru-RU" b="1" u="sng" dirty="0"/>
          </a:p>
        </p:txBody>
      </p:sp>
      <p:pic>
        <p:nvPicPr>
          <p:cNvPr id="7" name="Picture 4" descr="C:\Users\8523~1\AppData\Local\Temp\Rar$DI11.931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3744416" cy="351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8523~1\AppData\Local\Temp\Rar$DI09.069\img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7188"/>
            <a:ext cx="3024336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8523~1\AppData\Local\Temp\Rar$DI21.802\img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5563"/>
            <a:ext cx="374441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225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650306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Потерять голову.------- </a:t>
            </a:r>
            <a:r>
              <a:rPr lang="ru-RU" sz="4400" dirty="0" smtClean="0">
                <a:solidFill>
                  <a:srgbClr val="FF0000"/>
                </a:solidFill>
              </a:rPr>
              <a:t>Растеряться от волнения.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i="1" dirty="0"/>
              <a:t/>
            </a:r>
            <a:br>
              <a:rPr lang="ru-RU" sz="4400" i="1" dirty="0"/>
            </a:br>
            <a:endParaRPr lang="ru-RU" sz="4400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5616" y="2348880"/>
            <a:ext cx="7818072" cy="187220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ru-RU" sz="4800" b="1" dirty="0" smtClean="0"/>
          </a:p>
          <a:p>
            <a:pPr marL="82296" indent="0" algn="ctr">
              <a:buNone/>
            </a:pPr>
            <a:endParaRPr lang="ru-RU" sz="4800" b="1" dirty="0"/>
          </a:p>
          <a:p>
            <a:pPr marL="82296" indent="0" algn="ctr">
              <a:buNone/>
            </a:pPr>
            <a:endParaRPr lang="ru-RU" sz="4800" b="1" dirty="0" smtClean="0"/>
          </a:p>
          <a:p>
            <a:pPr marL="82296" indent="0" algn="ctr">
              <a:buNone/>
            </a:pPr>
            <a:endParaRPr lang="ru-RU" sz="4800" b="1" dirty="0"/>
          </a:p>
          <a:p>
            <a:pPr marL="82296" indent="0" algn="ctr">
              <a:buNone/>
            </a:pPr>
            <a:endParaRPr lang="ru-RU" sz="4800" b="1" dirty="0" smtClean="0"/>
          </a:p>
          <a:p>
            <a:pPr marL="82296" indent="0" algn="ctr">
              <a:buNone/>
            </a:pP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204864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Клевать</a:t>
            </a:r>
            <a:r>
              <a:rPr lang="ru-RU" dirty="0" smtClean="0"/>
              <a:t> </a:t>
            </a:r>
            <a:r>
              <a:rPr lang="ru-RU" sz="4400" dirty="0" smtClean="0"/>
              <a:t>носом.------- </a:t>
            </a:r>
            <a:r>
              <a:rPr lang="ru-RU" sz="4400" dirty="0" smtClean="0">
                <a:solidFill>
                  <a:srgbClr val="FF0000"/>
                </a:solidFill>
              </a:rPr>
              <a:t>Задремать на мгновение.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619670" y="4176928"/>
            <a:ext cx="63367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Пропустить мимо ушей.---- </a:t>
            </a:r>
            <a:r>
              <a:rPr lang="ru-RU" sz="4400" dirty="0" smtClean="0">
                <a:solidFill>
                  <a:srgbClr val="FF0000"/>
                </a:solidFill>
              </a:rPr>
              <a:t>Не обращать внимания на то, что говорят.                                                  </a:t>
            </a:r>
            <a:r>
              <a:rPr lang="ru-RU" sz="4400" dirty="0" smtClean="0"/>
              <a:t>                 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83087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320"/>
            <a:ext cx="7530040" cy="16425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Льёт как из ведра</a:t>
            </a:r>
            <a:r>
              <a:rPr lang="ru-RU" sz="4400" dirty="0" smtClean="0">
                <a:solidFill>
                  <a:srgbClr val="FF0000"/>
                </a:solidFill>
              </a:rPr>
              <a:t>.----- Сильный дождь. Ливень.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619672" y="1916832"/>
            <a:ext cx="6984776" cy="1656184"/>
          </a:xfrm>
        </p:spPr>
        <p:txBody>
          <a:bodyPr>
            <a:normAutofit fontScale="25000" lnSpcReduction="20000"/>
          </a:bodyPr>
          <a:lstStyle/>
          <a:p>
            <a:r>
              <a:rPr lang="ru-RU" sz="17600" dirty="0" smtClean="0"/>
              <a:t>Сел в галошу.---------------- </a:t>
            </a:r>
            <a:r>
              <a:rPr lang="ru-RU" sz="17600" dirty="0" smtClean="0">
                <a:solidFill>
                  <a:srgbClr val="FF0000"/>
                </a:solidFill>
              </a:rPr>
              <a:t>Оказался в смешном  положении.</a:t>
            </a:r>
          </a:p>
          <a:p>
            <a:pPr>
              <a:buNone/>
            </a:pPr>
            <a:r>
              <a:rPr lang="ru-RU" sz="17600" dirty="0" smtClean="0"/>
              <a:t>                                                   </a:t>
            </a:r>
          </a:p>
          <a:p>
            <a:pPr marL="82296" indent="0" algn="ctr">
              <a:buNone/>
            </a:pPr>
            <a:endParaRPr lang="ru-RU" b="1" u="sng" dirty="0" smtClean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1691680" y="3933056"/>
            <a:ext cx="6768752" cy="2160240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ru-RU" sz="17600" dirty="0" smtClean="0"/>
              <a:t>Проглотить язык.---------- </a:t>
            </a:r>
            <a:r>
              <a:rPr lang="ru-RU" sz="17600" dirty="0" smtClean="0">
                <a:solidFill>
                  <a:srgbClr val="FF0000"/>
                </a:solidFill>
              </a:rPr>
              <a:t>Замолчать.</a:t>
            </a:r>
          </a:p>
          <a:p>
            <a:pPr marL="82296" indent="0">
              <a:buNone/>
            </a:pPr>
            <a:endParaRPr lang="ru-RU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210895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936" y="620688"/>
            <a:ext cx="7134504" cy="144016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Голова идет кругом.------ </a:t>
            </a:r>
            <a:r>
              <a:rPr lang="ru-RU" sz="4400" dirty="0" smtClean="0">
                <a:solidFill>
                  <a:srgbClr val="FF0000"/>
                </a:solidFill>
              </a:rPr>
              <a:t>Множество дел, забот.</a:t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7664" y="2132856"/>
            <a:ext cx="7128792" cy="1584176"/>
          </a:xfrm>
        </p:spPr>
        <p:txBody>
          <a:bodyPr/>
          <a:lstStyle/>
          <a:p>
            <a:pPr lvl="6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91680" y="4005064"/>
            <a:ext cx="6552728" cy="2088232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564904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Как снег на голову.------- </a:t>
            </a:r>
            <a:r>
              <a:rPr lang="ru-RU" sz="4400" dirty="0" smtClean="0">
                <a:solidFill>
                  <a:srgbClr val="FF0000"/>
                </a:solidFill>
              </a:rPr>
              <a:t>Неожиданно, внезапно</a:t>
            </a:r>
            <a:r>
              <a:rPr lang="ru-RU" sz="4400" dirty="0" smtClean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3" y="4437112"/>
            <a:ext cx="6120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С глазу на глаз .---------- </a:t>
            </a:r>
            <a:r>
              <a:rPr lang="ru-RU" sz="4400" dirty="0" smtClean="0">
                <a:solidFill>
                  <a:srgbClr val="FF0000"/>
                </a:solidFill>
              </a:rPr>
              <a:t>Наедине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9742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58032" cy="25922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Прожужжать все уши.--- </a:t>
            </a:r>
            <a:r>
              <a:rPr lang="ru-RU" sz="4400" dirty="0" smtClean="0">
                <a:solidFill>
                  <a:srgbClr val="FF0000"/>
                </a:solidFill>
              </a:rPr>
              <a:t>Надоесть разговорами.</a:t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403648" y="2708920"/>
            <a:ext cx="7200800" cy="19442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051720" y="4149080"/>
            <a:ext cx="5904656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700" dirty="0" smtClean="0"/>
              <a:t>                    </a:t>
            </a:r>
            <a:r>
              <a:rPr lang="ru-RU" sz="6300" dirty="0" smtClean="0"/>
              <a:t> 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370080" y="3125195"/>
            <a:ext cx="60903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Сломя голову.------- </a:t>
            </a:r>
            <a:r>
              <a:rPr lang="ru-RU" sz="4400" dirty="0" smtClean="0">
                <a:solidFill>
                  <a:srgbClr val="FF0000"/>
                </a:solidFill>
              </a:rPr>
              <a:t>Очень быстро бежать.</a:t>
            </a: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691680" y="4299905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</a:t>
            </a:r>
          </a:p>
          <a:p>
            <a:r>
              <a:rPr lang="ru-RU" dirty="0" smtClean="0"/>
              <a:t>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12586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263</TotalTime>
  <Words>580</Words>
  <Application>Microsoft Office PowerPoint</Application>
  <PresentationFormat>Экран (4:3)</PresentationFormat>
  <Paragraphs>167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«Нам дан во владение самый богатый, меткий и поистине волшебный язык.»</vt:lpstr>
      <vt:lpstr>Слайд 2</vt:lpstr>
      <vt:lpstr>Тема: « Значение                     слова»</vt:lpstr>
      <vt:lpstr>Тема: « Значение                     слова. Фразеологизм.»</vt:lpstr>
      <vt:lpstr>ФИЗКУЛЬТМИНУТКА</vt:lpstr>
      <vt:lpstr>Потерять голову.------- Растеряться от волнения.  </vt:lpstr>
      <vt:lpstr>Льёт как из ведра.----- Сильный дождь. Ливень. </vt:lpstr>
      <vt:lpstr>Голова идет кругом.------ Множество дел, забот. </vt:lpstr>
      <vt:lpstr>Прожужжать все уши.--- Надоесть разговорами. </vt:lpstr>
      <vt:lpstr>Держать ухо востро.--- Быть очень осторожным </vt:lpstr>
      <vt:lpstr>Слайд 11</vt:lpstr>
      <vt:lpstr>Слайд 12</vt:lpstr>
      <vt:lpstr>Слайд 13</vt:lpstr>
      <vt:lpstr>Слайд 14</vt:lpstr>
      <vt:lpstr>Подведем итоги</vt:lpstr>
      <vt:lpstr>Тест</vt:lpstr>
      <vt:lpstr>Проверь себя</vt:lpstr>
      <vt:lpstr>Домашнее задание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Фразеологизм как единица языка</dc:title>
  <dc:creator>Волосухина И.Я.</dc:creator>
  <cp:lastModifiedBy>user</cp:lastModifiedBy>
  <cp:revision>26</cp:revision>
  <dcterms:created xsi:type="dcterms:W3CDTF">2013-06-22T11:34:16Z</dcterms:created>
  <dcterms:modified xsi:type="dcterms:W3CDTF">2015-04-13T19:35:02Z</dcterms:modified>
</cp:coreProperties>
</file>