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1"/>
  </p:notesMasterIdLst>
  <p:sldIdLst>
    <p:sldId id="256" r:id="rId2"/>
    <p:sldId id="281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7" r:id="rId14"/>
    <p:sldId id="282" r:id="rId15"/>
    <p:sldId id="288" r:id="rId16"/>
    <p:sldId id="267" r:id="rId17"/>
    <p:sldId id="283" r:id="rId18"/>
    <p:sldId id="284" r:id="rId19"/>
    <p:sldId id="285" r:id="rId20"/>
    <p:sldId id="286" r:id="rId21"/>
    <p:sldId id="271" r:id="rId22"/>
    <p:sldId id="272" r:id="rId23"/>
    <p:sldId id="277" r:id="rId24"/>
    <p:sldId id="290" r:id="rId25"/>
    <p:sldId id="292" r:id="rId26"/>
    <p:sldId id="289" r:id="rId27"/>
    <p:sldId id="293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FFB9-EB12-4FF6-8FC4-5798EFB3ED66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22EF-8214-4D02-9BFC-E67A83CE8A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40D0-E50B-46BA-91A2-CB3D853A911D}" type="datetime1">
              <a:rPr lang="ru-RU" smtClean="0"/>
              <a:t>27.01.2016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100-9F7C-491C-A4B0-735527A660C7}" type="datetime1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694-9DFF-4826-9E6E-7A3AC601159D}" type="datetime1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53EB-E46B-4A11-A96A-4DB78D41B3F2}" type="datetime1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7B25-380D-42A8-B340-5ED926C69EDE}" type="datetime1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70BC-9419-4E7C-9B4E-BA0FBFB836AD}" type="datetime1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AAF2-8743-4894-A143-FFED0DE5220C}" type="datetime1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F643-376C-46F1-8C02-4BFBDB397247}" type="datetime1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5BF1-601B-4CB2-8290-B3DA432D71F9}" type="datetime1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9E3A-6B84-4EE7-8E87-A8BE126E0796}" type="datetime1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98A1-84AD-46E9-A6C8-4E0CBB5C44E4}" type="datetime1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75A15A-4978-46D9-BBA2-A1B2235540BF}" type="datetime1">
              <a:rPr lang="ru-RU" smtClean="0"/>
              <a:t>27.01.2016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Шушкова   258-660-768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nov-uo.narod.ru/ink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43932" cy="292895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«Современная информационно-образовательная среда в процессе образования детей с ОВЗ»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8792" y="5072074"/>
            <a:ext cx="7772400" cy="13573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Ольга Александровна Шушкова</a:t>
            </a:r>
          </a:p>
          <a:p>
            <a:r>
              <a:rPr lang="ru-RU" sz="2200" dirty="0" smtClean="0"/>
              <a:t>руководитель Ресурсного центра </a:t>
            </a:r>
          </a:p>
          <a:p>
            <a:r>
              <a:rPr lang="ru-RU" sz="2200" dirty="0" smtClean="0"/>
              <a:t>дистанционного обучения детей-инвалидов</a:t>
            </a:r>
            <a:br>
              <a:rPr lang="ru-RU" sz="2200" dirty="0" smtClean="0"/>
            </a:br>
            <a:r>
              <a:rPr lang="ru-RU" sz="2200" dirty="0" smtClean="0"/>
              <a:t>Приморского края</a:t>
            </a:r>
            <a:endParaRPr lang="ru-RU" sz="2200" dirty="0"/>
          </a:p>
        </p:txBody>
      </p:sp>
      <p:pic>
        <p:nvPicPr>
          <p:cNvPr id="4" name="Picture 4" descr="я"/>
          <p:cNvPicPr>
            <a:picLocks noChangeAspect="1" noChangeArrowheads="1"/>
          </p:cNvPicPr>
          <p:nvPr/>
        </p:nvPicPr>
        <p:blipFill>
          <a:blip r:embed="rId2" cstate="print"/>
          <a:srcRect l="3509"/>
          <a:stretch>
            <a:fillRect/>
          </a:stretch>
        </p:blipFill>
        <p:spPr bwMode="auto">
          <a:xfrm>
            <a:off x="6634194" y="4077072"/>
            <a:ext cx="1902615" cy="235232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Электронный образовательный ресурс </a:t>
            </a:r>
            <a:r>
              <a:rPr lang="en-US" sz="3200" dirty="0" err="1" smtClean="0"/>
              <a:t>i</a:t>
            </a:r>
            <a:r>
              <a:rPr lang="ru-RU" sz="3200" dirty="0" smtClean="0"/>
              <a:t>-школа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http://iclass.home-edu.ru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16122" r="1650" b="1927"/>
          <a:stretch>
            <a:fillRect/>
          </a:stretch>
        </p:blipFill>
        <p:spPr bwMode="auto">
          <a:xfrm>
            <a:off x="-1" y="1928802"/>
            <a:ext cx="9144001" cy="471716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7247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Содержание образовательного ресурса – учебные предметные курсы, факультативы, дополнительное образование, консультирование по вопросам технической поддержки, которые учитель может выбирать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23256" r="10156"/>
          <a:stretch>
            <a:fillRect/>
          </a:stretch>
        </p:blipFill>
        <p:spPr bwMode="auto">
          <a:xfrm>
            <a:off x="0" y="2484792"/>
            <a:ext cx="9144000" cy="437320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4248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78595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На ресурсе одновременно могут работают учитель и ученик, взаимодействуя в ходе интерактивного урока. Ученик может  выполнять различные задания, используя формы контроля, например, тестовый контроль знаний, в режиме </a:t>
            </a:r>
            <a:r>
              <a:rPr lang="en-US" sz="2400" b="1" dirty="0" smtClean="0"/>
              <a:t>on-line</a:t>
            </a:r>
            <a:r>
              <a:rPr lang="ru-RU" sz="2400" b="1" dirty="0" smtClean="0"/>
              <a:t>, результат можно узнать на этом же уроке.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955" r="2438" b="13177"/>
          <a:stretch>
            <a:fillRect/>
          </a:stretch>
        </p:blipFill>
        <p:spPr bwMode="auto">
          <a:xfrm>
            <a:off x="3451871" y="2571744"/>
            <a:ext cx="5692129" cy="42862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3143248"/>
            <a:ext cx="2928958" cy="257176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подготовки к следующему уроку, проверочной работе, контролю знаний ученик может работать на ресурсе самостоятельно.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49" y="2420888"/>
            <a:ext cx="2952651" cy="261338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86874" cy="2510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 появлением ЭОР появилась возможность  изменять не только  способы получения информации, но и использовать их при проведении интегрированных  уроков учащихся нашей школы и участников проекта «Дистанционное образование».</a:t>
            </a:r>
            <a:br>
              <a:rPr lang="ru-RU" sz="2400" b="1" dirty="0" smtClean="0"/>
            </a:br>
            <a:r>
              <a:rPr lang="ru-RU" sz="2400" b="1" dirty="0" smtClean="0"/>
              <a:t>Учителя нашей школы используют  информационные  технологии при проведении интегрированных уроков  и мероприятий как в  образовательном, так и в воспитательном  процессах. </a:t>
            </a:r>
            <a:endParaRPr lang="ru-RU" sz="24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29000"/>
            <a:ext cx="5715040" cy="317211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9144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Эффективным средством формирования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учебно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–познавательной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компетентности являются цифровые образовательные ресурсы (ЦОР).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на уроках математики, физики цифровых  образовательных ресурсов (ЦОР) - ключ к формированию творческой личности ученика. </a:t>
            </a:r>
          </a:p>
          <a:p>
            <a:pPr>
              <a:spcBef>
                <a:spcPct val="50000"/>
              </a:spcBef>
            </a:pPr>
            <a:r>
              <a:rPr lang="ru-RU" dirty="0"/>
              <a:t> </a:t>
            </a:r>
            <a:endParaRPr lang="ru-RU" sz="32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79388" y="908050"/>
            <a:ext cx="3776662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b="1">
              <a:solidFill>
                <a:srgbClr val="222268"/>
              </a:solidFill>
              <a:latin typeface="Times New Roman" pitchFamily="18" charset="0"/>
            </a:endParaRP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3241998" cy="2448040"/>
          </a:xfrm>
          <a:prstGeom prst="rect">
            <a:avLst/>
          </a:prstGeom>
          <a:noFill/>
        </p:spPr>
      </p:pic>
      <p:pic>
        <p:nvPicPr>
          <p:cNvPr id="133127" name="Picture 7" descr="173478_html_m29748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089547" cy="2053186"/>
          </a:xfrm>
          <a:prstGeom prst="rect">
            <a:avLst/>
          </a:prstGeom>
          <a:noFill/>
        </p:spPr>
      </p:pic>
      <p:pic>
        <p:nvPicPr>
          <p:cNvPr id="133129" name="Picture 9" descr="43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319288" cy="2288771"/>
          </a:xfrm>
          <a:prstGeom prst="rect">
            <a:avLst/>
          </a:prstGeom>
          <a:noFill/>
        </p:spPr>
      </p:pic>
      <p:pic>
        <p:nvPicPr>
          <p:cNvPr id="133131" name="Picture 11" descr="art_1_23_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25144"/>
            <a:ext cx="5004048" cy="1947402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472518" cy="572530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Цифровые  образовательные ресурсы – </a:t>
            </a:r>
            <a:r>
              <a:rPr lang="ru-RU" sz="3000" dirty="0" smtClean="0"/>
              <a:t>необходимые для организации учебного процесса и представленные в цифровой форме фотографии, видеофрагменты, модели, ролевые игры, картографические материалы, отобранные в соответствии с содержанием конкретного учебника, “привязанных” к поурочному планированию и снабженные необходимыми методическими рекомендациями.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941168"/>
            <a:ext cx="1494756" cy="173834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13176"/>
            <a:ext cx="2124596" cy="159372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Рабочее место ученика дистанционного образования включает в себя: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3214710" cy="46367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Компьютер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Программное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обеспечение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Периферийное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оборудование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Сканер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Принтер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Веб-камера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компьютерных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датчиков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Цифровой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микроскоп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Высокоскоростной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914" r="2613"/>
          <a:stretch>
            <a:fillRect/>
          </a:stretch>
        </p:blipFill>
        <p:spPr bwMode="auto">
          <a:xfrm>
            <a:off x="3857620" y="2357430"/>
            <a:ext cx="5000660" cy="414340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403350" y="0"/>
            <a:ext cx="684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Специализированное оборудование</a:t>
            </a:r>
          </a:p>
        </p:txBody>
      </p:sp>
      <p:pic>
        <p:nvPicPr>
          <p:cNvPr id="123907" name="Picture 9" descr="IMG_0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225" y="620713"/>
            <a:ext cx="3787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7" descr="IMG_0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113088"/>
            <a:ext cx="40671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IMG_07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9625"/>
            <a:ext cx="50768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5364163" cy="3068638"/>
          </a:xfrm>
          <a:prstGeom prst="rect">
            <a:avLst/>
          </a:prstGeom>
          <a:noFill/>
          <a:ln w="3175">
            <a:solidFill>
              <a:srgbClr val="993366"/>
            </a:solidFill>
            <a:miter lim="800000"/>
            <a:headEnd/>
            <a:tailEnd/>
          </a:ln>
          <a:effectLst/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148263" y="5853113"/>
            <a:ext cx="1944687" cy="1004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цифровое устройство для просмотра микропрепаратов</a:t>
            </a:r>
            <a:r>
              <a:rPr lang="ru-RU"/>
              <a:t> 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0" y="6340475"/>
            <a:ext cx="50038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специализированная клавиатура с минимальным усилием для позиционирования и ввода</a:t>
            </a:r>
            <a:r>
              <a:rPr lang="ru-RU" sz="1400"/>
              <a:t> 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5435600" y="2492375"/>
            <a:ext cx="1944688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компьютерный роллер</a:t>
            </a:r>
            <a:r>
              <a:rPr lang="ru-RU"/>
              <a:t> 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0" y="3284538"/>
            <a:ext cx="50038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Специализированный комплект компьютерного оборудования</a:t>
            </a:r>
            <a:endParaRPr lang="ru-RU" sz="140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1835696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79388" y="908050"/>
            <a:ext cx="3776662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222268"/>
              </a:solidFill>
              <a:latin typeface="Times New Roman" pitchFamily="18" charset="0"/>
            </a:endParaRPr>
          </a:p>
        </p:txBody>
      </p:sp>
      <p:pic>
        <p:nvPicPr>
          <p:cNvPr id="128003" name="Picture 3" descr="0009-004-Individualnye-prisposoblen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95288" y="6453188"/>
            <a:ext cx="554513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Применение роллера, больших выносных кнопок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1835696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5888"/>
            <a:ext cx="4140200" cy="3287712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3754438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24936" name="Picture 8" descr="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8050"/>
            <a:ext cx="4606925" cy="3409950"/>
          </a:xfrm>
          <a:prstGeom prst="rect">
            <a:avLst/>
          </a:prstGeom>
          <a:noFill/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23850" y="2997200"/>
            <a:ext cx="410368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Брайлевский портативный дисплей 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040313" y="29972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5040313" y="2997200"/>
            <a:ext cx="4103687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/>
              <a:t>Принтер с рельефно-точечным шрифтом Брайля 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1835696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Информационно-образовательная среда образовательного учреждения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1438"/>
            <a:ext cx="8137599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Компьютеры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128838"/>
            <a:ext cx="8107437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Интерактивные доски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001963"/>
            <a:ext cx="8137599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Коммуникационные каналы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3933825"/>
            <a:ext cx="8184207" cy="1279525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Системное и прикладное программное обеспечение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5500688"/>
            <a:ext cx="8172524" cy="102465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Информационные и коммуникационные технологии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164288" y="6492875"/>
            <a:ext cx="3352800" cy="365125"/>
          </a:xfrm>
        </p:spPr>
        <p:txBody>
          <a:bodyPr/>
          <a:lstStyle/>
          <a:p>
            <a:r>
              <a:rPr lang="ru-RU" smtClean="0"/>
              <a:t>Шушкова   258-660-768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47638" y="908050"/>
            <a:ext cx="3776662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222268"/>
              </a:solidFill>
              <a:latin typeface="Times New Roman" pitchFamily="18" charset="0"/>
            </a:endParaRPr>
          </a:p>
        </p:txBody>
      </p:sp>
      <p:pic>
        <p:nvPicPr>
          <p:cNvPr id="126982" name="Picture 6" descr="braile_dis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538" cy="3716338"/>
          </a:xfrm>
          <a:prstGeom prst="rect">
            <a:avLst/>
          </a:prstGeom>
          <a:noFill/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644900"/>
            <a:ext cx="4643437" cy="3213100"/>
          </a:xfrm>
          <a:prstGeom prst="rect">
            <a:avLst/>
          </a:prstGeom>
          <a:noFill/>
        </p:spPr>
      </p:pic>
      <p:pic>
        <p:nvPicPr>
          <p:cNvPr id="126986" name="Picture 10" descr="Mikroskop_for_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4459288" cy="3260725"/>
          </a:xfrm>
          <a:prstGeom prst="rect">
            <a:avLst/>
          </a:prstGeom>
          <a:noFill/>
        </p:spPr>
      </p:pic>
      <p:pic>
        <p:nvPicPr>
          <p:cNvPr id="12698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0"/>
            <a:ext cx="4716462" cy="2160588"/>
          </a:xfrm>
          <a:prstGeom prst="rect">
            <a:avLst/>
          </a:prstGeom>
          <a:noFill/>
        </p:spPr>
      </p:pic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4716463" y="2205038"/>
            <a:ext cx="4176712" cy="942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клавиатура с большими кнопками и разделяющей клавиши накладкой (в зависимости от индивидуальных особенностей ребенка)</a:t>
            </a:r>
            <a:endParaRPr lang="ru-RU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323850" y="3068638"/>
            <a:ext cx="388778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Работа с брайлевским дисплеем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4859338" y="6308725"/>
            <a:ext cx="4033837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Объект, созданный интерактивным конструктором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0" y="6491288"/>
            <a:ext cx="4500563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Работа с цифровым электронным микроскопом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1676400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962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Основная  форма учебной деятельности  учителей РЦДО - интерактивный урок, на котором доступны самые необходимые средства – коммуникация посредством </a:t>
            </a:r>
            <a:r>
              <a:rPr lang="ru-RU" sz="2400" b="1" dirty="0" err="1" smtClean="0"/>
              <a:t>веб-камер</a:t>
            </a:r>
            <a:r>
              <a:rPr lang="ru-RU" sz="2400" b="1" dirty="0" smtClean="0"/>
              <a:t>, обмен мгновенными текстовыми сообщениями, демонстрация презентации, передача файлов. </a:t>
            </a:r>
            <a:endParaRPr lang="ru-RU" sz="2400" b="1" dirty="0"/>
          </a:p>
        </p:txBody>
      </p:sp>
      <p:pic>
        <p:nvPicPr>
          <p:cNvPr id="5" name="Picture 4" descr="IMG_0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862542" cy="364690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1837"/>
          <a:stretch>
            <a:fillRect/>
          </a:stretch>
        </p:blipFill>
        <p:spPr bwMode="auto">
          <a:xfrm>
            <a:off x="5429256" y="2928934"/>
            <a:ext cx="3364238" cy="364333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При проведении дистанционных уроков возникает необходимость видеть,  что  делает учащийся, отслеживать процесс выполнения им различных практических заданий, корректировать, оказывать помощь, консультировать.</a:t>
            </a:r>
            <a:br>
              <a:rPr lang="ru-RU" sz="2800" b="1" dirty="0" smtClean="0"/>
            </a:br>
            <a:r>
              <a:rPr lang="ru-RU" sz="2800" b="1" dirty="0" smtClean="0"/>
              <a:t>Эту возможность предоставляет программа  </a:t>
            </a:r>
            <a:r>
              <a:rPr lang="en-US" sz="2800" b="1" dirty="0" smtClean="0"/>
              <a:t>Skype</a:t>
            </a:r>
            <a:r>
              <a:rPr lang="ru-RU" sz="2800" b="1" dirty="0" smtClean="0"/>
              <a:t>  и программа «Удаленный рабочий стол».</a:t>
            </a:r>
            <a:endParaRPr lang="ru-RU" sz="2800" b="1" dirty="0"/>
          </a:p>
        </p:txBody>
      </p:sp>
      <p:pic>
        <p:nvPicPr>
          <p:cNvPr id="4" name="Picture 4" descr="IMG_0791"/>
          <p:cNvPicPr>
            <a:picLocks noChangeAspect="1" noChangeArrowheads="1"/>
          </p:cNvPicPr>
          <p:nvPr/>
        </p:nvPicPr>
        <p:blipFill>
          <a:blip r:embed="rId2" cstate="print"/>
          <a:srcRect l="6659" r="3441" b="1087"/>
          <a:stretch>
            <a:fillRect/>
          </a:stretch>
        </p:blipFill>
        <p:spPr bwMode="auto">
          <a:xfrm>
            <a:off x="714348" y="3143248"/>
            <a:ext cx="3857652" cy="3429024"/>
          </a:xfrm>
          <a:prstGeom prst="rect">
            <a:avLst/>
          </a:prstGeom>
          <a:noFill/>
          <a:ln w="76200" cmpd="tri">
            <a:solidFill>
              <a:schemeClr val="accent2"/>
            </a:solidFill>
          </a:ln>
        </p:spPr>
      </p:pic>
      <p:pic>
        <p:nvPicPr>
          <p:cNvPr id="5" name="Picture 3" descr="1230"/>
          <p:cNvPicPr>
            <a:picLocks noChangeAspect="1" noChangeArrowheads="1"/>
          </p:cNvPicPr>
          <p:nvPr/>
        </p:nvPicPr>
        <p:blipFill>
          <a:blip r:embed="rId3" cstate="print"/>
          <a:srcRect t="6031"/>
          <a:stretch>
            <a:fillRect/>
          </a:stretch>
        </p:blipFill>
        <p:spPr bwMode="auto">
          <a:xfrm>
            <a:off x="4786314" y="3143248"/>
            <a:ext cx="3640132" cy="3430489"/>
          </a:xfrm>
          <a:prstGeom prst="rect">
            <a:avLst/>
          </a:prstGeom>
          <a:noFill/>
          <a:ln w="76200" cmpd="tri">
            <a:solidFill>
              <a:schemeClr val="accent2"/>
            </a:solidFill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Целесообразность использования ИКТ в обучении детей с ОВЗ: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86874" cy="456535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уменьшение срока усвоения учебного материала и коррекции нарушений у ребенка;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повышение мотивации к обучению, за счет обучения в деятельности;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информационной культуры у ребенка;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ИКТ-компетентности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ребенка;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быстрое формирование универсальных учебных действий;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выбора оптимального темпа прохождения материала.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nov-uo.narod.ru/ink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787262" cy="79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IMG_0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0"/>
            <a:ext cx="4716462" cy="3536950"/>
          </a:xfrm>
          <a:prstGeom prst="rect">
            <a:avLst/>
          </a:prstGeom>
          <a:noFill/>
        </p:spPr>
      </p:pic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pic>
        <p:nvPicPr>
          <p:cNvPr id="96262" name="Picture 6" descr="DSC00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3986213"/>
          </a:xfrm>
          <a:prstGeom prst="rect">
            <a:avLst/>
          </a:prstGeom>
          <a:noFill/>
        </p:spPr>
      </p:pic>
      <p:pic>
        <p:nvPicPr>
          <p:cNvPr id="96263" name="Picture 7" descr="IMG_0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38538"/>
            <a:ext cx="4427537" cy="33194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265" name="Picture 9" descr="IMG_03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65488"/>
            <a:ext cx="4787900" cy="3592512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1676400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A1\архив\Косяченко\фото_WeDo\CIMG8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\\A1\архив\Косяченко\фото_WeDo\CIMG8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30718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40322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635000"/>
            <a:ext cx="35639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pic>
        <p:nvPicPr>
          <p:cNvPr id="95237" name="Picture 5" descr="IMG_1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3538538"/>
          </a:xfrm>
          <a:prstGeom prst="rect">
            <a:avLst/>
          </a:prstGeom>
          <a:noFill/>
        </p:spPr>
      </p:pic>
      <p:pic>
        <p:nvPicPr>
          <p:cNvPr id="95238" name="Picture 6" descr="IMG_1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4716462" cy="3536950"/>
          </a:xfrm>
          <a:prstGeom prst="rect">
            <a:avLst/>
          </a:prstGeom>
          <a:noFill/>
        </p:spPr>
      </p:pic>
      <p:pic>
        <p:nvPicPr>
          <p:cNvPr id="95239" name="Picture 7" descr="IMG_1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11550"/>
            <a:ext cx="4572000" cy="334645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68863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89363"/>
            <a:ext cx="5256213" cy="2922587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4" name="Picture 8" descr="IMG_0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4679950" cy="350996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5" name="Picture 9" descr="_DSC18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33825"/>
            <a:ext cx="3241675" cy="275113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6" name="Picture 10" descr="IMG_09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4813"/>
            <a:ext cx="4067175" cy="305117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164288" y="6525344"/>
            <a:ext cx="1800200" cy="332656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6874" cy="58681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современной информационно-образовательной среды в процессе образования детей с ОВЗ является перспективным направлением развития образования, методов и средств эффективной организации процесса обучения, воспитания и развития обучающихся с ограниченными возможностями здоровья.</a:t>
            </a:r>
            <a:endParaRPr lang="ru-RU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29684" cy="10515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Информационно-образовательная среда образовательного учреждения должна обеспечивать: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929718" cy="47149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информационно-методическую поддержку образовательного процесса;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планирование образовательного процесса и его ресурсного обеспечения;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мониторинг и фиксацию хода и результатов образовательного процесса;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мониторинг здоровья обучающихся;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современные процедуры создания, поиска, сбора, анализа, обработки, хранения и представления информации;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дистанционное взаимодействие всех участников образовательного процесса, в том числе в рамках дистанционного образования; 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дистанционное взаимодействие образовательного учреждения с другими организациями социальной сферы.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528" y="76470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Одним из универсальных учебных действий в рамках ФГОС основного общего образования является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 развитие у обучающихся компетентности в области использования информационно-коммуникационных технологий.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Picture 3" descr="m74ee4e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97152"/>
            <a:ext cx="2627784" cy="197356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8" name="Picture 5" descr="IMG_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3274292" cy="2456771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9" name="Picture 8" descr="IMG_0809 -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60823"/>
            <a:ext cx="2664296" cy="199717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90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92896"/>
            <a:ext cx="1276628" cy="148505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492896"/>
            <a:ext cx="1440954" cy="143957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1676400" cy="36512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58246" cy="92868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Информационные и коммуникационные технологии в обучении являются: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72518" cy="4572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технологической основой информационной образовательной среды;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одним из важнейших средств реализации требований Федерального государственного образовательного стандарта;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важнейшим инструментом деятельности учителя и ученика.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20272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25114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3200" b="1" dirty="0" smtClean="0"/>
              <a:t>Электронные и цифровые образовательные ресурсы (ЭОР и ЦОР) - </a:t>
            </a:r>
            <a:r>
              <a:rPr lang="ru-RU" sz="3200" dirty="0" err="1" smtClean="0"/>
              <a:t>мультимедийный</a:t>
            </a:r>
            <a:r>
              <a:rPr lang="ru-RU" sz="3200" dirty="0" smtClean="0"/>
              <a:t> интерактивный продукт, рассчитанный на то, что школьник сам управляет происходящим, а не является пассивным зрителем или слушателем.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643314"/>
            <a:ext cx="5643570" cy="321468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положительным свойством электронных и цифровых образовательных ресурсов является возможность их применения в дистанционном обучении, которое повышает мобильность школьников, расширяет их возможности.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1321" t="9756" r="12345"/>
          <a:stretch>
            <a:fillRect/>
          </a:stretch>
        </p:blipFill>
        <p:spPr bwMode="auto">
          <a:xfrm>
            <a:off x="5857884" y="3714751"/>
            <a:ext cx="2714644" cy="277131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164288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Компьютер перестал быть для наших учителей лишь печатной машинкой и способом хранения информации. Большая часть педагогического коллектива уверенно владеет современной компьютерной техникой, применяет в процессе образования детей с ОВЗ.</a:t>
            </a:r>
            <a:endParaRPr lang="ru-RU" sz="28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978067" cy="298450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6" name="Picture 8" descr="IMG_0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003732" cy="300247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236296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379648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Электронные и цифровые образовательные ресурсы позволяют выполнять значительно более полноценные практические занятия – от виртуального посещения музея до лабораторного эксперимента, и тут же провести аттестацию собственных знаний, умений, навыков. </a:t>
            </a:r>
            <a:br>
              <a:rPr lang="ru-RU" sz="2600" b="1" dirty="0" smtClean="0"/>
            </a:br>
            <a:r>
              <a:rPr lang="ru-RU" sz="2600" b="1" dirty="0" smtClean="0"/>
              <a:t>С ЭОР и ЦОР изменяется получение информации. Одно дело – изучать текстовые описания объектов, процессов, явлений, совсем другое – увидеть их и исследовать в интерактивном режиме. </a:t>
            </a:r>
            <a:endParaRPr lang="ru-RU" sz="2600" b="1" dirty="0"/>
          </a:p>
        </p:txBody>
      </p:sp>
      <p:pic>
        <p:nvPicPr>
          <p:cNvPr id="4" name="Picture 6" descr="IMG_0812"/>
          <p:cNvPicPr>
            <a:picLocks noChangeAspect="1" noChangeArrowheads="1"/>
          </p:cNvPicPr>
          <p:nvPr/>
        </p:nvPicPr>
        <p:blipFill>
          <a:blip r:embed="rId2" cstate="print"/>
          <a:srcRect t="12067" b="5264"/>
          <a:stretch>
            <a:fillRect/>
          </a:stretch>
        </p:blipFill>
        <p:spPr bwMode="auto">
          <a:xfrm>
            <a:off x="4857752" y="4500570"/>
            <a:ext cx="2702716" cy="214314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7" descr="IMG_0996"/>
          <p:cNvPicPr>
            <a:picLocks noChangeAspect="1" noChangeArrowheads="1"/>
          </p:cNvPicPr>
          <p:nvPr/>
        </p:nvPicPr>
        <p:blipFill>
          <a:blip r:embed="rId3" cstate="print"/>
          <a:srcRect l="2777" t="3216" r="5566"/>
          <a:stretch>
            <a:fillRect/>
          </a:stretch>
        </p:blipFill>
        <p:spPr bwMode="auto">
          <a:xfrm>
            <a:off x="1214414" y="4500570"/>
            <a:ext cx="2714612" cy="214960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286676" cy="26432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Древняя китайская пословица гласит:       </a:t>
            </a:r>
            <a:br>
              <a:rPr lang="ru-RU" sz="3600" b="1" dirty="0" smtClean="0"/>
            </a:br>
            <a:r>
              <a:rPr lang="ru-RU" sz="3600" b="1" dirty="0" smtClean="0"/>
              <a:t>«Расскажи мне, и я забуду, </a:t>
            </a:r>
            <a:br>
              <a:rPr lang="ru-RU" sz="3600" b="1" dirty="0" smtClean="0"/>
            </a:br>
            <a:r>
              <a:rPr lang="ru-RU" sz="3600" b="1" dirty="0" smtClean="0"/>
              <a:t>Покажи мне, и я  запомню,</a:t>
            </a:r>
            <a:br>
              <a:rPr lang="ru-RU" sz="3600" b="1" dirty="0" smtClean="0"/>
            </a:br>
            <a:r>
              <a:rPr lang="ru-RU" sz="3600" b="1" dirty="0" smtClean="0"/>
              <a:t>Дай мне попробовать, и я научусь». 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500462" cy="350046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286124"/>
            <a:ext cx="4286280" cy="278608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Эти замечательные слова как нельзя лучше разъясняют новые возможности учебной работы.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164288" y="6492875"/>
            <a:ext cx="3352800" cy="365125"/>
          </a:xfrm>
        </p:spPr>
        <p:txBody>
          <a:bodyPr/>
          <a:lstStyle/>
          <a:p>
            <a:r>
              <a:rPr lang="ru-RU" dirty="0" smtClean="0"/>
              <a:t>Шушкова   258-660-768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711</Words>
  <Application>Microsoft Office PowerPoint</Application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«Современная информационно-образовательная среда в процессе образования детей с ОВЗ»</vt:lpstr>
      <vt:lpstr>Информационно-образовательная среда образовательного учреждения</vt:lpstr>
      <vt:lpstr>Информационно-образовательная среда образовательного учреждения должна обеспечивать:</vt:lpstr>
      <vt:lpstr>Слайд 4</vt:lpstr>
      <vt:lpstr>Информационные и коммуникационные технологии в обучении являются:</vt:lpstr>
      <vt:lpstr> Электронные и цифровые образовательные ресурсы (ЭОР и ЦОР) - мультимедийный интерактивный продукт, рассчитанный на то, что школьник сам управляет происходящим, а не является пассивным зрителем или слушателем. </vt:lpstr>
      <vt:lpstr>Компьютер перестал быть для наших учителей лишь печатной машинкой и способом хранения информации. Большая часть педагогического коллектива уверенно владеет современной компьютерной техникой, применяет в процессе образования детей с ОВЗ.</vt:lpstr>
      <vt:lpstr>Электронные и цифровые образовательные ресурсы позволяют выполнять значительно более полноценные практические занятия – от виртуального посещения музея до лабораторного эксперимента, и тут же провести аттестацию собственных знаний, умений, навыков.  С ЭОР и ЦОР изменяется получение информации. Одно дело – изучать текстовые описания объектов, процессов, явлений, совсем другое – увидеть их и исследовать в интерактивном режиме. </vt:lpstr>
      <vt:lpstr>Древняя китайская пословица гласит:        «Расскажи мне, и я забуду,  Покажи мне, и я  запомню, Дай мне попробовать, и я научусь».  </vt:lpstr>
      <vt:lpstr>Электронный образовательный ресурс i-школа http://iclass.home-edu.ru</vt:lpstr>
      <vt:lpstr>Содержание образовательного ресурса – учебные предметные курсы, факультативы, дополнительное образование, консультирование по вопросам технической поддержки, которые учитель может выбирать</vt:lpstr>
      <vt:lpstr>На ресурсе одновременно могут работают учитель и ученик, взаимодействуя в ходе интерактивного урока. Ученик может  выполнять различные задания, используя формы контроля, например, тестовый контроль знаний, в режиме on-line, результат можно узнать на этом же уроке.</vt:lpstr>
      <vt:lpstr>С появлением ЭОР появилась возможность  изменять не только  способы получения информации, но и использовать их при проведении интегрированных  уроков учащихся нашей школы и участников проекта «Дистанционное образование». Учителя нашей школы используют  информационные  технологии при проведении интегрированных уроков  и мероприятий как в  образовательном, так и в воспитательном  процессах. </vt:lpstr>
      <vt:lpstr>Слайд 14</vt:lpstr>
      <vt:lpstr>Цифровые  образовательные ресурсы – необходимые для организации учебного процесса и представленные в цифровой форме фотографии, видеофрагменты, модели, ролевые игры, картографические материалы, отобранные в соответствии с содержанием конкретного учебника, “привязанных” к поурочному планированию и снабженные необходимыми методическими рекомендациями. </vt:lpstr>
      <vt:lpstr>Рабочее место ученика дистанционного образования включает в себя:</vt:lpstr>
      <vt:lpstr>Слайд 17</vt:lpstr>
      <vt:lpstr>Слайд 18</vt:lpstr>
      <vt:lpstr>Слайд 19</vt:lpstr>
      <vt:lpstr>Слайд 20</vt:lpstr>
      <vt:lpstr>Основная  форма учебной деятельности  учителей РЦДО - интерактивный урок, на котором доступны самые необходимые средства – коммуникация посредством веб-камер, обмен мгновенными текстовыми сообщениями, демонстрация презентации, передача файлов. </vt:lpstr>
      <vt:lpstr>При проведении дистанционных уроков возникает необходимость видеть,  что  делает учащийся, отслеживать процесс выполнения им различных практических заданий, корректировать, оказывать помощь, консультировать. Эту возможность предоставляет программа  Skype  и программа «Удаленный рабочий стол».</vt:lpstr>
      <vt:lpstr>Целесообразность использования ИКТ в обучении детей с ОВЗ: </vt:lpstr>
      <vt:lpstr>Слайд 24</vt:lpstr>
      <vt:lpstr>Слайд 25</vt:lpstr>
      <vt:lpstr>Слайд 26</vt:lpstr>
      <vt:lpstr>Слайд 27</vt:lpstr>
      <vt:lpstr>Использование современной информационно-образовательной среды в процессе образования детей с ОВЗ является перспективным направлением развития образования, методов и средств эффективной организации процесса обучения, воспитания и развития обучающихся с ограниченными возможностями здоровья.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«Современная информационно-образовательная среда в процессе образования детей с ОВЗ»</dc:title>
  <dc:creator>user</dc:creator>
  <cp:lastModifiedBy>Ольга Александровна</cp:lastModifiedBy>
  <cp:revision>35</cp:revision>
  <dcterms:created xsi:type="dcterms:W3CDTF">2014-10-20T00:02:15Z</dcterms:created>
  <dcterms:modified xsi:type="dcterms:W3CDTF">2016-01-26T23:38:36Z</dcterms:modified>
</cp:coreProperties>
</file>