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7" r:id="rId2"/>
    <p:sldMasterId id="2147483809" r:id="rId3"/>
    <p:sldMasterId id="2147483857" r:id="rId4"/>
    <p:sldMasterId id="2147483869" r:id="rId5"/>
    <p:sldMasterId id="2147483881" r:id="rId6"/>
  </p:sldMasterIdLst>
  <p:notesMasterIdLst>
    <p:notesMasterId r:id="rId37"/>
  </p:notesMasterIdLst>
  <p:sldIdLst>
    <p:sldId id="274" r:id="rId7"/>
    <p:sldId id="296" r:id="rId8"/>
    <p:sldId id="308" r:id="rId9"/>
    <p:sldId id="310" r:id="rId10"/>
    <p:sldId id="309" r:id="rId11"/>
    <p:sldId id="311" r:id="rId12"/>
    <p:sldId id="312" r:id="rId13"/>
    <p:sldId id="313" r:id="rId14"/>
    <p:sldId id="319" r:id="rId15"/>
    <p:sldId id="320" r:id="rId16"/>
    <p:sldId id="288" r:id="rId17"/>
    <p:sldId id="294" r:id="rId18"/>
    <p:sldId id="318" r:id="rId19"/>
    <p:sldId id="316" r:id="rId20"/>
    <p:sldId id="303" r:id="rId21"/>
    <p:sldId id="293" r:id="rId22"/>
    <p:sldId id="295" r:id="rId23"/>
    <p:sldId id="281" r:id="rId24"/>
    <p:sldId id="289" r:id="rId25"/>
    <p:sldId id="305" r:id="rId26"/>
    <p:sldId id="306" r:id="rId27"/>
    <p:sldId id="304" r:id="rId28"/>
    <p:sldId id="287" r:id="rId29"/>
    <p:sldId id="263" r:id="rId30"/>
    <p:sldId id="264" r:id="rId31"/>
    <p:sldId id="265" r:id="rId32"/>
    <p:sldId id="266" r:id="rId33"/>
    <p:sldId id="321" r:id="rId34"/>
    <p:sldId id="322" r:id="rId35"/>
    <p:sldId id="31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C835-86C1-4ACC-95B1-08566B5FFE19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BBF10-E448-46F7-95CF-183AD70A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0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Заполняют</a:t>
            </a:r>
            <a:r>
              <a:rPr lang="ru-RU" baseline="0" dirty="0" smtClean="0"/>
              <a:t> таблицу  с проверкой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16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Обучающиеся записывают  ответы в тетради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5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DA0D6F-3C9C-408E-BD59-C1649D33AD99}" type="slidenum">
              <a:rPr lang="ru-RU" altLang="ru-RU" smtClean="0"/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 Обучающиеся решают задачи, 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составляют схемы  и  таблицы  движения лодки  </a:t>
            </a:r>
            <a:endParaRPr lang="ru-RU" altLang="ru-RU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06EB6C-C438-49FA-BA06-DB049570C8E2}" type="slidenum">
              <a:rPr lang="ru-RU" altLang="ru-RU" smtClean="0"/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B3B14-3924-400D-BE12-9566BA2A61CD}" type="slidenum">
              <a:rPr lang="ru-RU" altLang="ru-RU" smtClean="0"/>
              <a:pPr eaLnBrk="1" hangingPunct="1">
                <a:spcBef>
                  <a:spcPct val="0"/>
                </a:spcBef>
              </a:pPr>
              <a:t>26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dirty="0" smtClean="0">
                <a:latin typeface="Arial" charset="0"/>
                <a:cs typeface="Arial" charset="0"/>
              </a:rPr>
              <a:t> Гиперссылка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 на  слово «Движение»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8D7C06-245A-4201-A177-004B07C45E61}" type="slidenum">
              <a:rPr lang="ru-RU" altLang="ru-RU" smtClean="0"/>
              <a:pPr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charset="0"/>
                <a:cs typeface="Arial" charset="0"/>
              </a:rPr>
              <a:t>Гиперссылка</a:t>
            </a:r>
            <a:r>
              <a:rPr lang="ru-RU" altLang="ru-RU" baseline="0" dirty="0" smtClean="0">
                <a:latin typeface="Arial" charset="0"/>
                <a:cs typeface="Arial" charset="0"/>
              </a:rPr>
              <a:t>  на  слово «Движение»</a:t>
            </a:r>
            <a:endParaRPr lang="ru-RU" altLang="ru-RU" dirty="0" smtClean="0">
              <a:latin typeface="Arial" charset="0"/>
              <a:cs typeface="Arial" charset="0"/>
            </a:endParaRPr>
          </a:p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Гиперссылка</a:t>
            </a:r>
            <a:r>
              <a:rPr lang="ru-RU" baseline="0" dirty="0" smtClean="0"/>
              <a:t>  «Корабль»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4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Обучающиеся</a:t>
            </a:r>
            <a:r>
              <a:rPr lang="ru-RU" altLang="ru-RU" baseline="0" dirty="0" smtClean="0"/>
              <a:t>  чётко проговаривают ответы на поставленные вопросы</a:t>
            </a:r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403B39-05AE-4374-8C09-5E81B190E21A}" type="slidenum">
              <a:rPr lang="ru-RU" alt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Обучающиеся</a:t>
            </a:r>
            <a:r>
              <a:rPr lang="ru-RU" altLang="ru-RU" baseline="0" dirty="0" smtClean="0"/>
              <a:t>  чётко проговаривают ответы на поставленные вопросы</a:t>
            </a:r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403B39-05AE-4374-8C09-5E81B190E21A}" type="slidenum">
              <a:rPr lang="ru-RU" alt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403B39-05AE-4374-8C09-5E81B190E21A}" type="slidenum">
              <a:rPr lang="ru-RU" alt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0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853044-1454-4E0C-AC8A-E4CC5F04BC66}" type="slidenum">
              <a:rPr lang="ru-RU" altLang="ru-RU">
                <a:solidFill>
                  <a:prstClr val="black"/>
                </a:solidFill>
              </a:rPr>
              <a:pPr eaLnBrk="1" hangingPunct="1"/>
              <a:t>19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Зрение</a:t>
            </a:r>
            <a:r>
              <a:rPr lang="ru-RU" baseline="0" dirty="0" smtClean="0"/>
              <a:t> береги!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BF10-E448-46F7-95CF-183AD70ADBB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4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F8F0-CFBE-41A5-AD39-FBE9E72E0B5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D657-7A54-4761-BFEF-3D28B177AB08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4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97D3-7DB3-4DB3-9B37-CEADEBBEF07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23C4-1375-4AAD-A8EA-3ED14C8F9DCE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2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2472-53EA-4502-B0B3-5C944511644A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FF50-8763-4B08-9D48-5BD28BE3167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4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F8F0-CFBE-41A5-AD39-FBE9E72E0B5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D657-7A54-4761-BFEF-3D28B177AB08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2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5226-FF77-4C82-8D3F-93579F14319C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90BD-9D44-4409-B804-EE6EC8ACDBA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1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07CC-288D-45CB-95AF-144C0B4DFAFD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B4F7-275C-4420-A9F2-A8B84D4ABA8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4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6A7B-9FF0-46A5-9E78-5B1913C3B8BE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5A30-3518-42F6-8E6A-555F5D2911A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0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EB87-44D3-42ED-AF9C-B3C911BCB6B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8ABF-FD4D-426D-84FD-181352BC1CA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EE83-35D4-498C-8F3E-B4A3FD665AF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4202-3D70-4ED4-835C-53B9DCA399EA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1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A95A-88AC-4494-8421-3B44E57D831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7B96-F553-4042-ABD8-1643734723B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74AF-125E-46E4-9960-859A138F227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AA2-95AE-4EFA-BB2A-93177536D95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2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5226-FF77-4C82-8D3F-93579F14319C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90BD-9D44-4409-B804-EE6EC8ACDBA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2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033E-5C58-4E64-A9FA-C614B0103E41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20D8-D149-49EF-898E-9A0E0AB88414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8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97D3-7DB3-4DB3-9B37-CEADEBBEF07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23C4-1375-4AAD-A8EA-3ED14C8F9DCE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8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2472-53EA-4502-B0B3-5C944511644A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FF50-8763-4B08-9D48-5BD28BE3167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0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F8F0-CFBE-41A5-AD39-FBE9E72E0B5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D657-7A54-4761-BFEF-3D28B177AB08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0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5226-FF77-4C82-8D3F-93579F14319C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90BD-9D44-4409-B804-EE6EC8ACDBA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0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07CC-288D-45CB-95AF-144C0B4DFAFD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B4F7-275C-4420-A9F2-A8B84D4ABA8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4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6A7B-9FF0-46A5-9E78-5B1913C3B8BE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5A30-3518-42F6-8E6A-555F5D2911A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3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EB87-44D3-42ED-AF9C-B3C911BCB6B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8ABF-FD4D-426D-84FD-181352BC1CA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6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EE83-35D4-498C-8F3E-B4A3FD665AF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4202-3D70-4ED4-835C-53B9DCA399EA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A95A-88AC-4494-8421-3B44E57D831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7B96-F553-4042-ABD8-1643734723B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07CC-288D-45CB-95AF-144C0B4DFAFD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B4F7-275C-4420-A9F2-A8B84D4ABA8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74AF-125E-46E4-9960-859A138F227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AA2-95AE-4EFA-BB2A-93177536D95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7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033E-5C58-4E64-A9FA-C614B0103E41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20D8-D149-49EF-898E-9A0E0AB88414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4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97D3-7DB3-4DB3-9B37-CEADEBBEF07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23C4-1375-4AAD-A8EA-3ED14C8F9DCE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3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92472-53EA-4502-B0B3-5C944511644A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FF50-8763-4B08-9D48-5BD28BE3167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1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DC5DD-662D-4BB7-AF09-D005CBE6A8B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9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DA9EC-F51B-485E-97D4-C1EFCC5807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6CE0-5EA7-48BC-9B2B-455C5E8C19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1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72C65-1BF8-4839-8D0D-92D7E4EE40A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5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C0E3B-7D66-4BF8-90F9-F0A9FAA0D60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BC68-F019-4931-A6DA-DFD007A9A4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2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6A7B-9FF0-46A5-9E78-5B1913C3B8BE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5A30-3518-42F6-8E6A-555F5D2911A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3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B3CB-D52B-42DD-A513-8658B306C8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3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43E51-3CB4-4435-95CA-65903D896A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0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E6CC-2E13-44D9-92E8-D3C464AA5D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6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67FF-B6AE-473B-9D71-81778FDEF9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5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8EFF9-7A39-4101-9006-2D839DE617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1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DC5DD-662D-4BB7-AF09-D005CBE6A8B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DA9EC-F51B-485E-97D4-C1EFCC58071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3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6CE0-5EA7-48BC-9B2B-455C5E8C19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72C65-1BF8-4839-8D0D-92D7E4EE40A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6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C0E3B-7D66-4BF8-90F9-F0A9FAA0D60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EB87-44D3-42ED-AF9C-B3C911BCB6B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8ABF-FD4D-426D-84FD-181352BC1CA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BC68-F019-4931-A6DA-DFD007A9A4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1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B3CB-D52B-42DD-A513-8658B306C8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2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43E51-3CB4-4435-95CA-65903D896A4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E6CC-2E13-44D9-92E8-D3C464AA5D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1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67FF-B6AE-473B-9D71-81778FDEF9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5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8EFF9-7A39-4101-9006-2D839DE617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8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CDD0A-2FF7-4DA4-9A5D-8F09F6B32BF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CB73C-3329-4CDB-B628-31524AC556E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5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D09D0-7451-4624-900F-C788BF6521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2C8BD-88A0-4496-966B-5FD3869AE6DC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3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619DE-38F0-4E0E-916C-6504E7E3104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EE32A-A69A-4B33-ABB4-8D8E2FE7C1C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6F55F-9993-49B7-B37D-90D177558DB5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6E34-FACE-4A12-AB6E-83902212D7C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3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EE83-35D4-498C-8F3E-B4A3FD665AF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4202-3D70-4ED4-835C-53B9DCA399EA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4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CDDE8-A28A-4103-B047-ED20F4A4C3D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F2E1-4E21-4A50-9966-119BAE309D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8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B184D-C554-4DB2-90C1-27EC9325DB6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69B96-D93E-476E-B8E1-2E6573691E4A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DF9D9-CBB2-4A13-A500-450FF5B196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BF9FE-8A88-4076-97F8-7173E3FD1B8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3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ACAD4-CB7D-466F-AAB5-D9394A52017D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97040-E8FE-479D-B254-08B863D8335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5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F8BC5-F8D0-4B6D-B5DA-F9C97AF6262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D0328-8057-4ECB-A858-A189765A116B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9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41789-9182-48D6-8D6E-0D97C0FD712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5BB85-0696-4FE0-BB73-E309BE02A30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9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2D66E-901C-4366-B172-88BC6A22BEB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37A8D-31B7-4470-AA5F-2D0EE96972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7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A95A-88AC-4494-8421-3B44E57D831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7B96-F553-4042-ABD8-1643734723B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5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74AF-125E-46E4-9960-859A138F227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AA2-95AE-4EFA-BB2A-93177536D95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9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033E-5C58-4E64-A9FA-C614B0103E41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20D8-D149-49EF-898E-9A0E0AB88414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1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D70DB-57D4-4421-8859-7F656B09C8FE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5D826-29F0-492F-B9C9-29A0D51A1A3A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D70DB-57D4-4421-8859-7F656B09C8FE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5D826-29F0-492F-B9C9-29A0D51A1A3A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D70DB-57D4-4421-8859-7F656B09C8FE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5D826-29F0-492F-B9C9-29A0D51A1A3A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4E82B-917B-4D1A-88DF-68891115E8A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4E82B-917B-4D1A-88DF-68891115E8A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1D70DB-57D4-4421-8859-7F656B09C8FE}" type="datetimeFigureOut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14.11.2015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D5D826-29F0-492F-B9C9-29A0D51A1A3A}" type="slidenum">
              <a:rPr lang="ru-RU" smtClean="0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here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2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2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77534" y="5762873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Скрябина 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 Витальевна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pPr algn="ctr"/>
            <a:endParaRPr lang="ru-RU" altLang="ru-RU" b="1" dirty="0"/>
          </a:p>
        </p:txBody>
      </p:sp>
      <p:pic>
        <p:nvPicPr>
          <p:cNvPr id="12" name="Рисунок 11" descr="http://spheres.ru/im/nd/logo_spheres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16" y="1622079"/>
            <a:ext cx="2808312" cy="462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277009" y="1622078"/>
            <a:ext cx="1428507" cy="584775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cs typeface="Aharoni" panose="02010803020104030203" pitchFamily="2" charset="-79"/>
              </a:rPr>
              <a:t>УМК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17397" y="2143930"/>
            <a:ext cx="1692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cs typeface="Aharoni" panose="02010803020104030203" pitchFamily="2" charset="-79"/>
              </a:rPr>
              <a:t>ФГОС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54580"/>
            <a:ext cx="61926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 Муниципальное общеобразовательное  учреждение «Средняя общеобразовательная  школа № 43» г. Воркуты</a:t>
            </a:r>
            <a:endParaRPr lang="ru-RU" alt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1879" y="2100796"/>
            <a:ext cx="78302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уроку </a:t>
            </a:r>
            <a:r>
              <a:rPr lang="ru-RU" alt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39</a:t>
            </a:r>
            <a:endParaRPr lang="ru-RU" sz="3600" b="1" dirty="0">
              <a:solidFill>
                <a:srgbClr val="818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«Математика» в 5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alt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6" y="-29322"/>
            <a:ext cx="9303665" cy="68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214009"/>
            <a:ext cx="856895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/>
              <a:t>   	</a:t>
            </a:r>
            <a:r>
              <a:rPr lang="ru-RU" altLang="ru-RU" sz="4400" b="1" dirty="0" smtClean="0"/>
              <a:t>Тема  урока: </a:t>
            </a:r>
          </a:p>
          <a:p>
            <a:pPr algn="ctr"/>
            <a:r>
              <a:rPr lang="ru-RU" altLang="ru-RU" sz="4400" b="1" dirty="0" smtClean="0"/>
              <a:t>«Задачи на движение по реке»</a:t>
            </a:r>
            <a:endParaRPr lang="ru-RU" alt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55358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6" y="-29321"/>
            <a:ext cx="9303665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C:\Users\Ольга Воеводина\Desktop\5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3645024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95936" y="155679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Чему равна скорость плота на озере?</a:t>
            </a:r>
          </a:p>
        </p:txBody>
      </p:sp>
      <p:sp>
        <p:nvSpPr>
          <p:cNvPr id="16" name="Rectangle 69"/>
          <p:cNvSpPr>
            <a:spLocks noChangeArrowheads="1"/>
          </p:cNvSpPr>
          <p:nvPr/>
        </p:nvSpPr>
        <p:spPr bwMode="auto">
          <a:xfrm>
            <a:off x="5436096" y="2676010"/>
            <a:ext cx="32415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V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плота</a:t>
            </a:r>
            <a:r>
              <a:rPr lang="ru-RU" sz="4000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0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(км/ч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495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-394155" y="2052441"/>
            <a:ext cx="9987304" cy="4805559"/>
            <a:chOff x="-38" y="2659"/>
            <a:chExt cx="5814" cy="1684"/>
          </a:xfrm>
        </p:grpSpPr>
        <p:grpSp>
          <p:nvGrpSpPr>
            <p:cNvPr id="5" name="Group 109"/>
            <p:cNvGrpSpPr>
              <a:grpSpLocks/>
            </p:cNvGrpSpPr>
            <p:nvPr/>
          </p:nvGrpSpPr>
          <p:grpSpPr bwMode="auto">
            <a:xfrm>
              <a:off x="0" y="2629"/>
              <a:ext cx="5775" cy="143"/>
              <a:chOff x="5" y="2784"/>
              <a:chExt cx="6072" cy="192"/>
            </a:xfrm>
          </p:grpSpPr>
          <p:sp>
            <p:nvSpPr>
              <p:cNvPr id="7" name="Freeform 110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1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Freeform 114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3"/>
                <a:gd name="T25" fmla="*/ 0 h 1596"/>
                <a:gd name="T26" fmla="*/ 5813 w 5813"/>
                <a:gd name="T27" fmla="*/ 1596 h 1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28" descr="C:\Users\Ольга Воеводина\Desktop\5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38820" y="3753327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272917"/>
            <a:ext cx="88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Чему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равна скорость плота, если скорость реки равна </a:t>
            </a: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км/ч?</a:t>
            </a:r>
          </a:p>
          <a:p>
            <a:pPr marL="533400" lvl="0" indent="-5334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 Плот плывет по течению реки.</a:t>
            </a:r>
          </a:p>
        </p:txBody>
      </p: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rot="10800000">
            <a:off x="5466314" y="3068960"/>
            <a:ext cx="314325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Прямоугольник 13"/>
          <p:cNvSpPr/>
          <p:nvPr/>
        </p:nvSpPr>
        <p:spPr>
          <a:xfrm>
            <a:off x="5858017" y="253218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Скорость реки 3 км/ч</a:t>
            </a:r>
            <a:endParaRPr lang="ru-RU" dirty="0"/>
          </a:p>
        </p:txBody>
      </p:sp>
      <p:sp>
        <p:nvSpPr>
          <p:cNvPr id="15" name="Rectangle 69"/>
          <p:cNvSpPr>
            <a:spLocks noChangeArrowheads="1"/>
          </p:cNvSpPr>
          <p:nvPr/>
        </p:nvSpPr>
        <p:spPr bwMode="auto">
          <a:xfrm>
            <a:off x="5863962" y="1071885"/>
            <a:ext cx="32415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V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плота</a:t>
            </a:r>
            <a:r>
              <a:rPr lang="ru-RU" sz="4000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 (км/ч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920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2963E-6 L -0.58264 -0.01065 " pathEditMode="relative" ptsTypes="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62" y="192324"/>
            <a:ext cx="712047" cy="484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Проблема </a:t>
            </a:r>
            <a:br>
              <a:rPr lang="ru-RU" dirty="0" smtClean="0"/>
            </a:br>
            <a:r>
              <a:rPr lang="ru-RU" dirty="0" smtClean="0"/>
              <a:t> Какова  скорость плота  против течению ?</a:t>
            </a:r>
            <a:endParaRPr lang="ru-RU" dirty="0"/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-394155" y="2052441"/>
            <a:ext cx="9987304" cy="4805559"/>
            <a:chOff x="-38" y="2659"/>
            <a:chExt cx="5814" cy="1684"/>
          </a:xfrm>
        </p:grpSpPr>
        <p:grpSp>
          <p:nvGrpSpPr>
            <p:cNvPr id="5" name="Group 109"/>
            <p:cNvGrpSpPr>
              <a:grpSpLocks/>
            </p:cNvGrpSpPr>
            <p:nvPr/>
          </p:nvGrpSpPr>
          <p:grpSpPr bwMode="auto">
            <a:xfrm>
              <a:off x="0" y="2629"/>
              <a:ext cx="5775" cy="143"/>
              <a:chOff x="5" y="2784"/>
              <a:chExt cx="6072" cy="192"/>
            </a:xfrm>
          </p:grpSpPr>
          <p:sp>
            <p:nvSpPr>
              <p:cNvPr id="7" name="Freeform 110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1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Freeform 114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3"/>
                <a:gd name="T25" fmla="*/ 0 h 1596"/>
                <a:gd name="T26" fmla="*/ 5813 w 5813"/>
                <a:gd name="T27" fmla="*/ 1596 h 1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28" descr="C:\Users\Ольга Воеводина\Desktop\5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8820" y="3753327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1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-394155" y="2052441"/>
            <a:ext cx="9987304" cy="4805559"/>
            <a:chOff x="-38" y="2659"/>
            <a:chExt cx="5814" cy="1684"/>
          </a:xfrm>
        </p:grpSpPr>
        <p:grpSp>
          <p:nvGrpSpPr>
            <p:cNvPr id="5" name="Group 109"/>
            <p:cNvGrpSpPr>
              <a:grpSpLocks/>
            </p:cNvGrpSpPr>
            <p:nvPr/>
          </p:nvGrpSpPr>
          <p:grpSpPr bwMode="auto">
            <a:xfrm>
              <a:off x="0" y="2629"/>
              <a:ext cx="5775" cy="143"/>
              <a:chOff x="5" y="2784"/>
              <a:chExt cx="6072" cy="192"/>
            </a:xfrm>
          </p:grpSpPr>
          <p:sp>
            <p:nvSpPr>
              <p:cNvPr id="7" name="Freeform 110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1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"/>
              <p:cNvSpPr>
                <a:spLocks/>
              </p:cNvSpPr>
              <p:nvPr/>
            </p:nvSpPr>
            <p:spPr bwMode="auto">
              <a:xfrm rot="27553" flipH="1">
                <a:off x="3030" y="281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Freeform 114"/>
            <p:cNvSpPr>
              <a:spLocks/>
            </p:cNvSpPr>
            <p:nvPr/>
          </p:nvSpPr>
          <p:spPr bwMode="auto">
            <a:xfrm>
              <a:off x="-38" y="2747"/>
              <a:ext cx="5813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3"/>
                <a:gd name="T25" fmla="*/ 0 h 1596"/>
                <a:gd name="T26" fmla="*/ 5813 w 5813"/>
                <a:gd name="T27" fmla="*/ 1596 h 1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28" descr="C:\Users\Ольга Воеводина\Desktop\5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38820" y="3753327"/>
            <a:ext cx="2133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272917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Сможет ли  плот плыть против течения реки?</a:t>
            </a:r>
          </a:p>
          <a:p>
            <a:pPr marL="533400" indent="-5334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</a:t>
            </a: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корость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реки равна </a:t>
            </a: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км/ч?</a:t>
            </a:r>
          </a:p>
          <a:p>
            <a:pPr marL="533400" indent="-5334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endParaRPr lang="ru-RU" altLang="ru-RU" sz="20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rot="10800000">
            <a:off x="5466314" y="3068960"/>
            <a:ext cx="314325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Прямоугольник 13"/>
          <p:cNvSpPr/>
          <p:nvPr/>
        </p:nvSpPr>
        <p:spPr>
          <a:xfrm>
            <a:off x="5858017" y="253218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Скорость реки 3 км/ч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Rectangle 69"/>
          <p:cNvSpPr>
            <a:spLocks noChangeArrowheads="1"/>
          </p:cNvSpPr>
          <p:nvPr/>
        </p:nvSpPr>
        <p:spPr bwMode="auto">
          <a:xfrm>
            <a:off x="2933626" y="1322497"/>
            <a:ext cx="62395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Нет, плот может плыть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только по течению реки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3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0556 L -0.53177 -0.0050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-5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-\AppData\Local\Microsoft\Windows\Temporary Internet Files\Content.IE5\5PIZL6KI\MPj0438766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3665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 descr="кораблик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2" y="3702823"/>
            <a:ext cx="24288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716916" y="435354"/>
            <a:ext cx="8229600" cy="752475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Собственная скорость </a:t>
            </a:r>
            <a:r>
              <a:rPr lang="ru-RU" alt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лодки 17 км/ч.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Чему равна её скорость по озеру?</a:t>
            </a:r>
            <a:endParaRPr lang="ru-RU" alt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3969516" y="1500484"/>
            <a:ext cx="34964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V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лодки </a:t>
            </a:r>
            <a:r>
              <a:rPr lang="ru-RU" sz="4000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17 (км/ч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694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-448646" y="2348880"/>
            <a:ext cx="9838232" cy="4680520"/>
            <a:chOff x="-38" y="2629"/>
            <a:chExt cx="5929" cy="1714"/>
          </a:xfrm>
        </p:grpSpPr>
        <p:sp>
          <p:nvSpPr>
            <p:cNvPr id="7" name="Freeform 114"/>
            <p:cNvSpPr>
              <a:spLocks/>
            </p:cNvSpPr>
            <p:nvPr/>
          </p:nvSpPr>
          <p:spPr bwMode="auto">
            <a:xfrm>
              <a:off x="-38" y="2747"/>
              <a:ext cx="5929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3"/>
                <a:gd name="T25" fmla="*/ 0 h 1596"/>
                <a:gd name="T26" fmla="*/ 5813 w 5813"/>
                <a:gd name="T27" fmla="*/ 1596 h 1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6" name="Group 109"/>
            <p:cNvGrpSpPr>
              <a:grpSpLocks/>
            </p:cNvGrpSpPr>
            <p:nvPr/>
          </p:nvGrpSpPr>
          <p:grpSpPr bwMode="auto">
            <a:xfrm>
              <a:off x="0" y="2629"/>
              <a:ext cx="5775" cy="143"/>
              <a:chOff x="5" y="2784"/>
              <a:chExt cx="6072" cy="192"/>
            </a:xfrm>
          </p:grpSpPr>
          <p:sp>
            <p:nvSpPr>
              <p:cNvPr id="8" name="Freeform 110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1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2"/>
              <p:cNvSpPr>
                <a:spLocks/>
              </p:cNvSpPr>
              <p:nvPr/>
            </p:nvSpPr>
            <p:spPr bwMode="auto">
              <a:xfrm rot="27553" flipH="1">
                <a:off x="3055" y="2810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4" name="Picture 122" descr="sailboa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311">
            <a:off x="7284658" y="3519426"/>
            <a:ext cx="2641491" cy="287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523853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Скорость реки 3 км/ч. </a:t>
            </a: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Скорость лодки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17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км/ч. Чему равна скорость </a:t>
            </a: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лодки,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плывущей  </a:t>
            </a: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по </a:t>
            </a:r>
            <a:r>
              <a:rPr lang="ru-RU" altLang="ru-RU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течения реки?</a:t>
            </a:r>
          </a:p>
        </p:txBody>
      </p: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rot="10800000">
            <a:off x="5462153" y="3140968"/>
            <a:ext cx="314325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Прямоугольник 2"/>
          <p:cNvSpPr/>
          <p:nvPr/>
        </p:nvSpPr>
        <p:spPr>
          <a:xfrm>
            <a:off x="5858017" y="268153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Скорость реки 3 км/ч</a:t>
            </a:r>
            <a:endParaRPr lang="ru-RU" dirty="0"/>
          </a:p>
        </p:txBody>
      </p:sp>
      <p:sp>
        <p:nvSpPr>
          <p:cNvPr id="22" name="Rectangle 69"/>
          <p:cNvSpPr>
            <a:spLocks noChangeArrowheads="1"/>
          </p:cNvSpPr>
          <p:nvPr/>
        </p:nvSpPr>
        <p:spPr bwMode="auto">
          <a:xfrm>
            <a:off x="3969516" y="1500484"/>
            <a:ext cx="51571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V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по течению</a:t>
            </a:r>
            <a:r>
              <a:rPr lang="ru-RU" sz="4000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17+3 =20(км/ч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920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44 L -1.11145 -0.0254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-669895" y="2194017"/>
            <a:ext cx="10133214" cy="4690198"/>
            <a:chOff x="-38" y="2629"/>
            <a:chExt cx="5929" cy="1714"/>
          </a:xfrm>
        </p:grpSpPr>
        <p:sp>
          <p:nvSpPr>
            <p:cNvPr id="6" name="Freeform 114"/>
            <p:cNvSpPr>
              <a:spLocks/>
            </p:cNvSpPr>
            <p:nvPr/>
          </p:nvSpPr>
          <p:spPr bwMode="auto">
            <a:xfrm>
              <a:off x="-38" y="2747"/>
              <a:ext cx="5929" cy="1596"/>
            </a:xfrm>
            <a:custGeom>
              <a:avLst/>
              <a:gdLst>
                <a:gd name="T0" fmla="*/ 68 w 5813"/>
                <a:gd name="T1" fmla="*/ 4 h 1596"/>
                <a:gd name="T2" fmla="*/ 38 w 5813"/>
                <a:gd name="T3" fmla="*/ 50 h 1596"/>
                <a:gd name="T4" fmla="*/ 0 w 5813"/>
                <a:gd name="T5" fmla="*/ 103 h 1596"/>
                <a:gd name="T6" fmla="*/ 46 w 5813"/>
                <a:gd name="T7" fmla="*/ 156 h 1596"/>
                <a:gd name="T8" fmla="*/ 53 w 5813"/>
                <a:gd name="T9" fmla="*/ 186 h 1596"/>
                <a:gd name="T10" fmla="*/ 23 w 5813"/>
                <a:gd name="T11" fmla="*/ 1581 h 1596"/>
                <a:gd name="T12" fmla="*/ 5813 w 5813"/>
                <a:gd name="T13" fmla="*/ 1596 h 1596"/>
                <a:gd name="T14" fmla="*/ 5813 w 5813"/>
                <a:gd name="T15" fmla="*/ 19 h 15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13"/>
                <a:gd name="T25" fmla="*/ 0 h 1596"/>
                <a:gd name="T26" fmla="*/ 5813 w 5813"/>
                <a:gd name="T27" fmla="*/ 1596 h 15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13" h="1596">
                  <a:moveTo>
                    <a:pt x="68" y="4"/>
                  </a:moveTo>
                  <a:cubicBezTo>
                    <a:pt x="25" y="34"/>
                    <a:pt x="63" y="0"/>
                    <a:pt x="38" y="50"/>
                  </a:cubicBezTo>
                  <a:cubicBezTo>
                    <a:pt x="28" y="69"/>
                    <a:pt x="12" y="85"/>
                    <a:pt x="0" y="103"/>
                  </a:cubicBezTo>
                  <a:cubicBezTo>
                    <a:pt x="14" y="124"/>
                    <a:pt x="28" y="139"/>
                    <a:pt x="46" y="156"/>
                  </a:cubicBezTo>
                  <a:cubicBezTo>
                    <a:pt x="48" y="166"/>
                    <a:pt x="53" y="186"/>
                    <a:pt x="53" y="186"/>
                  </a:cubicBezTo>
                  <a:lnTo>
                    <a:pt x="23" y="1581"/>
                  </a:lnTo>
                  <a:lnTo>
                    <a:pt x="5813" y="1596"/>
                  </a:lnTo>
                  <a:lnTo>
                    <a:pt x="5813" y="19"/>
                  </a:ln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0" y="2629"/>
              <a:ext cx="5775" cy="143"/>
              <a:chOff x="5" y="2784"/>
              <a:chExt cx="6072" cy="192"/>
            </a:xfrm>
          </p:grpSpPr>
          <p:sp>
            <p:nvSpPr>
              <p:cNvPr id="8" name="Freeform 110"/>
              <p:cNvSpPr>
                <a:spLocks/>
              </p:cNvSpPr>
              <p:nvPr/>
            </p:nvSpPr>
            <p:spPr bwMode="auto">
              <a:xfrm rot="27553" flipH="1">
                <a:off x="5" y="2784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1"/>
              <p:cNvSpPr>
                <a:spLocks/>
              </p:cNvSpPr>
              <p:nvPr/>
            </p:nvSpPr>
            <p:spPr bwMode="auto">
              <a:xfrm rot="27553" flipH="1">
                <a:off x="1521" y="279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2"/>
              <p:cNvSpPr>
                <a:spLocks/>
              </p:cNvSpPr>
              <p:nvPr/>
            </p:nvSpPr>
            <p:spPr bwMode="auto">
              <a:xfrm rot="27553" flipH="1">
                <a:off x="3055" y="2810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"/>
              <p:cNvSpPr>
                <a:spLocks/>
              </p:cNvSpPr>
              <p:nvPr/>
            </p:nvSpPr>
            <p:spPr bwMode="auto">
              <a:xfrm rot="27553" flipH="1">
                <a:off x="4546" y="2829"/>
                <a:ext cx="1531" cy="147"/>
              </a:xfrm>
              <a:custGeom>
                <a:avLst/>
                <a:gdLst>
                  <a:gd name="T0" fmla="*/ 0 w 5837"/>
                  <a:gd name="T1" fmla="*/ 0 h 927"/>
                  <a:gd name="T2" fmla="*/ 0 w 5837"/>
                  <a:gd name="T3" fmla="*/ 0 h 927"/>
                  <a:gd name="T4" fmla="*/ 0 w 5837"/>
                  <a:gd name="T5" fmla="*/ 0 h 927"/>
                  <a:gd name="T6" fmla="*/ 0 w 5837"/>
                  <a:gd name="T7" fmla="*/ 0 h 927"/>
                  <a:gd name="T8" fmla="*/ 0 w 5837"/>
                  <a:gd name="T9" fmla="*/ 0 h 927"/>
                  <a:gd name="T10" fmla="*/ 0 w 5837"/>
                  <a:gd name="T11" fmla="*/ 0 h 927"/>
                  <a:gd name="T12" fmla="*/ 0 w 5837"/>
                  <a:gd name="T13" fmla="*/ 0 h 927"/>
                  <a:gd name="T14" fmla="*/ 0 w 5837"/>
                  <a:gd name="T15" fmla="*/ 0 h 927"/>
                  <a:gd name="T16" fmla="*/ 0 w 5837"/>
                  <a:gd name="T17" fmla="*/ 0 h 927"/>
                  <a:gd name="T18" fmla="*/ 0 w 5837"/>
                  <a:gd name="T19" fmla="*/ 0 h 927"/>
                  <a:gd name="T20" fmla="*/ 0 w 5837"/>
                  <a:gd name="T21" fmla="*/ 0 h 927"/>
                  <a:gd name="T22" fmla="*/ 0 w 5837"/>
                  <a:gd name="T23" fmla="*/ 0 h 927"/>
                  <a:gd name="T24" fmla="*/ 0 w 5837"/>
                  <a:gd name="T25" fmla="*/ 0 h 927"/>
                  <a:gd name="T26" fmla="*/ 0 w 5837"/>
                  <a:gd name="T27" fmla="*/ 0 h 927"/>
                  <a:gd name="T28" fmla="*/ 0 w 5837"/>
                  <a:gd name="T29" fmla="*/ 0 h 927"/>
                  <a:gd name="T30" fmla="*/ 0 w 5837"/>
                  <a:gd name="T31" fmla="*/ 0 h 927"/>
                  <a:gd name="T32" fmla="*/ 0 w 5837"/>
                  <a:gd name="T33" fmla="*/ 0 h 927"/>
                  <a:gd name="T34" fmla="*/ 0 w 5837"/>
                  <a:gd name="T35" fmla="*/ 0 h 927"/>
                  <a:gd name="T36" fmla="*/ 0 w 5837"/>
                  <a:gd name="T37" fmla="*/ 0 h 927"/>
                  <a:gd name="T38" fmla="*/ 0 w 5837"/>
                  <a:gd name="T39" fmla="*/ 0 h 927"/>
                  <a:gd name="T40" fmla="*/ 0 w 5837"/>
                  <a:gd name="T41" fmla="*/ 0 h 927"/>
                  <a:gd name="T42" fmla="*/ 0 w 5837"/>
                  <a:gd name="T43" fmla="*/ 0 h 927"/>
                  <a:gd name="T44" fmla="*/ 0 w 5837"/>
                  <a:gd name="T45" fmla="*/ 0 h 927"/>
                  <a:gd name="T46" fmla="*/ 0 w 5837"/>
                  <a:gd name="T47" fmla="*/ 0 h 927"/>
                  <a:gd name="T48" fmla="*/ 0 w 5837"/>
                  <a:gd name="T49" fmla="*/ 0 h 927"/>
                  <a:gd name="T50" fmla="*/ 0 w 5837"/>
                  <a:gd name="T51" fmla="*/ 0 h 927"/>
                  <a:gd name="T52" fmla="*/ 0 w 5837"/>
                  <a:gd name="T53" fmla="*/ 0 h 927"/>
                  <a:gd name="T54" fmla="*/ 0 w 5837"/>
                  <a:gd name="T55" fmla="*/ 0 h 927"/>
                  <a:gd name="T56" fmla="*/ 0 w 5837"/>
                  <a:gd name="T57" fmla="*/ 0 h 927"/>
                  <a:gd name="T58" fmla="*/ 0 w 5837"/>
                  <a:gd name="T59" fmla="*/ 0 h 927"/>
                  <a:gd name="T60" fmla="*/ 0 w 5837"/>
                  <a:gd name="T61" fmla="*/ 0 h 927"/>
                  <a:gd name="T62" fmla="*/ 0 w 5837"/>
                  <a:gd name="T63" fmla="*/ 0 h 927"/>
                  <a:gd name="T64" fmla="*/ 0 w 5837"/>
                  <a:gd name="T65" fmla="*/ 0 h 927"/>
                  <a:gd name="T66" fmla="*/ 0 w 5837"/>
                  <a:gd name="T67" fmla="*/ 0 h 927"/>
                  <a:gd name="T68" fmla="*/ 0 w 5837"/>
                  <a:gd name="T69" fmla="*/ 0 h 927"/>
                  <a:gd name="T70" fmla="*/ 0 w 5837"/>
                  <a:gd name="T71" fmla="*/ 0 h 927"/>
                  <a:gd name="T72" fmla="*/ 0 w 5837"/>
                  <a:gd name="T73" fmla="*/ 0 h 927"/>
                  <a:gd name="T74" fmla="*/ 0 w 5837"/>
                  <a:gd name="T75" fmla="*/ 0 h 927"/>
                  <a:gd name="T76" fmla="*/ 0 w 5837"/>
                  <a:gd name="T77" fmla="*/ 0 h 927"/>
                  <a:gd name="T78" fmla="*/ 0 w 5837"/>
                  <a:gd name="T79" fmla="*/ 0 h 927"/>
                  <a:gd name="T80" fmla="*/ 0 w 5837"/>
                  <a:gd name="T81" fmla="*/ 0 h 927"/>
                  <a:gd name="T82" fmla="*/ 0 w 5837"/>
                  <a:gd name="T83" fmla="*/ 0 h 927"/>
                  <a:gd name="T84" fmla="*/ 0 w 5837"/>
                  <a:gd name="T85" fmla="*/ 0 h 927"/>
                  <a:gd name="T86" fmla="*/ 0 w 5837"/>
                  <a:gd name="T87" fmla="*/ 0 h 927"/>
                  <a:gd name="T88" fmla="*/ 0 w 5837"/>
                  <a:gd name="T89" fmla="*/ 0 h 927"/>
                  <a:gd name="T90" fmla="*/ 0 w 5837"/>
                  <a:gd name="T91" fmla="*/ 0 h 927"/>
                  <a:gd name="T92" fmla="*/ 0 w 5837"/>
                  <a:gd name="T93" fmla="*/ 0 h 927"/>
                  <a:gd name="T94" fmla="*/ 0 w 5837"/>
                  <a:gd name="T95" fmla="*/ 0 h 927"/>
                  <a:gd name="T96" fmla="*/ 0 w 5837"/>
                  <a:gd name="T97" fmla="*/ 0 h 927"/>
                  <a:gd name="T98" fmla="*/ 0 w 5837"/>
                  <a:gd name="T99" fmla="*/ 0 h 927"/>
                  <a:gd name="T100" fmla="*/ 0 w 5837"/>
                  <a:gd name="T101" fmla="*/ 0 h 927"/>
                  <a:gd name="T102" fmla="*/ 0 w 5837"/>
                  <a:gd name="T103" fmla="*/ 0 h 927"/>
                  <a:gd name="T104" fmla="*/ 0 w 5837"/>
                  <a:gd name="T105" fmla="*/ 0 h 927"/>
                  <a:gd name="T106" fmla="*/ 0 w 5837"/>
                  <a:gd name="T107" fmla="*/ 0 h 927"/>
                  <a:gd name="T108" fmla="*/ 0 w 5837"/>
                  <a:gd name="T109" fmla="*/ 0 h 927"/>
                  <a:gd name="T110" fmla="*/ 0 w 5837"/>
                  <a:gd name="T111" fmla="*/ 0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" name="Picture 12" descr="sailboa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551689" flipH="1">
            <a:off x="-1385335" y="3589365"/>
            <a:ext cx="2346346" cy="27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63688" y="476672"/>
            <a:ext cx="5750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Скорость реки 3 км/ч. Скорость лодки 17 км/ч. Чему равна скорость лодки, плывущей  против  течения реки?</a:t>
            </a:r>
            <a:endParaRPr lang="ru-RU" altLang="ru-RU" sz="2000" b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rot="10800000">
            <a:off x="5466314" y="3068960"/>
            <a:ext cx="314325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Прямоугольник 13"/>
          <p:cNvSpPr/>
          <p:nvPr/>
        </p:nvSpPr>
        <p:spPr>
          <a:xfrm>
            <a:off x="6001158" y="2657533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Скорость реки 3 км/ч</a:t>
            </a:r>
            <a:endParaRPr lang="ru-RU" dirty="0"/>
          </a:p>
        </p:txBody>
      </p:sp>
      <p:sp>
        <p:nvSpPr>
          <p:cNvPr id="16" name="Rectangle 69"/>
          <p:cNvSpPr>
            <a:spLocks noChangeArrowheads="1"/>
          </p:cNvSpPr>
          <p:nvPr/>
        </p:nvSpPr>
        <p:spPr bwMode="auto">
          <a:xfrm>
            <a:off x="3635896" y="1323539"/>
            <a:ext cx="53623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V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против течению</a:t>
            </a:r>
            <a:r>
              <a:rPr lang="ru-RU" sz="4000" b="1" i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17-3 =14(км/ч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920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91 -0.00672 L 1.06232 0.014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00" y="1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38" y="969457"/>
            <a:ext cx="788950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Делам  выводы: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течению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собственной  </a:t>
            </a:r>
            <a:r>
              <a:rPr lang="ru-RU" altLang="ru-RU" sz="4800" b="1" baseline="-25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altLang="ru-RU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течения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течения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собственной</a:t>
            </a:r>
            <a:r>
              <a:rPr lang="ru-RU" alt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V </a:t>
            </a:r>
            <a:r>
              <a:rPr lang="ru-RU" altLang="ru-RU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течения</a:t>
            </a:r>
            <a:r>
              <a:rPr lang="ru-RU" alt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536" y="3097575"/>
            <a:ext cx="1390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 baseline="-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течения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493" y="3187747"/>
            <a:ext cx="4298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= (</a:t>
            </a:r>
            <a:r>
              <a:rPr lang="ru-RU" sz="28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 baseline="-30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800" b="1" baseline="-30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sz="2800" b="1" baseline="-30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-V </a:t>
            </a:r>
            <a:r>
              <a:rPr lang="ru-RU" sz="2800" b="1" baseline="-30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пр. </a:t>
            </a:r>
            <a:r>
              <a:rPr lang="ru-RU" sz="2800" b="1" baseline="-30000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теч</a:t>
            </a:r>
            <a:r>
              <a:rPr lang="ru-RU" sz="2800" b="1" baseline="-300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):</a:t>
            </a:r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8536" y="3833459"/>
            <a:ext cx="1858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 baseline="-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собственная</a:t>
            </a:r>
            <a:endParaRPr lang="ru-RU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393305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= V </a:t>
            </a:r>
            <a:r>
              <a:rPr lang="ru-RU" sz="2800" b="1" baseline="-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 течения.</a:t>
            </a:r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 baseline="-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течения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3141" y="4941168"/>
            <a:ext cx="1858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 baseline="-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собственная</a:t>
            </a:r>
            <a:endParaRPr lang="ru-RU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0420" y="4941168"/>
            <a:ext cx="4255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= V </a:t>
            </a:r>
            <a:r>
              <a:rPr lang="ru-RU" sz="2800" b="1" baseline="-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пр. течения.</a:t>
            </a:r>
            <a:r>
              <a:rPr lang="ru-RU" sz="2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+ </a:t>
            </a:r>
            <a:r>
              <a:rPr lang="ru-RU" sz="28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V </a:t>
            </a:r>
            <a:r>
              <a:rPr lang="ru-RU" sz="2800" b="1" baseline="-30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течения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52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5429250" y="857250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 II вариант</a:t>
            </a:r>
          </a:p>
        </p:txBody>
      </p:sp>
      <p:sp>
        <p:nvSpPr>
          <p:cNvPr id="12375" name="Прямоугольник 4"/>
          <p:cNvSpPr>
            <a:spLocks noChangeArrowheads="1"/>
          </p:cNvSpPr>
          <p:nvPr/>
        </p:nvSpPr>
        <p:spPr bwMode="auto">
          <a:xfrm>
            <a:off x="1214438" y="857250"/>
            <a:ext cx="137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 I  вариант </a:t>
            </a:r>
          </a:p>
        </p:txBody>
      </p:sp>
      <p:sp>
        <p:nvSpPr>
          <p:cNvPr id="12376" name="Rectangle 1"/>
          <p:cNvSpPr>
            <a:spLocks noChangeArrowheads="1"/>
          </p:cNvSpPr>
          <p:nvPr/>
        </p:nvSpPr>
        <p:spPr bwMode="auto">
          <a:xfrm>
            <a:off x="3144220" y="285720"/>
            <a:ext cx="3141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Самостоятельная работа</a:t>
            </a:r>
            <a:endParaRPr lang="ru-RU" altLang="ru-RU" sz="2000" dirty="0" smtClean="0">
              <a:solidFill>
                <a:prstClr val="black"/>
              </a:solidFill>
            </a:endParaRPr>
          </a:p>
        </p:txBody>
      </p:sp>
      <p:sp>
        <p:nvSpPr>
          <p:cNvPr id="12377" name="Прямоугольник 6"/>
          <p:cNvSpPr>
            <a:spLocks noChangeArrowheads="1"/>
          </p:cNvSpPr>
          <p:nvPr/>
        </p:nvSpPr>
        <p:spPr bwMode="auto">
          <a:xfrm>
            <a:off x="214313" y="1285875"/>
            <a:ext cx="421481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altLang="ru-RU" sz="2400" dirty="0" smtClean="0">
                <a:solidFill>
                  <a:prstClr val="black"/>
                </a:solidFill>
              </a:rPr>
              <a:t>Скорость моторной лодки в стоячей воде 15км/ч, а   скорость течения реки 3 км/ч. Сколько времени потратит моторная лодка на путь от одной пристани до другой и обратно, если расстояние между пристанями 36 км?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2378" name="Прямоугольник 7"/>
          <p:cNvSpPr>
            <a:spLocks noChangeArrowheads="1"/>
          </p:cNvSpPr>
          <p:nvPr/>
        </p:nvSpPr>
        <p:spPr bwMode="auto">
          <a:xfrm>
            <a:off x="4714875" y="1285875"/>
            <a:ext cx="41433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1</a:t>
            </a:r>
            <a:r>
              <a:rPr lang="ru-RU" altLang="ru-RU" sz="2400" dirty="0" smtClean="0">
                <a:solidFill>
                  <a:prstClr val="black"/>
                </a:solidFill>
              </a:rPr>
              <a:t>) Скорость моторной лодки в стоячей воде 10 км/ч, а скорость течения реки 2 км/ч. Сколько времени потратит моторная лодка на движение от одной пристани до другой и обратно, если расстояние между пристанями 24 км?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67544" y="5348526"/>
            <a:ext cx="3205163" cy="49847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Проверь себя: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5004048" y="5348525"/>
            <a:ext cx="3205163" cy="49847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Проверь себя:</a:t>
            </a:r>
          </a:p>
        </p:txBody>
      </p:sp>
      <p:sp>
        <p:nvSpPr>
          <p:cNvPr id="1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62501" y="4224338"/>
            <a:ext cx="4213225" cy="24622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1587" y="4117418"/>
            <a:ext cx="4213225" cy="24622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1" y="6060549"/>
            <a:ext cx="203130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55" y="5997576"/>
            <a:ext cx="24622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224338"/>
            <a:ext cx="4176464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316552"/>
            <a:ext cx="5567979" cy="18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7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М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Чайк34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17940"/>
            <a:ext cx="8229600" cy="128215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1216" y="0"/>
            <a:ext cx="8229600" cy="7490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</a:rPr>
              <a:t> Цель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0F6FC6">
                      <a:tint val="73000"/>
                      <a:satMod val="145000"/>
                    </a:srgbClr>
                  </a:gs>
                  <a:gs pos="73000">
                    <a:srgbClr val="0F6FC6">
                      <a:tint val="73000"/>
                      <a:satMod val="145000"/>
                    </a:srgbClr>
                  </a:gs>
                  <a:gs pos="100000">
                    <a:srgbClr val="0F6FC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184" y="1210754"/>
            <a:ext cx="8173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 smtClean="0"/>
              <a:t>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 по восприятию, осмыслению и первичному закреплению новых знаний и способов деятельности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3224" y="2838302"/>
            <a:ext cx="82296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</a:rPr>
              <a:t> Методы обучения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0F6FC6">
                      <a:tint val="73000"/>
                      <a:satMod val="145000"/>
                    </a:srgbClr>
                  </a:gs>
                  <a:gs pos="73000">
                    <a:srgbClr val="0F6FC6">
                      <a:tint val="73000"/>
                      <a:satMod val="145000"/>
                    </a:srgbClr>
                  </a:gs>
                  <a:gs pos="100000">
                    <a:srgbClr val="0F6FC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4414851"/>
            <a:ext cx="8229600" cy="5966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  <a:r>
              <a:rPr lang="ru-RU" dirty="0" smtClean="0"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"/>
              </a:rPr>
              <a:t>Формы обучения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rgbClr val="0F6FC6">
                      <a:tint val="73000"/>
                      <a:satMod val="145000"/>
                    </a:srgbClr>
                  </a:gs>
                  <a:gs pos="73000">
                    <a:srgbClr val="0F6FC6">
                      <a:tint val="73000"/>
                      <a:satMod val="145000"/>
                    </a:srgbClr>
                  </a:gs>
                  <a:gs pos="100000">
                    <a:srgbClr val="0F6FC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6049" y="3470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астично-поисковый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(эвристический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самопроверка,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взаимопроверка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102449"/>
            <a:ext cx="3233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ндивидуальная, групповая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1" descr="sailbo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0094" y="2536253"/>
            <a:ext cx="1738072" cy="135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8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25833 0.006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1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124075" y="260350"/>
            <a:ext cx="742950" cy="1000125"/>
            <a:chOff x="1610" y="2024"/>
            <a:chExt cx="468" cy="63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250825" y="260350"/>
            <a:ext cx="742950" cy="1000125"/>
            <a:chOff x="1610" y="2024"/>
            <a:chExt cx="468" cy="630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6372225" y="260350"/>
            <a:ext cx="742950" cy="1000125"/>
            <a:chOff x="1610" y="2024"/>
            <a:chExt cx="468" cy="630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4356100" y="260350"/>
            <a:ext cx="742950" cy="1000125"/>
            <a:chOff x="1610" y="2024"/>
            <a:chExt cx="468" cy="630"/>
          </a:xfrm>
        </p:grpSpPr>
        <p:pic>
          <p:nvPicPr>
            <p:cNvPr id="10252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179388" y="3644900"/>
            <a:ext cx="742950" cy="1000125"/>
            <a:chOff x="1610" y="2024"/>
            <a:chExt cx="468" cy="630"/>
          </a:xfrm>
        </p:grpSpPr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AutoShape 16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3203575" y="1916113"/>
            <a:ext cx="742950" cy="1000125"/>
            <a:chOff x="1610" y="2024"/>
            <a:chExt cx="468" cy="630"/>
          </a:xfrm>
        </p:grpSpPr>
        <p:pic>
          <p:nvPicPr>
            <p:cNvPr id="10258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9" name="AutoShape 1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2195513" y="3644900"/>
            <a:ext cx="742950" cy="1000125"/>
            <a:chOff x="1610" y="2024"/>
            <a:chExt cx="468" cy="630"/>
          </a:xfrm>
        </p:grpSpPr>
        <p:pic>
          <p:nvPicPr>
            <p:cNvPr id="10261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7667625" y="1916113"/>
            <a:ext cx="742950" cy="1000125"/>
            <a:chOff x="1610" y="2024"/>
            <a:chExt cx="468" cy="630"/>
          </a:xfrm>
        </p:grpSpPr>
        <p:pic>
          <p:nvPicPr>
            <p:cNvPr id="10264" name="Picture 2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5" name="AutoShape 2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5580063" y="1916113"/>
            <a:ext cx="742950" cy="1000125"/>
            <a:chOff x="1610" y="2024"/>
            <a:chExt cx="468" cy="630"/>
          </a:xfrm>
        </p:grpSpPr>
        <p:pic>
          <p:nvPicPr>
            <p:cNvPr id="10267" name="Picture 2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8" name="AutoShape 28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1187450" y="1916113"/>
            <a:ext cx="742950" cy="1000125"/>
            <a:chOff x="1610" y="2024"/>
            <a:chExt cx="468" cy="630"/>
          </a:xfrm>
        </p:grpSpPr>
        <p:pic>
          <p:nvPicPr>
            <p:cNvPr id="10270" name="Picture 3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1" name="AutoShape 31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8401050" y="260350"/>
            <a:ext cx="742950" cy="1000125"/>
            <a:chOff x="1610" y="2024"/>
            <a:chExt cx="468" cy="630"/>
          </a:xfrm>
        </p:grpSpPr>
        <p:pic>
          <p:nvPicPr>
            <p:cNvPr id="10273" name="Picture 3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4" name="AutoShape 34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6659563" y="3644900"/>
            <a:ext cx="742950" cy="1000125"/>
            <a:chOff x="1610" y="2024"/>
            <a:chExt cx="468" cy="630"/>
          </a:xfrm>
        </p:grpSpPr>
        <p:pic>
          <p:nvPicPr>
            <p:cNvPr id="10276" name="Picture 3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77" name="AutoShape 37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4356100" y="3644900"/>
            <a:ext cx="742950" cy="1000125"/>
            <a:chOff x="1610" y="2024"/>
            <a:chExt cx="468" cy="630"/>
          </a:xfrm>
        </p:grpSpPr>
        <p:pic>
          <p:nvPicPr>
            <p:cNvPr id="10279" name="Picture 3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80" name="AutoShape 40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1" name="Group 41"/>
          <p:cNvGrpSpPr>
            <a:grpSpLocks/>
          </p:cNvGrpSpPr>
          <p:nvPr/>
        </p:nvGrpSpPr>
        <p:grpSpPr bwMode="auto">
          <a:xfrm>
            <a:off x="8401050" y="3644900"/>
            <a:ext cx="742950" cy="1000125"/>
            <a:chOff x="1610" y="2024"/>
            <a:chExt cx="468" cy="630"/>
          </a:xfrm>
        </p:grpSpPr>
        <p:pic>
          <p:nvPicPr>
            <p:cNvPr id="10282" name="Picture 4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83" name="AutoShape 43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1116013" y="5300663"/>
            <a:ext cx="742950" cy="1000125"/>
            <a:chOff x="1610" y="2024"/>
            <a:chExt cx="468" cy="630"/>
          </a:xfrm>
        </p:grpSpPr>
        <p:pic>
          <p:nvPicPr>
            <p:cNvPr id="10285" name="Picture 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86" name="AutoShape 46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7524750" y="5373688"/>
            <a:ext cx="742950" cy="1000125"/>
            <a:chOff x="1610" y="2024"/>
            <a:chExt cx="468" cy="630"/>
          </a:xfrm>
        </p:grpSpPr>
        <p:pic>
          <p:nvPicPr>
            <p:cNvPr id="10288" name="Picture 4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89" name="AutoShape 4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90" name="Group 50"/>
          <p:cNvGrpSpPr>
            <a:grpSpLocks/>
          </p:cNvGrpSpPr>
          <p:nvPr/>
        </p:nvGrpSpPr>
        <p:grpSpPr bwMode="auto">
          <a:xfrm>
            <a:off x="5508625" y="5373688"/>
            <a:ext cx="742950" cy="1000125"/>
            <a:chOff x="1610" y="2024"/>
            <a:chExt cx="468" cy="630"/>
          </a:xfrm>
        </p:grpSpPr>
        <p:pic>
          <p:nvPicPr>
            <p:cNvPr id="10291" name="Picture 5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92" name="AutoShape 5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93" name="Group 53"/>
          <p:cNvGrpSpPr>
            <a:grpSpLocks/>
          </p:cNvGrpSpPr>
          <p:nvPr/>
        </p:nvGrpSpPr>
        <p:grpSpPr bwMode="auto">
          <a:xfrm>
            <a:off x="3203575" y="5300663"/>
            <a:ext cx="742950" cy="1000125"/>
            <a:chOff x="1610" y="2024"/>
            <a:chExt cx="468" cy="630"/>
          </a:xfrm>
        </p:grpSpPr>
        <p:pic>
          <p:nvPicPr>
            <p:cNvPr id="10294" name="Picture 5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95" name="AutoShape 5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814100" y="3078252"/>
            <a:ext cx="226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Физкультминутка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 tmFilter="0, 0; .2, .5; .8, .5; 1, 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500" autoRev="1" fill="hold"/>
                                        <p:tgtEl>
                                          <p:spTgt spid="10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0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10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 tmFilter="0, 0; .2, .5; .8, .5; 1, 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500" autoRev="1" fill="hold"/>
                                        <p:tgtEl>
                                          <p:spTgt spid="10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0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tmFilter="0, 0; .2, .5; .8, .5; 1, 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500" autoRev="1" fill="hold"/>
                                        <p:tgtEl>
                                          <p:spTgt spid="10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10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1000" fill="hold"/>
                                        <p:tgtEl>
                                          <p:spTgt spid="10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102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1000" fill="hold"/>
                                        <p:tgtEl>
                                          <p:spTgt spid="10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1000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1000" fill="hold"/>
                                        <p:tgtEl>
                                          <p:spTgt spid="10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1000" fill="hold"/>
                                        <p:tgtEl>
                                          <p:spTgt spid="10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1000" fill="hold"/>
                                        <p:tgtEl>
                                          <p:spTgt spid="102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8476">
            <a:off x="-1266825" y="889000"/>
            <a:ext cx="11018838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664">
            <a:off x="-1065213" y="1430338"/>
            <a:ext cx="10744201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7847">
            <a:off x="-1004888" y="1773238"/>
            <a:ext cx="10148888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890">
            <a:off x="-612775" y="1916113"/>
            <a:ext cx="1028858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" t="7510" b="3976"/>
          <a:stretch>
            <a:fillRect/>
          </a:stretch>
        </p:blipFill>
        <p:spPr bwMode="auto">
          <a:xfrm rot="-1107692">
            <a:off x="-828675" y="2781300"/>
            <a:ext cx="10261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7047">
            <a:off x="0" y="3141663"/>
            <a:ext cx="9756775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 b="2539"/>
          <a:stretch>
            <a:fillRect/>
          </a:stretch>
        </p:blipFill>
        <p:spPr bwMode="auto">
          <a:xfrm rot="-1045133">
            <a:off x="395288" y="3573463"/>
            <a:ext cx="89598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5867400" y="4724400"/>
            <a:ext cx="360363" cy="35877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787900" y="4797425"/>
            <a:ext cx="936625" cy="3587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 rot="2712190">
            <a:off x="5003800" y="4222750"/>
            <a:ext cx="936625" cy="358775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 rot="5400000">
            <a:off x="5578475" y="4005263"/>
            <a:ext cx="936625" cy="35877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-2054942">
            <a:off x="6156325" y="4292600"/>
            <a:ext cx="936625" cy="358775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 rot="959355">
            <a:off x="6300788" y="4941888"/>
            <a:ext cx="936625" cy="358775"/>
          </a:xfrm>
          <a:prstGeom prst="ellipse">
            <a:avLst/>
          </a:prstGeom>
          <a:solidFill>
            <a:srgbClr val="00CC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 rot="-49982959">
            <a:off x="5867400" y="5373688"/>
            <a:ext cx="936625" cy="358775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 rot="-2846776">
            <a:off x="5148263" y="5300663"/>
            <a:ext cx="936625" cy="358775"/>
          </a:xfrm>
          <a:prstGeom prst="ellipse">
            <a:avLst/>
          </a:prstGeom>
          <a:solidFill>
            <a:srgbClr val="9900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1847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2" name="Oval 18"/>
          <p:cNvSpPr>
            <a:spLocks noChangeArrowheads="1"/>
          </p:cNvSpPr>
          <p:nvPr/>
        </p:nvSpPr>
        <p:spPr bwMode="auto">
          <a:xfrm rot="-19743171">
            <a:off x="7092950" y="5661025"/>
            <a:ext cx="647700" cy="287338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 rot="-3689447">
            <a:off x="7451725" y="4941888"/>
            <a:ext cx="936625" cy="358775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0" name="Picture 4" descr="рисунок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986" y="548680"/>
            <a:ext cx="1465685" cy="1179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31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3" grpId="1" animBg="1"/>
      <p:bldP spid="11274" grpId="0" animBg="1"/>
      <p:bldP spid="11274" grpId="1" animBg="1"/>
      <p:bldP spid="11274" grpId="2" animBg="1"/>
      <p:bldP spid="11275" grpId="0" animBg="1"/>
      <p:bldP spid="11275" grpId="1" animBg="1"/>
      <p:bldP spid="11275" grpId="2" animBg="1"/>
      <p:bldP spid="11276" grpId="0" animBg="1"/>
      <p:bldP spid="11276" grpId="1" animBg="1"/>
      <p:bldP spid="11276" grpId="2" animBg="1"/>
      <p:bldP spid="11277" grpId="0" animBg="1"/>
      <p:bldP spid="11277" grpId="1" animBg="1"/>
      <p:bldP spid="11277" grpId="2" animBg="1"/>
      <p:bldP spid="11278" grpId="0" animBg="1"/>
      <p:bldP spid="11278" grpId="1" animBg="1"/>
      <p:bldP spid="11278" grpId="2" animBg="1"/>
      <p:bldP spid="11279" grpId="0" animBg="1"/>
      <p:bldP spid="11279" grpId="1" animBg="1"/>
      <p:bldP spid="11279" grpId="2" animBg="1"/>
      <p:bldP spid="11280" grpId="0" animBg="1"/>
      <p:bldP spid="11280" grpId="1" animBg="1"/>
      <p:bldP spid="11280" grpId="2" animBg="1"/>
      <p:bldP spid="11282" grpId="0" animBg="1"/>
      <p:bldP spid="11282" grpId="1" animBg="1"/>
      <p:bldP spid="11283" grpId="0" animBg="1"/>
      <p:bldP spid="1128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28" y="3212975"/>
            <a:ext cx="4213225" cy="24622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sz="20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9832"/>
              </p:ext>
            </p:extLst>
          </p:nvPr>
        </p:nvGraphicFramePr>
        <p:xfrm>
          <a:off x="352128" y="568742"/>
          <a:ext cx="4286249" cy="2438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62883"/>
                <a:gridCol w="1106074"/>
                <a:gridCol w="1108646"/>
                <a:gridCol w="1108646"/>
              </a:tblGrid>
              <a:tr h="572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ru-RU" sz="2000" baseline="-25000" dirty="0" err="1">
                          <a:solidFill>
                            <a:srgbClr val="FF0000"/>
                          </a:solidFill>
                        </a:rPr>
                        <a:t>соб</a:t>
                      </a:r>
                      <a:r>
                        <a:rPr lang="ru-RU" sz="2000" baseline="-25000" dirty="0">
                          <a:solidFill>
                            <a:srgbClr val="FF0000"/>
                          </a:solidFill>
                        </a:rPr>
                        <a:t>,  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км /ч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V </a:t>
                      </a:r>
                      <a:r>
                        <a:rPr lang="ru-RU" sz="2000" baseline="-25000" dirty="0">
                          <a:solidFill>
                            <a:srgbClr val="FF0000"/>
                          </a:solidFill>
                        </a:rPr>
                        <a:t>теч, 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  км/ч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ru-RU" sz="2000" baseline="-25000" dirty="0">
                          <a:solidFill>
                            <a:srgbClr val="FF0000"/>
                          </a:solidFill>
                        </a:rPr>
                        <a:t>по теч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км/ч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V </a:t>
                      </a:r>
                      <a:r>
                        <a:rPr lang="ru-RU" sz="2000" baseline="-25000" dirty="0">
                          <a:solidFill>
                            <a:srgbClr val="FF0000"/>
                          </a:solidFill>
                        </a:rPr>
                        <a:t>пр. теч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, км/ч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5170" algn="r"/>
                        </a:tabLs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/>
                        <a:t>15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   ?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/>
                        <a:t>11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    ?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14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21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16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 ?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    2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   ?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?  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30598"/>
              </p:ext>
            </p:extLst>
          </p:nvPr>
        </p:nvGraphicFramePr>
        <p:xfrm>
          <a:off x="4858666" y="602626"/>
          <a:ext cx="4071939" cy="2438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0771"/>
                <a:gridCol w="1049957"/>
                <a:gridCol w="1051585"/>
                <a:gridCol w="919626"/>
              </a:tblGrid>
              <a:tr h="477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V </a:t>
                      </a:r>
                      <a:r>
                        <a:rPr lang="ru-RU" sz="2000" baseline="-25000" dirty="0">
                          <a:solidFill>
                            <a:srgbClr val="FF0000"/>
                          </a:solidFill>
                        </a:rPr>
                        <a:t>соб,  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км/ч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V </a:t>
                      </a:r>
                      <a:r>
                        <a:rPr lang="ru-RU" sz="2000" baseline="-25000" dirty="0">
                          <a:solidFill>
                            <a:srgbClr val="FF0000"/>
                          </a:solidFill>
                        </a:rPr>
                        <a:t>теч, 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км/ч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ru-RU" sz="2000" baseline="-25000" dirty="0">
                          <a:solidFill>
                            <a:srgbClr val="FF0000"/>
                          </a:solidFill>
                        </a:rPr>
                        <a:t>по теч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км/ч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V </a:t>
                      </a:r>
                      <a:r>
                        <a:rPr lang="ru-RU" sz="2000" baseline="-25000" dirty="0" err="1" smtClean="0">
                          <a:solidFill>
                            <a:srgbClr val="FF0000"/>
                          </a:solidFill>
                        </a:rPr>
                        <a:t>пр.теч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</a:rPr>
                        <a:t>, км/ч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5170" algn="r"/>
                        </a:tabLs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/>
                        <a:t>13</a:t>
                      </a:r>
                      <a:r>
                        <a:rPr lang="ru-RU" sz="2000" baseline="-25000" dirty="0" smtClean="0"/>
                        <a:t>          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14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/>
                        <a:t>18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22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19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28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?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 ?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3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 ?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?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29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214438" y="211025"/>
            <a:ext cx="1373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 I  вариант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80112" y="223148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 II вариант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20037" y="6096576"/>
            <a:ext cx="3205163" cy="49847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Проверь себя: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5127302" y="6103359"/>
            <a:ext cx="3205163" cy="510778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Проверь себя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88024" y="3212976"/>
            <a:ext cx="4213225" cy="24622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sz="2000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alt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dirty="0">
              <a:latin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59631"/>
              </p:ext>
            </p:extLst>
          </p:nvPr>
        </p:nvGraphicFramePr>
        <p:xfrm>
          <a:off x="4858667" y="3356992"/>
          <a:ext cx="4071938" cy="2438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0771"/>
                <a:gridCol w="1049957"/>
                <a:gridCol w="1051585"/>
                <a:gridCol w="919625"/>
              </a:tblGrid>
              <a:tr h="72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V </a:t>
                      </a:r>
                      <a:r>
                        <a:rPr lang="ru-RU" sz="2000" baseline="-25000" dirty="0"/>
                        <a:t>соб,  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км/ч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V </a:t>
                      </a:r>
                      <a:r>
                        <a:rPr lang="ru-RU" sz="2000" baseline="-25000" dirty="0"/>
                        <a:t>теч, 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км/ч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V</a:t>
                      </a:r>
                      <a:r>
                        <a:rPr lang="ru-RU" sz="2000" baseline="-25000" dirty="0"/>
                        <a:t>по теч</a:t>
                      </a:r>
                      <a:r>
                        <a:rPr lang="ru-RU" sz="2000" dirty="0"/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км/ч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V </a:t>
                      </a:r>
                      <a:r>
                        <a:rPr lang="ru-RU" sz="2000" baseline="-25000" dirty="0" err="1" smtClean="0"/>
                        <a:t>пр.теч</a:t>
                      </a:r>
                      <a:r>
                        <a:rPr lang="ru-RU" sz="2000" dirty="0"/>
                        <a:t>, км/ч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5170" algn="r"/>
                        </a:tabLs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/>
                        <a:t>13</a:t>
                      </a:r>
                      <a:r>
                        <a:rPr lang="ru-RU" sz="2000" baseline="-25000" dirty="0" smtClean="0"/>
                        <a:t>          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</a:t>
                      </a:r>
                      <a:r>
                        <a:rPr lang="ru-RU" sz="2000" dirty="0" smtClean="0"/>
                        <a:t>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ru-RU" sz="2000" dirty="0" smtClean="0"/>
                        <a:t>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14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/>
                        <a:t>18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22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</a:t>
                      </a:r>
                      <a:r>
                        <a:rPr lang="ru-RU" sz="2000" dirty="0" smtClean="0"/>
                        <a:t>19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28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3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</a:t>
                      </a:r>
                      <a:r>
                        <a:rPr lang="ru-RU" sz="2000" dirty="0" smtClean="0"/>
                        <a:t>25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ru-RU" sz="2000" dirty="0" smtClean="0"/>
                        <a:t>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29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</a:t>
                      </a:r>
                      <a:r>
                        <a:rPr lang="ru-RU" sz="2000" dirty="0" smtClean="0"/>
                        <a:t>25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95791"/>
              </p:ext>
            </p:extLst>
          </p:nvPr>
        </p:nvGraphicFramePr>
        <p:xfrm>
          <a:off x="518790" y="3238872"/>
          <a:ext cx="3788781" cy="25387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51130"/>
                <a:gridCol w="963977"/>
                <a:gridCol w="993699"/>
                <a:gridCol w="979975"/>
              </a:tblGrid>
              <a:tr h="677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V</a:t>
                      </a:r>
                      <a:r>
                        <a:rPr lang="ru-RU" sz="2000" baseline="-25000" dirty="0" err="1"/>
                        <a:t>соб</a:t>
                      </a:r>
                      <a:r>
                        <a:rPr lang="ru-RU" sz="2000" baseline="-25000" dirty="0"/>
                        <a:t>,  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км /ч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V </a:t>
                      </a:r>
                      <a:r>
                        <a:rPr lang="ru-RU" sz="2000" baseline="-25000" dirty="0"/>
                        <a:t>теч, 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км/ч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V</a:t>
                      </a:r>
                      <a:r>
                        <a:rPr lang="ru-RU" sz="2000" baseline="-25000" dirty="0"/>
                        <a:t>по теч</a:t>
                      </a:r>
                      <a:r>
                        <a:rPr lang="ru-RU" sz="2000" dirty="0"/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км/ч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V </a:t>
                      </a:r>
                      <a:r>
                        <a:rPr lang="ru-RU" sz="2000" baseline="-25000" dirty="0"/>
                        <a:t>пр. теч</a:t>
                      </a:r>
                      <a:r>
                        <a:rPr lang="ru-RU" sz="2000" dirty="0"/>
                        <a:t>, км/ч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25170" algn="r"/>
                        </a:tabLs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/>
                        <a:t>15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/>
                        <a:t>   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/>
                        <a:t>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/>
                        <a:t>11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14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    21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16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ru-RU" sz="2000" dirty="0" smtClean="0"/>
                        <a:t>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25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ru-RU" sz="2000" dirty="0" smtClean="0"/>
                        <a:t>   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       20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80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 autoUpdateAnimBg="0"/>
      <p:bldP spid="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143125" y="500063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Вопросы: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678656" y="1102644"/>
            <a:ext cx="7565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1. Что такое собственная скорость лодки? </a:t>
            </a: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571500" y="1428750"/>
            <a:ext cx="628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Ответ</a:t>
            </a:r>
            <a:r>
              <a:rPr lang="ru-RU" altLang="ru-RU" i="1" dirty="0" smtClean="0">
                <a:solidFill>
                  <a:prstClr val="black"/>
                </a:solidFill>
                <a:latin typeface="Times New Roman" pitchFamily="18" charset="0"/>
              </a:rPr>
              <a:t>: скорость лодки в стоячей воде (озере, пруду).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571500" y="1857375"/>
            <a:ext cx="563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2. Что такое скорость течения? 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42938" y="2214563"/>
            <a:ext cx="728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Ответ: </a:t>
            </a:r>
            <a:r>
              <a:rPr lang="ru-RU" altLang="ru-RU" i="1" dirty="0" smtClean="0">
                <a:solidFill>
                  <a:prstClr val="black"/>
                </a:solidFill>
                <a:latin typeface="Times New Roman" pitchFamily="18" charset="0"/>
              </a:rPr>
              <a:t>на какое расстояние относит река предмет за единицу времени.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7" name="Прямоугольник 8"/>
          <p:cNvSpPr>
            <a:spLocks noChangeArrowheads="1"/>
          </p:cNvSpPr>
          <p:nvPr/>
        </p:nvSpPr>
        <p:spPr bwMode="auto">
          <a:xfrm>
            <a:off x="571500" y="2643188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3. Как определяется скорость лодки  по течению реки? </a:t>
            </a:r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571500" y="3071813"/>
            <a:ext cx="857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altLang="ru-RU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сумма скорости собственной и течения реки 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9" name="Прямоугольник 10"/>
          <p:cNvSpPr>
            <a:spLocks noChangeArrowheads="1"/>
          </p:cNvSpPr>
          <p:nvPr/>
        </p:nvSpPr>
        <p:spPr bwMode="auto">
          <a:xfrm>
            <a:off x="571500" y="3500438"/>
            <a:ext cx="628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4. Как определяется скорость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лодки против течения?</a:t>
            </a:r>
          </a:p>
        </p:txBody>
      </p:sp>
      <p:sp>
        <p:nvSpPr>
          <p:cNvPr id="5130" name="Прямоугольник 11"/>
          <p:cNvSpPr>
            <a:spLocks noChangeArrowheads="1"/>
          </p:cNvSpPr>
          <p:nvPr/>
        </p:nvSpPr>
        <p:spPr bwMode="auto">
          <a:xfrm>
            <a:off x="642938" y="3929063"/>
            <a:ext cx="621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Ответ: </a:t>
            </a:r>
            <a:r>
              <a:rPr lang="ru-RU" altLang="ru-RU" i="1" dirty="0" smtClean="0">
                <a:solidFill>
                  <a:prstClr val="black"/>
                </a:solidFill>
                <a:latin typeface="Times New Roman" pitchFamily="18" charset="0"/>
              </a:rPr>
              <a:t>как разность скорости собственной и течения реки.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31" name="Прямоугольник 12"/>
          <p:cNvSpPr>
            <a:spLocks noChangeArrowheads="1"/>
          </p:cNvSpPr>
          <p:nvPr/>
        </p:nvSpPr>
        <p:spPr bwMode="auto">
          <a:xfrm>
            <a:off x="642938" y="4398963"/>
            <a:ext cx="6215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</a:rPr>
              <a:t>5. Как определяется скорость движения плота по реке?</a:t>
            </a:r>
          </a:p>
        </p:txBody>
      </p:sp>
      <p:sp>
        <p:nvSpPr>
          <p:cNvPr id="5132" name="Rectangle 5"/>
          <p:cNvSpPr>
            <a:spLocks noChangeArrowheads="1"/>
          </p:cNvSpPr>
          <p:nvPr/>
        </p:nvSpPr>
        <p:spPr bwMode="auto">
          <a:xfrm rot="10800000" flipV="1">
            <a:off x="642938" y="4811713"/>
            <a:ext cx="9001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</a:t>
            </a:r>
            <a:r>
              <a:rPr lang="ru-RU" altLang="ru-RU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скорость течения реки.</a:t>
            </a:r>
            <a:endParaRPr lang="ru-RU" altLang="ru-RU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" name="Picture 28" descr="C:\Users\Ольга Воеводина\Desktop\5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554" y="4583112"/>
            <a:ext cx="1065254" cy="71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кораблик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57" y="2944543"/>
            <a:ext cx="968827" cy="8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sailboa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551689" flipH="1">
            <a:off x="8030723" y="2042386"/>
            <a:ext cx="797194" cy="83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92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91 -0.00672 L 1.06232 0.0143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29" grpId="0"/>
      <p:bldP spid="5130" grpId="0"/>
      <p:bldP spid="5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 rot="20842917" flipH="1">
            <a:off x="-461963" y="2697163"/>
            <a:ext cx="10079038" cy="2514600"/>
            <a:chOff x="-288" y="1698"/>
            <a:chExt cx="6349" cy="1518"/>
          </a:xfrm>
        </p:grpSpPr>
        <p:sp>
          <p:nvSpPr>
            <p:cNvPr id="8234" name="Freeform 3"/>
            <p:cNvSpPr>
              <a:spLocks/>
            </p:cNvSpPr>
            <p:nvPr/>
          </p:nvSpPr>
          <p:spPr bwMode="auto">
            <a:xfrm>
              <a:off x="-288" y="1698"/>
              <a:ext cx="6349" cy="1518"/>
            </a:xfrm>
            <a:custGeom>
              <a:avLst/>
              <a:gdLst>
                <a:gd name="T0" fmla="*/ 330 w 6349"/>
                <a:gd name="T1" fmla="*/ 1130 h 1518"/>
                <a:gd name="T2" fmla="*/ 386 w 6349"/>
                <a:gd name="T3" fmla="*/ 1130 h 1518"/>
                <a:gd name="T4" fmla="*/ 2644 w 6349"/>
                <a:gd name="T5" fmla="*/ 712 h 1518"/>
                <a:gd name="T6" fmla="*/ 4576 w 6349"/>
                <a:gd name="T7" fmla="*/ 358 h 1518"/>
                <a:gd name="T8" fmla="*/ 6004 w 6349"/>
                <a:gd name="T9" fmla="*/ 16 h 1518"/>
                <a:gd name="T10" fmla="*/ 6040 w 6349"/>
                <a:gd name="T11" fmla="*/ 259 h 1518"/>
                <a:gd name="T12" fmla="*/ 6059 w 6349"/>
                <a:gd name="T13" fmla="*/ 364 h 1518"/>
                <a:gd name="T14" fmla="*/ 4296 w 6349"/>
                <a:gd name="T15" fmla="*/ 747 h 1518"/>
                <a:gd name="T16" fmla="*/ 2570 w 6349"/>
                <a:gd name="T17" fmla="*/ 1043 h 1518"/>
                <a:gd name="T18" fmla="*/ 716 w 6349"/>
                <a:gd name="T19" fmla="*/ 1460 h 1518"/>
                <a:gd name="T20" fmla="*/ 386 w 6349"/>
                <a:gd name="T21" fmla="*/ 1391 h 1518"/>
                <a:gd name="T22" fmla="*/ 386 w 6349"/>
                <a:gd name="T23" fmla="*/ 1443 h 1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49"/>
                <a:gd name="T37" fmla="*/ 0 h 1518"/>
                <a:gd name="T38" fmla="*/ 6349 w 6349"/>
                <a:gd name="T39" fmla="*/ 1518 h 1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49" h="1518">
                  <a:moveTo>
                    <a:pt x="330" y="1130"/>
                  </a:moveTo>
                  <a:cubicBezTo>
                    <a:pt x="165" y="1164"/>
                    <a:pt x="0" y="1199"/>
                    <a:pt x="386" y="1130"/>
                  </a:cubicBezTo>
                  <a:cubicBezTo>
                    <a:pt x="771" y="1060"/>
                    <a:pt x="1946" y="841"/>
                    <a:pt x="2644" y="712"/>
                  </a:cubicBezTo>
                  <a:cubicBezTo>
                    <a:pt x="3342" y="583"/>
                    <a:pt x="4016" y="474"/>
                    <a:pt x="4576" y="358"/>
                  </a:cubicBezTo>
                  <a:cubicBezTo>
                    <a:pt x="5136" y="242"/>
                    <a:pt x="5760" y="32"/>
                    <a:pt x="6004" y="16"/>
                  </a:cubicBezTo>
                  <a:cubicBezTo>
                    <a:pt x="6248" y="0"/>
                    <a:pt x="6031" y="202"/>
                    <a:pt x="6040" y="259"/>
                  </a:cubicBezTo>
                  <a:cubicBezTo>
                    <a:pt x="6050" y="317"/>
                    <a:pt x="6349" y="282"/>
                    <a:pt x="6059" y="364"/>
                  </a:cubicBezTo>
                  <a:cubicBezTo>
                    <a:pt x="5768" y="445"/>
                    <a:pt x="4878" y="634"/>
                    <a:pt x="4296" y="747"/>
                  </a:cubicBezTo>
                  <a:cubicBezTo>
                    <a:pt x="3714" y="860"/>
                    <a:pt x="3167" y="924"/>
                    <a:pt x="2570" y="1043"/>
                  </a:cubicBezTo>
                  <a:cubicBezTo>
                    <a:pt x="1974" y="1161"/>
                    <a:pt x="1080" y="1403"/>
                    <a:pt x="716" y="1460"/>
                  </a:cubicBezTo>
                  <a:cubicBezTo>
                    <a:pt x="352" y="1518"/>
                    <a:pt x="441" y="1394"/>
                    <a:pt x="386" y="1391"/>
                  </a:cubicBezTo>
                  <a:cubicBezTo>
                    <a:pt x="330" y="1387"/>
                    <a:pt x="386" y="1434"/>
                    <a:pt x="386" y="1443"/>
                  </a:cubicBezTo>
                </a:path>
              </a:pathLst>
            </a:custGeom>
            <a:gradFill rotWithShape="1">
              <a:gsLst>
                <a:gs pos="0">
                  <a:srgbClr val="CCFFFF"/>
                </a:gs>
                <a:gs pos="50000">
                  <a:srgbClr val="66CCFF"/>
                </a:gs>
                <a:gs pos="100000">
                  <a:srgbClr val="CC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35" name="Group 4"/>
            <p:cNvGrpSpPr>
              <a:grpSpLocks/>
            </p:cNvGrpSpPr>
            <p:nvPr/>
          </p:nvGrpSpPr>
          <p:grpSpPr bwMode="auto">
            <a:xfrm>
              <a:off x="0" y="1824"/>
              <a:ext cx="5724" cy="941"/>
              <a:chOff x="-732" y="2002"/>
              <a:chExt cx="5724" cy="941"/>
            </a:xfrm>
          </p:grpSpPr>
          <p:sp>
            <p:nvSpPr>
              <p:cNvPr id="8236" name="Freeform 5"/>
              <p:cNvSpPr>
                <a:spLocks/>
              </p:cNvSpPr>
              <p:nvPr/>
            </p:nvSpPr>
            <p:spPr bwMode="auto">
              <a:xfrm rot="20942024" flipH="1">
                <a:off x="688" y="255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7" name="Freeform 6"/>
              <p:cNvSpPr>
                <a:spLocks/>
              </p:cNvSpPr>
              <p:nvPr/>
            </p:nvSpPr>
            <p:spPr bwMode="auto">
              <a:xfrm rot="20942024" flipH="1">
                <a:off x="2111" y="2276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8" name="Freeform 7"/>
              <p:cNvSpPr>
                <a:spLocks/>
              </p:cNvSpPr>
              <p:nvPr/>
            </p:nvSpPr>
            <p:spPr bwMode="auto">
              <a:xfrm rot="20942024" flipH="1">
                <a:off x="3528" y="200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9" name="Freeform 8"/>
              <p:cNvSpPr>
                <a:spLocks/>
              </p:cNvSpPr>
              <p:nvPr/>
            </p:nvSpPr>
            <p:spPr bwMode="auto">
              <a:xfrm rot="20942024" flipH="1">
                <a:off x="-732" y="283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5" name="Freeform 9"/>
          <p:cNvSpPr>
            <a:spLocks/>
          </p:cNvSpPr>
          <p:nvPr/>
        </p:nvSpPr>
        <p:spPr bwMode="auto">
          <a:xfrm rot="348712">
            <a:off x="-609600" y="5410200"/>
            <a:ext cx="10160000" cy="1784350"/>
          </a:xfrm>
          <a:custGeom>
            <a:avLst/>
            <a:gdLst>
              <a:gd name="T0" fmla="*/ 531813 w 6400"/>
              <a:gd name="T1" fmla="*/ 1090613 h 1124"/>
              <a:gd name="T2" fmla="*/ 620713 w 6400"/>
              <a:gd name="T3" fmla="*/ 1096963 h 1124"/>
              <a:gd name="T4" fmla="*/ 4244975 w 6400"/>
              <a:gd name="T5" fmla="*/ 704850 h 1124"/>
              <a:gd name="T6" fmla="*/ 6745288 w 6400"/>
              <a:gd name="T7" fmla="*/ 387350 h 1124"/>
              <a:gd name="T8" fmla="*/ 7345363 w 6400"/>
              <a:gd name="T9" fmla="*/ 374650 h 1124"/>
              <a:gd name="T10" fmla="*/ 9645650 w 6400"/>
              <a:gd name="T11" fmla="*/ 3175 h 1124"/>
              <a:gd name="T12" fmla="*/ 9674225 w 6400"/>
              <a:gd name="T13" fmla="*/ 392113 h 1124"/>
              <a:gd name="T14" fmla="*/ 9691688 w 6400"/>
              <a:gd name="T15" fmla="*/ 560388 h 1124"/>
              <a:gd name="T16" fmla="*/ 6854825 w 6400"/>
              <a:gd name="T17" fmla="*/ 957263 h 1124"/>
              <a:gd name="T18" fmla="*/ 4087813 w 6400"/>
              <a:gd name="T19" fmla="*/ 1219200 h 1124"/>
              <a:gd name="T20" fmla="*/ 1103313 w 6400"/>
              <a:gd name="T21" fmla="*/ 1658938 h 1124"/>
              <a:gd name="T22" fmla="*/ 268288 w 6400"/>
              <a:gd name="T23" fmla="*/ 1530350 h 1124"/>
              <a:gd name="T24" fmla="*/ 319088 w 6400"/>
              <a:gd name="T25" fmla="*/ 1784350 h 1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00"/>
              <a:gd name="T40" fmla="*/ 0 h 1124"/>
              <a:gd name="T41" fmla="*/ 6400 w 6400"/>
              <a:gd name="T42" fmla="*/ 1124 h 11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/>
              </a:gs>
              <a:gs pos="50000">
                <a:srgbClr val="66CCFF"/>
              </a:gs>
              <a:gs pos="100000">
                <a:srgbClr val="CC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движение </a:t>
            </a:r>
            <a:endParaRPr lang="ru-RU" altLang="ru-RU" sz="2000" b="1" dirty="0"/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 rot="21137484" flipH="1">
            <a:off x="-42863" y="5473700"/>
            <a:ext cx="9186863" cy="1006475"/>
            <a:chOff x="-27" y="3112"/>
            <a:chExt cx="5787" cy="634"/>
          </a:xfrm>
        </p:grpSpPr>
        <p:sp>
          <p:nvSpPr>
            <p:cNvPr id="8230" name="Freeform 12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13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14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15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2611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8600" y="2590800"/>
            <a:ext cx="3960813" cy="1006475"/>
            <a:chOff x="1632" y="1440"/>
            <a:chExt cx="2495" cy="634"/>
          </a:xfrm>
        </p:grpSpPr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 rot="28098">
              <a:off x="1632" y="1440"/>
              <a:ext cx="32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>
                  <a:solidFill>
                    <a:srgbClr val="C400C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endParaRPr lang="ru-RU" sz="3600" b="1">
                <a:solidFill>
                  <a:srgbClr val="C400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 rot="28098">
              <a:off x="2015" y="1679"/>
              <a:ext cx="21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>
                  <a:solidFill>
                    <a:srgbClr val="C400C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против течения</a:t>
              </a:r>
            </a:p>
          </p:txBody>
        </p:sp>
      </p:grpSp>
      <p:grpSp>
        <p:nvGrpSpPr>
          <p:cNvPr id="8200" name="Group 32"/>
          <p:cNvGrpSpPr>
            <a:grpSpLocks/>
          </p:cNvGrpSpPr>
          <p:nvPr/>
        </p:nvGrpSpPr>
        <p:grpSpPr bwMode="auto">
          <a:xfrm>
            <a:off x="381000" y="5867400"/>
            <a:ext cx="2433638" cy="1006475"/>
            <a:chOff x="1440" y="3264"/>
            <a:chExt cx="1533" cy="634"/>
          </a:xfrm>
        </p:grpSpPr>
        <p:sp>
          <p:nvSpPr>
            <p:cNvPr id="8226" name="Freeform 33"/>
            <p:cNvSpPr>
              <a:spLocks/>
            </p:cNvSpPr>
            <p:nvPr/>
          </p:nvSpPr>
          <p:spPr bwMode="auto">
            <a:xfrm>
              <a:off x="1776" y="3456"/>
              <a:ext cx="909" cy="11"/>
            </a:xfrm>
            <a:custGeom>
              <a:avLst/>
              <a:gdLst>
                <a:gd name="T0" fmla="*/ 0 w 909"/>
                <a:gd name="T1" fmla="*/ 11 h 11"/>
                <a:gd name="T2" fmla="*/ 893 w 909"/>
                <a:gd name="T3" fmla="*/ 0 h 11"/>
                <a:gd name="T4" fmla="*/ 909 w 909"/>
                <a:gd name="T5" fmla="*/ 0 h 11"/>
                <a:gd name="T6" fmla="*/ 0 60000 65536"/>
                <a:gd name="T7" fmla="*/ 0 60000 65536"/>
                <a:gd name="T8" fmla="*/ 0 60000 65536"/>
                <a:gd name="T9" fmla="*/ 0 w 909"/>
                <a:gd name="T10" fmla="*/ 0 h 11"/>
                <a:gd name="T11" fmla="*/ 909 w 90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9" h="11">
                  <a:moveTo>
                    <a:pt x="0" y="11"/>
                  </a:moveTo>
                  <a:lnTo>
                    <a:pt x="893" y="0"/>
                  </a:lnTo>
                  <a:lnTo>
                    <a:pt x="909" y="0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 rot="-63412">
              <a:off x="1440" y="3264"/>
              <a:ext cx="153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3600" b="1" baseline="-2500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3600" b="1" i="1" baseline="-250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36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 км/ч</a:t>
              </a:r>
            </a:p>
          </p:txBody>
        </p:sp>
      </p:grpSp>
      <p:grpSp>
        <p:nvGrpSpPr>
          <p:cNvPr id="8201" name="Group 35"/>
          <p:cNvGrpSpPr>
            <a:grpSpLocks/>
          </p:cNvGrpSpPr>
          <p:nvPr/>
        </p:nvGrpSpPr>
        <p:grpSpPr bwMode="auto">
          <a:xfrm>
            <a:off x="304800" y="3641725"/>
            <a:ext cx="2433638" cy="1006475"/>
            <a:chOff x="1440" y="3264"/>
            <a:chExt cx="1533" cy="634"/>
          </a:xfrm>
        </p:grpSpPr>
        <p:sp>
          <p:nvSpPr>
            <p:cNvPr id="8224" name="Freeform 36"/>
            <p:cNvSpPr>
              <a:spLocks/>
            </p:cNvSpPr>
            <p:nvPr/>
          </p:nvSpPr>
          <p:spPr bwMode="auto">
            <a:xfrm>
              <a:off x="1776" y="3456"/>
              <a:ext cx="909" cy="11"/>
            </a:xfrm>
            <a:custGeom>
              <a:avLst/>
              <a:gdLst>
                <a:gd name="T0" fmla="*/ 0 w 909"/>
                <a:gd name="T1" fmla="*/ 11 h 11"/>
                <a:gd name="T2" fmla="*/ 893 w 909"/>
                <a:gd name="T3" fmla="*/ 0 h 11"/>
                <a:gd name="T4" fmla="*/ 909 w 909"/>
                <a:gd name="T5" fmla="*/ 0 h 11"/>
                <a:gd name="T6" fmla="*/ 0 60000 65536"/>
                <a:gd name="T7" fmla="*/ 0 60000 65536"/>
                <a:gd name="T8" fmla="*/ 0 60000 65536"/>
                <a:gd name="T9" fmla="*/ 0 w 909"/>
                <a:gd name="T10" fmla="*/ 0 h 11"/>
                <a:gd name="T11" fmla="*/ 909 w 90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9" h="11">
                  <a:moveTo>
                    <a:pt x="0" y="11"/>
                  </a:moveTo>
                  <a:lnTo>
                    <a:pt x="893" y="0"/>
                  </a:lnTo>
                  <a:lnTo>
                    <a:pt x="909" y="0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 rot="-63412">
              <a:off x="1440" y="3264"/>
              <a:ext cx="153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3600" b="1" baseline="-2500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3600" b="1" i="1" baseline="-250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36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 км/ч</a:t>
              </a:r>
            </a:p>
          </p:txBody>
        </p:sp>
      </p:grpSp>
      <p:sp>
        <p:nvSpPr>
          <p:cNvPr id="8202" name="Text Box 38"/>
          <p:cNvSpPr txBox="1">
            <a:spLocks noChangeArrowheads="1"/>
          </p:cNvSpPr>
          <p:nvPr/>
        </p:nvSpPr>
        <p:spPr bwMode="auto">
          <a:xfrm>
            <a:off x="107950" y="225425"/>
            <a:ext cx="9036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Лодка шла против течения реки </a:t>
            </a:r>
            <a:r>
              <a:rPr lang="ru-RU" altLang="ru-RU" sz="2400" b="1" dirty="0" smtClean="0"/>
              <a:t>4 </a:t>
            </a:r>
            <a:r>
              <a:rPr lang="ru-RU" altLang="ru-RU" sz="2400" b="1" dirty="0"/>
              <a:t>ч и по течению </a:t>
            </a:r>
            <a:r>
              <a:rPr lang="ru-RU" altLang="ru-RU" sz="2400" b="1" dirty="0" smtClean="0"/>
              <a:t>2 </a:t>
            </a:r>
            <a:r>
              <a:rPr lang="ru-RU" altLang="ru-RU" sz="2400" b="1" dirty="0"/>
              <a:t>ч. </a:t>
            </a:r>
            <a:r>
              <a:rPr lang="ru-RU" altLang="ru-RU" sz="2400" b="1" dirty="0" smtClean="0"/>
              <a:t>скорость </a:t>
            </a:r>
            <a:r>
              <a:rPr lang="ru-RU" altLang="ru-RU" sz="2400" b="1" dirty="0"/>
              <a:t>лодки в стоячей </a:t>
            </a:r>
            <a:r>
              <a:rPr lang="ru-RU" altLang="ru-RU" sz="2400" b="1" dirty="0" smtClean="0"/>
              <a:t>воде 10 км/ ч. Какое расстояние прошла лодка , </a:t>
            </a:r>
            <a:r>
              <a:rPr lang="ru-RU" altLang="ru-RU" sz="2400" b="1" dirty="0"/>
              <a:t> </a:t>
            </a:r>
            <a:r>
              <a:rPr lang="ru-RU" altLang="ru-RU" sz="2400" b="1" dirty="0" smtClean="0"/>
              <a:t>если  </a:t>
            </a:r>
            <a:r>
              <a:rPr lang="ru-RU" altLang="ru-RU" sz="2400" b="1" dirty="0"/>
              <a:t>скорость течения реки равна 3 км/ч.</a:t>
            </a:r>
          </a:p>
        </p:txBody>
      </p:sp>
      <p:pic>
        <p:nvPicPr>
          <p:cNvPr id="21543" name="Picture 39" descr="j02362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2819400"/>
            <a:ext cx="167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0" descr="j02362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5210175"/>
            <a:ext cx="167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3886200" y="4876800"/>
            <a:ext cx="990600" cy="1447800"/>
            <a:chOff x="4704" y="1584"/>
            <a:chExt cx="528" cy="912"/>
          </a:xfrm>
        </p:grpSpPr>
        <p:grpSp>
          <p:nvGrpSpPr>
            <p:cNvPr id="8217" name="Group 42"/>
            <p:cNvGrpSpPr>
              <a:grpSpLocks/>
            </p:cNvGrpSpPr>
            <p:nvPr/>
          </p:nvGrpSpPr>
          <p:grpSpPr bwMode="auto">
            <a:xfrm>
              <a:off x="4782" y="2352"/>
              <a:ext cx="336" cy="144"/>
              <a:chOff x="1792" y="4000"/>
              <a:chExt cx="352" cy="160"/>
            </a:xfrm>
          </p:grpSpPr>
          <p:sp>
            <p:nvSpPr>
              <p:cNvPr id="8221" name="Oval 43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8222" name="Oval 44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8223" name="Oval 45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8218" name="Freeform 46"/>
            <p:cNvSpPr>
              <a:spLocks/>
            </p:cNvSpPr>
            <p:nvPr/>
          </p:nvSpPr>
          <p:spPr bwMode="auto">
            <a:xfrm>
              <a:off x="4704" y="1584"/>
              <a:ext cx="528" cy="405"/>
            </a:xfrm>
            <a:custGeom>
              <a:avLst/>
              <a:gdLst>
                <a:gd name="T0" fmla="*/ 7 w 487"/>
                <a:gd name="T1" fmla="*/ 389 h 405"/>
                <a:gd name="T2" fmla="*/ 112 w 487"/>
                <a:gd name="T3" fmla="*/ 389 h 405"/>
                <a:gd name="T4" fmla="*/ 528 w 487"/>
                <a:gd name="T5" fmla="*/ 389 h 405"/>
                <a:gd name="T6" fmla="*/ 528 w 487"/>
                <a:gd name="T7" fmla="*/ 405 h 405"/>
                <a:gd name="T8" fmla="*/ 528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Text Box 47"/>
            <p:cNvSpPr txBox="1">
              <a:spLocks noChangeArrowheads="1"/>
            </p:cNvSpPr>
            <p:nvPr/>
          </p:nvSpPr>
          <p:spPr bwMode="auto">
            <a:xfrm>
              <a:off x="4704" y="1584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 ч</a:t>
              </a:r>
              <a:endPara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220" name="Freeform 48"/>
            <p:cNvSpPr>
              <a:spLocks/>
            </p:cNvSpPr>
            <p:nvPr/>
          </p:nvSpPr>
          <p:spPr bwMode="auto">
            <a:xfrm>
              <a:off x="4942" y="1968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4716463" y="2420938"/>
            <a:ext cx="990600" cy="1447800"/>
            <a:chOff x="4704" y="1584"/>
            <a:chExt cx="528" cy="912"/>
          </a:xfrm>
        </p:grpSpPr>
        <p:grpSp>
          <p:nvGrpSpPr>
            <p:cNvPr id="8210" name="Group 50"/>
            <p:cNvGrpSpPr>
              <a:grpSpLocks/>
            </p:cNvGrpSpPr>
            <p:nvPr/>
          </p:nvGrpSpPr>
          <p:grpSpPr bwMode="auto">
            <a:xfrm>
              <a:off x="4782" y="2352"/>
              <a:ext cx="336" cy="144"/>
              <a:chOff x="1792" y="4000"/>
              <a:chExt cx="352" cy="160"/>
            </a:xfrm>
          </p:grpSpPr>
          <p:sp>
            <p:nvSpPr>
              <p:cNvPr id="8214" name="Oval 51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8215" name="Oval 52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8216" name="Oval 53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8211" name="Freeform 54"/>
            <p:cNvSpPr>
              <a:spLocks/>
            </p:cNvSpPr>
            <p:nvPr/>
          </p:nvSpPr>
          <p:spPr bwMode="auto">
            <a:xfrm>
              <a:off x="4704" y="1584"/>
              <a:ext cx="528" cy="405"/>
            </a:xfrm>
            <a:custGeom>
              <a:avLst/>
              <a:gdLst>
                <a:gd name="T0" fmla="*/ 7 w 487"/>
                <a:gd name="T1" fmla="*/ 389 h 405"/>
                <a:gd name="T2" fmla="*/ 112 w 487"/>
                <a:gd name="T3" fmla="*/ 389 h 405"/>
                <a:gd name="T4" fmla="*/ 528 w 487"/>
                <a:gd name="T5" fmla="*/ 389 h 405"/>
                <a:gd name="T6" fmla="*/ 528 w 487"/>
                <a:gd name="T7" fmla="*/ 405 h 405"/>
                <a:gd name="T8" fmla="*/ 528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9" name="Text Box 55"/>
            <p:cNvSpPr txBox="1">
              <a:spLocks noChangeArrowheads="1"/>
            </p:cNvSpPr>
            <p:nvPr/>
          </p:nvSpPr>
          <p:spPr bwMode="auto">
            <a:xfrm>
              <a:off x="4704" y="1584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4 ч</a:t>
              </a:r>
              <a:endPara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213" name="Freeform 56"/>
            <p:cNvSpPr>
              <a:spLocks/>
            </p:cNvSpPr>
            <p:nvPr/>
          </p:nvSpPr>
          <p:spPr bwMode="auto">
            <a:xfrm>
              <a:off x="4942" y="1968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6948493" y="3357563"/>
            <a:ext cx="1727201" cy="3097212"/>
            <a:chOff x="4377" y="2115"/>
            <a:chExt cx="1088" cy="1951"/>
          </a:xfrm>
        </p:grpSpPr>
        <p:sp>
          <p:nvSpPr>
            <p:cNvPr id="8208" name="AutoShape 57"/>
            <p:cNvSpPr>
              <a:spLocks/>
            </p:cNvSpPr>
            <p:nvPr/>
          </p:nvSpPr>
          <p:spPr bwMode="auto">
            <a:xfrm>
              <a:off x="4377" y="2115"/>
              <a:ext cx="272" cy="1951"/>
            </a:xfrm>
            <a:prstGeom prst="rightBrace">
              <a:avLst>
                <a:gd name="adj1" fmla="val 59773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4647" y="2840"/>
              <a:ext cx="81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?км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8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1.00503 0.0280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1.20833 -0.018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1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 rot="20842917" flipH="1">
            <a:off x="-461963" y="2697163"/>
            <a:ext cx="10079038" cy="2514600"/>
            <a:chOff x="-288" y="1698"/>
            <a:chExt cx="6349" cy="1518"/>
          </a:xfrm>
        </p:grpSpPr>
        <p:sp>
          <p:nvSpPr>
            <p:cNvPr id="9282" name="Freeform 3"/>
            <p:cNvSpPr>
              <a:spLocks/>
            </p:cNvSpPr>
            <p:nvPr/>
          </p:nvSpPr>
          <p:spPr bwMode="auto">
            <a:xfrm>
              <a:off x="-288" y="1698"/>
              <a:ext cx="6349" cy="1518"/>
            </a:xfrm>
            <a:custGeom>
              <a:avLst/>
              <a:gdLst>
                <a:gd name="T0" fmla="*/ 330 w 6349"/>
                <a:gd name="T1" fmla="*/ 1130 h 1518"/>
                <a:gd name="T2" fmla="*/ 386 w 6349"/>
                <a:gd name="T3" fmla="*/ 1130 h 1518"/>
                <a:gd name="T4" fmla="*/ 2644 w 6349"/>
                <a:gd name="T5" fmla="*/ 712 h 1518"/>
                <a:gd name="T6" fmla="*/ 4576 w 6349"/>
                <a:gd name="T7" fmla="*/ 358 h 1518"/>
                <a:gd name="T8" fmla="*/ 6004 w 6349"/>
                <a:gd name="T9" fmla="*/ 16 h 1518"/>
                <a:gd name="T10" fmla="*/ 6040 w 6349"/>
                <a:gd name="T11" fmla="*/ 259 h 1518"/>
                <a:gd name="T12" fmla="*/ 6059 w 6349"/>
                <a:gd name="T13" fmla="*/ 364 h 1518"/>
                <a:gd name="T14" fmla="*/ 4296 w 6349"/>
                <a:gd name="T15" fmla="*/ 747 h 1518"/>
                <a:gd name="T16" fmla="*/ 2570 w 6349"/>
                <a:gd name="T17" fmla="*/ 1043 h 1518"/>
                <a:gd name="T18" fmla="*/ 716 w 6349"/>
                <a:gd name="T19" fmla="*/ 1460 h 1518"/>
                <a:gd name="T20" fmla="*/ 386 w 6349"/>
                <a:gd name="T21" fmla="*/ 1391 h 1518"/>
                <a:gd name="T22" fmla="*/ 386 w 6349"/>
                <a:gd name="T23" fmla="*/ 1443 h 1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49"/>
                <a:gd name="T37" fmla="*/ 0 h 1518"/>
                <a:gd name="T38" fmla="*/ 6349 w 6349"/>
                <a:gd name="T39" fmla="*/ 1518 h 1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49" h="1518">
                  <a:moveTo>
                    <a:pt x="330" y="1130"/>
                  </a:moveTo>
                  <a:cubicBezTo>
                    <a:pt x="165" y="1164"/>
                    <a:pt x="0" y="1199"/>
                    <a:pt x="386" y="1130"/>
                  </a:cubicBezTo>
                  <a:cubicBezTo>
                    <a:pt x="771" y="1060"/>
                    <a:pt x="1946" y="841"/>
                    <a:pt x="2644" y="712"/>
                  </a:cubicBezTo>
                  <a:cubicBezTo>
                    <a:pt x="3342" y="583"/>
                    <a:pt x="4016" y="474"/>
                    <a:pt x="4576" y="358"/>
                  </a:cubicBezTo>
                  <a:cubicBezTo>
                    <a:pt x="5136" y="242"/>
                    <a:pt x="5760" y="32"/>
                    <a:pt x="6004" y="16"/>
                  </a:cubicBezTo>
                  <a:cubicBezTo>
                    <a:pt x="6248" y="0"/>
                    <a:pt x="6031" y="202"/>
                    <a:pt x="6040" y="259"/>
                  </a:cubicBezTo>
                  <a:cubicBezTo>
                    <a:pt x="6050" y="317"/>
                    <a:pt x="6349" y="282"/>
                    <a:pt x="6059" y="364"/>
                  </a:cubicBezTo>
                  <a:cubicBezTo>
                    <a:pt x="5768" y="445"/>
                    <a:pt x="4878" y="634"/>
                    <a:pt x="4296" y="747"/>
                  </a:cubicBezTo>
                  <a:cubicBezTo>
                    <a:pt x="3714" y="860"/>
                    <a:pt x="3167" y="924"/>
                    <a:pt x="2570" y="1043"/>
                  </a:cubicBezTo>
                  <a:cubicBezTo>
                    <a:pt x="1974" y="1161"/>
                    <a:pt x="1080" y="1403"/>
                    <a:pt x="716" y="1460"/>
                  </a:cubicBezTo>
                  <a:cubicBezTo>
                    <a:pt x="352" y="1518"/>
                    <a:pt x="441" y="1394"/>
                    <a:pt x="386" y="1391"/>
                  </a:cubicBezTo>
                  <a:cubicBezTo>
                    <a:pt x="330" y="1387"/>
                    <a:pt x="386" y="1434"/>
                    <a:pt x="386" y="1443"/>
                  </a:cubicBezTo>
                </a:path>
              </a:pathLst>
            </a:custGeom>
            <a:gradFill rotWithShape="1">
              <a:gsLst>
                <a:gs pos="0">
                  <a:srgbClr val="CCFFFF"/>
                </a:gs>
                <a:gs pos="50000">
                  <a:srgbClr val="66CCFF"/>
                </a:gs>
                <a:gs pos="100000">
                  <a:srgbClr val="CC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83" name="Group 4"/>
            <p:cNvGrpSpPr>
              <a:grpSpLocks/>
            </p:cNvGrpSpPr>
            <p:nvPr/>
          </p:nvGrpSpPr>
          <p:grpSpPr bwMode="auto">
            <a:xfrm>
              <a:off x="0" y="1824"/>
              <a:ext cx="5724" cy="941"/>
              <a:chOff x="-732" y="2002"/>
              <a:chExt cx="5724" cy="941"/>
            </a:xfrm>
          </p:grpSpPr>
          <p:sp>
            <p:nvSpPr>
              <p:cNvPr id="9284" name="Freeform 5"/>
              <p:cNvSpPr>
                <a:spLocks/>
              </p:cNvSpPr>
              <p:nvPr/>
            </p:nvSpPr>
            <p:spPr bwMode="auto">
              <a:xfrm rot="20942024" flipH="1">
                <a:off x="688" y="255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5" name="Freeform 6"/>
              <p:cNvSpPr>
                <a:spLocks/>
              </p:cNvSpPr>
              <p:nvPr/>
            </p:nvSpPr>
            <p:spPr bwMode="auto">
              <a:xfrm rot="20942024" flipH="1">
                <a:off x="2111" y="2276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6" name="Freeform 7"/>
              <p:cNvSpPr>
                <a:spLocks/>
              </p:cNvSpPr>
              <p:nvPr/>
            </p:nvSpPr>
            <p:spPr bwMode="auto">
              <a:xfrm rot="20942024" flipH="1">
                <a:off x="3528" y="200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87" name="Freeform 8"/>
              <p:cNvSpPr>
                <a:spLocks/>
              </p:cNvSpPr>
              <p:nvPr/>
            </p:nvSpPr>
            <p:spPr bwMode="auto">
              <a:xfrm rot="20942024" flipH="1">
                <a:off x="-732" y="283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19" name="Freeform 9"/>
          <p:cNvSpPr>
            <a:spLocks/>
          </p:cNvSpPr>
          <p:nvPr/>
        </p:nvSpPr>
        <p:spPr bwMode="auto">
          <a:xfrm rot="348712">
            <a:off x="-609600" y="5410200"/>
            <a:ext cx="10160000" cy="1784350"/>
          </a:xfrm>
          <a:custGeom>
            <a:avLst/>
            <a:gdLst>
              <a:gd name="T0" fmla="*/ 531813 w 6400"/>
              <a:gd name="T1" fmla="*/ 1090613 h 1124"/>
              <a:gd name="T2" fmla="*/ 620713 w 6400"/>
              <a:gd name="T3" fmla="*/ 1096963 h 1124"/>
              <a:gd name="T4" fmla="*/ 4244975 w 6400"/>
              <a:gd name="T5" fmla="*/ 704850 h 1124"/>
              <a:gd name="T6" fmla="*/ 6745288 w 6400"/>
              <a:gd name="T7" fmla="*/ 387350 h 1124"/>
              <a:gd name="T8" fmla="*/ 7345363 w 6400"/>
              <a:gd name="T9" fmla="*/ 374650 h 1124"/>
              <a:gd name="T10" fmla="*/ 9645650 w 6400"/>
              <a:gd name="T11" fmla="*/ 3175 h 1124"/>
              <a:gd name="T12" fmla="*/ 9674225 w 6400"/>
              <a:gd name="T13" fmla="*/ 392113 h 1124"/>
              <a:gd name="T14" fmla="*/ 9691688 w 6400"/>
              <a:gd name="T15" fmla="*/ 560388 h 1124"/>
              <a:gd name="T16" fmla="*/ 6854825 w 6400"/>
              <a:gd name="T17" fmla="*/ 957263 h 1124"/>
              <a:gd name="T18" fmla="*/ 4087813 w 6400"/>
              <a:gd name="T19" fmla="*/ 1219200 h 1124"/>
              <a:gd name="T20" fmla="*/ 1103313 w 6400"/>
              <a:gd name="T21" fmla="*/ 1658938 h 1124"/>
              <a:gd name="T22" fmla="*/ 268288 w 6400"/>
              <a:gd name="T23" fmla="*/ 1530350 h 1124"/>
              <a:gd name="T24" fmla="*/ 319088 w 6400"/>
              <a:gd name="T25" fmla="*/ 1784350 h 1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00"/>
              <a:gd name="T40" fmla="*/ 0 h 1124"/>
              <a:gd name="T41" fmla="*/ 6400 w 6400"/>
              <a:gd name="T42" fmla="*/ 1124 h 11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/>
              </a:gs>
              <a:gs pos="50000">
                <a:srgbClr val="66CCFF"/>
              </a:gs>
              <a:gs pos="100000">
                <a:srgbClr val="CC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48400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Показать (2)</a:t>
            </a:r>
          </a:p>
        </p:txBody>
      </p:sp>
      <p:grpSp>
        <p:nvGrpSpPr>
          <p:cNvPr id="9221" name="Group 11"/>
          <p:cNvGrpSpPr>
            <a:grpSpLocks/>
          </p:cNvGrpSpPr>
          <p:nvPr/>
        </p:nvGrpSpPr>
        <p:grpSpPr bwMode="auto">
          <a:xfrm rot="21137484" flipH="1">
            <a:off x="-42863" y="5473700"/>
            <a:ext cx="9186863" cy="1006475"/>
            <a:chOff x="-27" y="3112"/>
            <a:chExt cx="5787" cy="634"/>
          </a:xfrm>
        </p:grpSpPr>
        <p:sp>
          <p:nvSpPr>
            <p:cNvPr id="9278" name="Freeform 12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Freeform 13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0" name="Freeform 14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81" name="Freeform 15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98 h 927"/>
                <a:gd name="T2" fmla="*/ 139 w 5837"/>
                <a:gd name="T3" fmla="*/ 12 h 927"/>
                <a:gd name="T4" fmla="*/ 253 w 5837"/>
                <a:gd name="T5" fmla="*/ 53 h 927"/>
                <a:gd name="T6" fmla="*/ 175 w 5837"/>
                <a:gd name="T7" fmla="*/ 36 h 927"/>
                <a:gd name="T8" fmla="*/ 114 w 5837"/>
                <a:gd name="T9" fmla="*/ 71 h 927"/>
                <a:gd name="T10" fmla="*/ 182 w 5837"/>
                <a:gd name="T11" fmla="*/ 105 h 927"/>
                <a:gd name="T12" fmla="*/ 269 w 5837"/>
                <a:gd name="T13" fmla="*/ 81 h 927"/>
                <a:gd name="T14" fmla="*/ 317 w 5837"/>
                <a:gd name="T15" fmla="*/ 37 h 927"/>
                <a:gd name="T16" fmla="*/ 408 w 5837"/>
                <a:gd name="T17" fmla="*/ 9 h 927"/>
                <a:gd name="T18" fmla="*/ 487 w 5837"/>
                <a:gd name="T19" fmla="*/ 45 h 927"/>
                <a:gd name="T20" fmla="*/ 418 w 5837"/>
                <a:gd name="T21" fmla="*/ 34 h 927"/>
                <a:gd name="T22" fmla="*/ 372 w 5837"/>
                <a:gd name="T23" fmla="*/ 71 h 927"/>
                <a:gd name="T24" fmla="*/ 436 w 5837"/>
                <a:gd name="T25" fmla="*/ 109 h 927"/>
                <a:gd name="T26" fmla="*/ 530 w 5837"/>
                <a:gd name="T27" fmla="*/ 86 h 927"/>
                <a:gd name="T28" fmla="*/ 555 w 5837"/>
                <a:gd name="T29" fmla="*/ 47 h 927"/>
                <a:gd name="T30" fmla="*/ 639 w 5837"/>
                <a:gd name="T31" fmla="*/ 7 h 927"/>
                <a:gd name="T32" fmla="*/ 730 w 5837"/>
                <a:gd name="T33" fmla="*/ 46 h 927"/>
                <a:gd name="T34" fmla="*/ 654 w 5837"/>
                <a:gd name="T35" fmla="*/ 36 h 927"/>
                <a:gd name="T36" fmla="*/ 618 w 5837"/>
                <a:gd name="T37" fmla="*/ 70 h 927"/>
                <a:gd name="T38" fmla="*/ 626 w 5837"/>
                <a:gd name="T39" fmla="*/ 91 h 927"/>
                <a:gd name="T40" fmla="*/ 712 w 5837"/>
                <a:gd name="T41" fmla="*/ 107 h 927"/>
                <a:gd name="T42" fmla="*/ 765 w 5837"/>
                <a:gd name="T43" fmla="*/ 92 h 927"/>
                <a:gd name="T44" fmla="*/ 778 w 5837"/>
                <a:gd name="T45" fmla="*/ 74 h 927"/>
                <a:gd name="T46" fmla="*/ 798 w 5837"/>
                <a:gd name="T47" fmla="*/ 48 h 927"/>
                <a:gd name="T48" fmla="*/ 826 w 5837"/>
                <a:gd name="T49" fmla="*/ 20 h 927"/>
                <a:gd name="T50" fmla="*/ 874 w 5837"/>
                <a:gd name="T51" fmla="*/ 6 h 927"/>
                <a:gd name="T52" fmla="*/ 930 w 5837"/>
                <a:gd name="T53" fmla="*/ 13 h 927"/>
                <a:gd name="T54" fmla="*/ 978 w 5837"/>
                <a:gd name="T55" fmla="*/ 45 h 927"/>
                <a:gd name="T56" fmla="*/ 895 w 5837"/>
                <a:gd name="T57" fmla="*/ 29 h 927"/>
                <a:gd name="T58" fmla="*/ 867 w 5837"/>
                <a:gd name="T59" fmla="*/ 58 h 927"/>
                <a:gd name="T60" fmla="*/ 859 w 5837"/>
                <a:gd name="T61" fmla="*/ 72 h 927"/>
                <a:gd name="T62" fmla="*/ 872 w 5837"/>
                <a:gd name="T63" fmla="*/ 91 h 927"/>
                <a:gd name="T64" fmla="*/ 900 w 5837"/>
                <a:gd name="T65" fmla="*/ 99 h 927"/>
                <a:gd name="T66" fmla="*/ 935 w 5837"/>
                <a:gd name="T67" fmla="*/ 103 h 927"/>
                <a:gd name="T68" fmla="*/ 978 w 5837"/>
                <a:gd name="T69" fmla="*/ 95 h 927"/>
                <a:gd name="T70" fmla="*/ 1037 w 5837"/>
                <a:gd name="T71" fmla="*/ 70 h 927"/>
                <a:gd name="T72" fmla="*/ 1047 w 5837"/>
                <a:gd name="T73" fmla="*/ 51 h 927"/>
                <a:gd name="T74" fmla="*/ 1113 w 5837"/>
                <a:gd name="T75" fmla="*/ 2 h 927"/>
                <a:gd name="T76" fmla="*/ 1222 w 5837"/>
                <a:gd name="T77" fmla="*/ 37 h 927"/>
                <a:gd name="T78" fmla="*/ 1145 w 5837"/>
                <a:gd name="T79" fmla="*/ 29 h 927"/>
                <a:gd name="T80" fmla="*/ 1108 w 5837"/>
                <a:gd name="T81" fmla="*/ 60 h 927"/>
                <a:gd name="T82" fmla="*/ 1108 w 5837"/>
                <a:gd name="T83" fmla="*/ 87 h 927"/>
                <a:gd name="T84" fmla="*/ 1151 w 5837"/>
                <a:gd name="T85" fmla="*/ 99 h 927"/>
                <a:gd name="T86" fmla="*/ 1227 w 5837"/>
                <a:gd name="T87" fmla="*/ 104 h 927"/>
                <a:gd name="T88" fmla="*/ 1272 w 5837"/>
                <a:gd name="T89" fmla="*/ 72 h 927"/>
                <a:gd name="T90" fmla="*/ 1292 w 5837"/>
                <a:gd name="T91" fmla="*/ 45 h 927"/>
                <a:gd name="T92" fmla="*/ 1328 w 5837"/>
                <a:gd name="T93" fmla="*/ 15 h 927"/>
                <a:gd name="T94" fmla="*/ 1379 w 5837"/>
                <a:gd name="T95" fmla="*/ 7 h 927"/>
                <a:gd name="T96" fmla="*/ 1440 w 5837"/>
                <a:gd name="T97" fmla="*/ 23 h 927"/>
                <a:gd name="T98" fmla="*/ 1457 w 5837"/>
                <a:gd name="T99" fmla="*/ 53 h 927"/>
                <a:gd name="T100" fmla="*/ 1399 w 5837"/>
                <a:gd name="T101" fmla="*/ 29 h 927"/>
                <a:gd name="T102" fmla="*/ 1346 w 5837"/>
                <a:gd name="T103" fmla="*/ 66 h 927"/>
                <a:gd name="T104" fmla="*/ 1358 w 5837"/>
                <a:gd name="T105" fmla="*/ 87 h 927"/>
                <a:gd name="T106" fmla="*/ 1389 w 5837"/>
                <a:gd name="T107" fmla="*/ 100 h 927"/>
                <a:gd name="T108" fmla="*/ 1434 w 5837"/>
                <a:gd name="T109" fmla="*/ 104 h 927"/>
                <a:gd name="T110" fmla="*/ 1442 w 5837"/>
                <a:gd name="T111" fmla="*/ 92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gradFill rotWithShape="1">
              <a:gsLst>
                <a:gs pos="0">
                  <a:srgbClr val="66FFFF"/>
                </a:gs>
                <a:gs pos="50000">
                  <a:srgbClr val="33CCFF"/>
                </a:gs>
                <a:gs pos="100000">
                  <a:srgbClr val="66FFFF"/>
                </a:gs>
              </a:gsLst>
              <a:lin ang="18900000" scaled="1"/>
            </a:gradFill>
            <a:ln w="381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2611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8600" y="2590800"/>
            <a:ext cx="3960813" cy="1006475"/>
            <a:chOff x="1632" y="1440"/>
            <a:chExt cx="2495" cy="634"/>
          </a:xfrm>
        </p:grpSpPr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 rot="28098">
              <a:off x="1632" y="1440"/>
              <a:ext cx="32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>
                  <a:solidFill>
                    <a:srgbClr val="C400C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endParaRPr lang="ru-RU" sz="3600" b="1">
                <a:solidFill>
                  <a:srgbClr val="C400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9" name="Rectangle 19"/>
            <p:cNvSpPr>
              <a:spLocks noChangeArrowheads="1"/>
            </p:cNvSpPr>
            <p:nvPr/>
          </p:nvSpPr>
          <p:spPr bwMode="auto">
            <a:xfrm rot="28098">
              <a:off x="2015" y="1679"/>
              <a:ext cx="21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>
                  <a:solidFill>
                    <a:srgbClr val="C400C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против течения</a:t>
              </a:r>
            </a:p>
          </p:txBody>
        </p:sp>
      </p:grp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381000" y="5867400"/>
            <a:ext cx="2433638" cy="1006475"/>
            <a:chOff x="1440" y="3264"/>
            <a:chExt cx="1533" cy="634"/>
          </a:xfrm>
        </p:grpSpPr>
        <p:sp>
          <p:nvSpPr>
            <p:cNvPr id="9274" name="Freeform 21"/>
            <p:cNvSpPr>
              <a:spLocks/>
            </p:cNvSpPr>
            <p:nvPr/>
          </p:nvSpPr>
          <p:spPr bwMode="auto">
            <a:xfrm>
              <a:off x="1776" y="3456"/>
              <a:ext cx="909" cy="11"/>
            </a:xfrm>
            <a:custGeom>
              <a:avLst/>
              <a:gdLst>
                <a:gd name="T0" fmla="*/ 0 w 909"/>
                <a:gd name="T1" fmla="*/ 11 h 11"/>
                <a:gd name="T2" fmla="*/ 893 w 909"/>
                <a:gd name="T3" fmla="*/ 0 h 11"/>
                <a:gd name="T4" fmla="*/ 909 w 909"/>
                <a:gd name="T5" fmla="*/ 0 h 11"/>
                <a:gd name="T6" fmla="*/ 0 60000 65536"/>
                <a:gd name="T7" fmla="*/ 0 60000 65536"/>
                <a:gd name="T8" fmla="*/ 0 60000 65536"/>
                <a:gd name="T9" fmla="*/ 0 w 909"/>
                <a:gd name="T10" fmla="*/ 0 h 11"/>
                <a:gd name="T11" fmla="*/ 909 w 90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9" h="11">
                  <a:moveTo>
                    <a:pt x="0" y="11"/>
                  </a:moveTo>
                  <a:lnTo>
                    <a:pt x="893" y="0"/>
                  </a:lnTo>
                  <a:lnTo>
                    <a:pt x="909" y="0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 rot="21536588">
              <a:off x="1440" y="3264"/>
              <a:ext cx="153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3600" b="1" baseline="-2500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3600" b="1" i="1" baseline="-250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36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 км/ч</a:t>
              </a:r>
            </a:p>
          </p:txBody>
        </p:sp>
      </p:grpSp>
      <p:grpSp>
        <p:nvGrpSpPr>
          <p:cNvPr id="9225" name="Group 23"/>
          <p:cNvGrpSpPr>
            <a:grpSpLocks/>
          </p:cNvGrpSpPr>
          <p:nvPr/>
        </p:nvGrpSpPr>
        <p:grpSpPr bwMode="auto">
          <a:xfrm>
            <a:off x="304800" y="3641725"/>
            <a:ext cx="2433638" cy="1006475"/>
            <a:chOff x="1440" y="3264"/>
            <a:chExt cx="1533" cy="634"/>
          </a:xfrm>
        </p:grpSpPr>
        <p:sp>
          <p:nvSpPr>
            <p:cNvPr id="9272" name="Freeform 24"/>
            <p:cNvSpPr>
              <a:spLocks/>
            </p:cNvSpPr>
            <p:nvPr/>
          </p:nvSpPr>
          <p:spPr bwMode="auto">
            <a:xfrm>
              <a:off x="1776" y="3456"/>
              <a:ext cx="909" cy="11"/>
            </a:xfrm>
            <a:custGeom>
              <a:avLst/>
              <a:gdLst>
                <a:gd name="T0" fmla="*/ 0 w 909"/>
                <a:gd name="T1" fmla="*/ 11 h 11"/>
                <a:gd name="T2" fmla="*/ 893 w 909"/>
                <a:gd name="T3" fmla="*/ 0 h 11"/>
                <a:gd name="T4" fmla="*/ 909 w 909"/>
                <a:gd name="T5" fmla="*/ 0 h 11"/>
                <a:gd name="T6" fmla="*/ 0 60000 65536"/>
                <a:gd name="T7" fmla="*/ 0 60000 65536"/>
                <a:gd name="T8" fmla="*/ 0 60000 65536"/>
                <a:gd name="T9" fmla="*/ 0 w 909"/>
                <a:gd name="T10" fmla="*/ 0 h 11"/>
                <a:gd name="T11" fmla="*/ 909 w 90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9" h="11">
                  <a:moveTo>
                    <a:pt x="0" y="11"/>
                  </a:moveTo>
                  <a:lnTo>
                    <a:pt x="893" y="0"/>
                  </a:lnTo>
                  <a:lnTo>
                    <a:pt x="909" y="0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 rot="-63412">
              <a:off x="1440" y="3264"/>
              <a:ext cx="153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3600" b="1" baseline="-25000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3600" b="1" i="1" baseline="-250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36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 км/ч</a:t>
              </a:r>
            </a:p>
          </p:txBody>
        </p:sp>
      </p:grpSp>
      <p:pic>
        <p:nvPicPr>
          <p:cNvPr id="25627" name="Picture 27" descr="j02362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2819400"/>
            <a:ext cx="167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28" descr="j02362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5210175"/>
            <a:ext cx="1676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886200" y="4876800"/>
            <a:ext cx="990600" cy="1447800"/>
            <a:chOff x="4704" y="1584"/>
            <a:chExt cx="528" cy="912"/>
          </a:xfrm>
        </p:grpSpPr>
        <p:grpSp>
          <p:nvGrpSpPr>
            <p:cNvPr id="9265" name="Group 30"/>
            <p:cNvGrpSpPr>
              <a:grpSpLocks/>
            </p:cNvGrpSpPr>
            <p:nvPr/>
          </p:nvGrpSpPr>
          <p:grpSpPr bwMode="auto">
            <a:xfrm>
              <a:off x="4782" y="2352"/>
              <a:ext cx="336" cy="144"/>
              <a:chOff x="1792" y="4000"/>
              <a:chExt cx="352" cy="160"/>
            </a:xfrm>
          </p:grpSpPr>
          <p:sp>
            <p:nvSpPr>
              <p:cNvPr id="9269" name="Oval 31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70" name="Oval 32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71" name="Oval 33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9266" name="Freeform 34"/>
            <p:cNvSpPr>
              <a:spLocks/>
            </p:cNvSpPr>
            <p:nvPr/>
          </p:nvSpPr>
          <p:spPr bwMode="auto">
            <a:xfrm>
              <a:off x="4704" y="1584"/>
              <a:ext cx="528" cy="405"/>
            </a:xfrm>
            <a:custGeom>
              <a:avLst/>
              <a:gdLst>
                <a:gd name="T0" fmla="*/ 7 w 487"/>
                <a:gd name="T1" fmla="*/ 389 h 405"/>
                <a:gd name="T2" fmla="*/ 112 w 487"/>
                <a:gd name="T3" fmla="*/ 389 h 405"/>
                <a:gd name="T4" fmla="*/ 528 w 487"/>
                <a:gd name="T5" fmla="*/ 389 h 405"/>
                <a:gd name="T6" fmla="*/ 528 w 487"/>
                <a:gd name="T7" fmla="*/ 405 h 405"/>
                <a:gd name="T8" fmla="*/ 528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Text Box 35"/>
            <p:cNvSpPr txBox="1">
              <a:spLocks noChangeArrowheads="1"/>
            </p:cNvSpPr>
            <p:nvPr/>
          </p:nvSpPr>
          <p:spPr bwMode="auto">
            <a:xfrm>
              <a:off x="4704" y="1584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 ч</a:t>
              </a:r>
              <a:endPara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68" name="Freeform 36"/>
            <p:cNvSpPr>
              <a:spLocks/>
            </p:cNvSpPr>
            <p:nvPr/>
          </p:nvSpPr>
          <p:spPr bwMode="auto">
            <a:xfrm>
              <a:off x="4942" y="1968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4716463" y="2708275"/>
            <a:ext cx="990600" cy="1447800"/>
            <a:chOff x="4704" y="1584"/>
            <a:chExt cx="528" cy="912"/>
          </a:xfrm>
        </p:grpSpPr>
        <p:grpSp>
          <p:nvGrpSpPr>
            <p:cNvPr id="9258" name="Group 38"/>
            <p:cNvGrpSpPr>
              <a:grpSpLocks/>
            </p:cNvGrpSpPr>
            <p:nvPr/>
          </p:nvGrpSpPr>
          <p:grpSpPr bwMode="auto">
            <a:xfrm>
              <a:off x="4782" y="2352"/>
              <a:ext cx="336" cy="144"/>
              <a:chOff x="1792" y="4000"/>
              <a:chExt cx="352" cy="160"/>
            </a:xfrm>
          </p:grpSpPr>
          <p:sp>
            <p:nvSpPr>
              <p:cNvPr id="9262" name="Oval 3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63" name="Oval 4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64" name="Oval 4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9259" name="Freeform 42"/>
            <p:cNvSpPr>
              <a:spLocks/>
            </p:cNvSpPr>
            <p:nvPr/>
          </p:nvSpPr>
          <p:spPr bwMode="auto">
            <a:xfrm>
              <a:off x="4704" y="1584"/>
              <a:ext cx="528" cy="405"/>
            </a:xfrm>
            <a:custGeom>
              <a:avLst/>
              <a:gdLst>
                <a:gd name="T0" fmla="*/ 7 w 487"/>
                <a:gd name="T1" fmla="*/ 389 h 405"/>
                <a:gd name="T2" fmla="*/ 112 w 487"/>
                <a:gd name="T3" fmla="*/ 389 h 405"/>
                <a:gd name="T4" fmla="*/ 528 w 487"/>
                <a:gd name="T5" fmla="*/ 389 h 405"/>
                <a:gd name="T6" fmla="*/ 528 w 487"/>
                <a:gd name="T7" fmla="*/ 405 h 405"/>
                <a:gd name="T8" fmla="*/ 528 w 487"/>
                <a:gd name="T9" fmla="*/ 0 h 405"/>
                <a:gd name="T10" fmla="*/ 0 w 487"/>
                <a:gd name="T11" fmla="*/ 13 h 405"/>
                <a:gd name="T12" fmla="*/ 4 w 487"/>
                <a:gd name="T13" fmla="*/ 389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05"/>
                <a:gd name="T23" fmla="*/ 487 w 487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05">
                  <a:moveTo>
                    <a:pt x="6" y="389"/>
                  </a:moveTo>
                  <a:lnTo>
                    <a:pt x="103" y="389"/>
                  </a:lnTo>
                  <a:lnTo>
                    <a:pt x="487" y="389"/>
                  </a:lnTo>
                  <a:lnTo>
                    <a:pt x="487" y="405"/>
                  </a:lnTo>
                  <a:lnTo>
                    <a:pt x="487" y="0"/>
                  </a:lnTo>
                  <a:lnTo>
                    <a:pt x="0" y="13"/>
                  </a:lnTo>
                  <a:lnTo>
                    <a:pt x="4" y="389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Text Box 43"/>
            <p:cNvSpPr txBox="1">
              <a:spLocks noChangeArrowheads="1"/>
            </p:cNvSpPr>
            <p:nvPr/>
          </p:nvSpPr>
          <p:spPr bwMode="auto">
            <a:xfrm>
              <a:off x="4704" y="1584"/>
              <a:ext cx="528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4 ч</a:t>
              </a:r>
              <a:endParaRPr lang="ru-RU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61" name="Freeform 44"/>
            <p:cNvSpPr>
              <a:spLocks/>
            </p:cNvSpPr>
            <p:nvPr/>
          </p:nvSpPr>
          <p:spPr bwMode="auto">
            <a:xfrm>
              <a:off x="4942" y="1968"/>
              <a:ext cx="1" cy="410"/>
            </a:xfrm>
            <a:custGeom>
              <a:avLst/>
              <a:gdLst>
                <a:gd name="T0" fmla="*/ 0 w 1"/>
                <a:gd name="T1" fmla="*/ 0 h 410"/>
                <a:gd name="T2" fmla="*/ 0 w 1"/>
                <a:gd name="T3" fmla="*/ 410 h 410"/>
                <a:gd name="T4" fmla="*/ 0 60000 65536"/>
                <a:gd name="T5" fmla="*/ 0 60000 65536"/>
                <a:gd name="T6" fmla="*/ 0 w 1"/>
                <a:gd name="T7" fmla="*/ 0 h 410"/>
                <a:gd name="T8" fmla="*/ 1 w 1"/>
                <a:gd name="T9" fmla="*/ 410 h 4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10">
                  <a:moveTo>
                    <a:pt x="0" y="0"/>
                  </a:moveTo>
                  <a:lnTo>
                    <a:pt x="0" y="41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6948493" y="3357563"/>
            <a:ext cx="1562101" cy="3097212"/>
            <a:chOff x="4377" y="2115"/>
            <a:chExt cx="984" cy="1951"/>
          </a:xfrm>
        </p:grpSpPr>
        <p:sp>
          <p:nvSpPr>
            <p:cNvPr id="9256" name="AutoShape 46"/>
            <p:cNvSpPr>
              <a:spLocks/>
            </p:cNvSpPr>
            <p:nvPr/>
          </p:nvSpPr>
          <p:spPr bwMode="auto">
            <a:xfrm>
              <a:off x="4377" y="2115"/>
              <a:ext cx="272" cy="1951"/>
            </a:xfrm>
            <a:prstGeom prst="rightBrace">
              <a:avLst>
                <a:gd name="adj1" fmla="val 59773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647" name="Rectangle 47"/>
            <p:cNvSpPr>
              <a:spLocks noChangeArrowheads="1"/>
            </p:cNvSpPr>
            <p:nvPr/>
          </p:nvSpPr>
          <p:spPr bwMode="auto">
            <a:xfrm>
              <a:off x="4647" y="2840"/>
              <a:ext cx="71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?</a:t>
              </a:r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км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48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152400"/>
            <a:ext cx="609600" cy="6096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00"/>
              </a:solidFill>
            </a:endParaRP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2771775" y="1317625"/>
            <a:ext cx="110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10-3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2771775" y="1949450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10+3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5559425" y="1339850"/>
            <a:ext cx="1005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*7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5578475" y="1905000"/>
            <a:ext cx="1133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2*13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34925" y="457200"/>
            <a:ext cx="7388225" cy="2133600"/>
            <a:chOff x="22" y="288"/>
            <a:chExt cx="4654" cy="1344"/>
          </a:xfrm>
        </p:grpSpPr>
        <p:grpSp>
          <p:nvGrpSpPr>
            <p:cNvPr id="9243" name="Group 76"/>
            <p:cNvGrpSpPr>
              <a:grpSpLocks/>
            </p:cNvGrpSpPr>
            <p:nvPr/>
          </p:nvGrpSpPr>
          <p:grpSpPr bwMode="auto">
            <a:xfrm>
              <a:off x="22" y="288"/>
              <a:ext cx="4654" cy="1344"/>
              <a:chOff x="22" y="288"/>
              <a:chExt cx="4654" cy="1344"/>
            </a:xfrm>
          </p:grpSpPr>
          <p:sp>
            <p:nvSpPr>
              <p:cNvPr id="9245" name="Freeform 56"/>
              <p:cNvSpPr>
                <a:spLocks/>
              </p:cNvSpPr>
              <p:nvPr/>
            </p:nvSpPr>
            <p:spPr bwMode="auto">
              <a:xfrm>
                <a:off x="3364" y="480"/>
                <a:ext cx="18" cy="1113"/>
              </a:xfrm>
              <a:custGeom>
                <a:avLst/>
                <a:gdLst>
                  <a:gd name="T0" fmla="*/ 0 w 16"/>
                  <a:gd name="T1" fmla="*/ 0 h 1113"/>
                  <a:gd name="T2" fmla="*/ 18 w 16"/>
                  <a:gd name="T3" fmla="*/ 1113 h 1113"/>
                  <a:gd name="T4" fmla="*/ 0 60000 65536"/>
                  <a:gd name="T5" fmla="*/ 0 60000 65536"/>
                  <a:gd name="T6" fmla="*/ 0 w 16"/>
                  <a:gd name="T7" fmla="*/ 0 h 1113"/>
                  <a:gd name="T8" fmla="*/ 16 w 16"/>
                  <a:gd name="T9" fmla="*/ 1113 h 11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1113">
                    <a:moveTo>
                      <a:pt x="0" y="0"/>
                    </a:moveTo>
                    <a:lnTo>
                      <a:pt x="16" y="111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7" name="Rectangle 57"/>
              <p:cNvSpPr>
                <a:spLocks noChangeArrowheads="1"/>
              </p:cNvSpPr>
              <p:nvPr/>
            </p:nvSpPr>
            <p:spPr bwMode="auto">
              <a:xfrm>
                <a:off x="1386" y="288"/>
                <a:ext cx="1176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6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v, </a:t>
                </a:r>
                <a:r>
                  <a:rPr lang="ru-RU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км/ч</a:t>
                </a:r>
              </a:p>
            </p:txBody>
          </p:sp>
          <p:sp>
            <p:nvSpPr>
              <p:cNvPr id="9247" name="Freeform 58"/>
              <p:cNvSpPr>
                <a:spLocks/>
              </p:cNvSpPr>
              <p:nvPr/>
            </p:nvSpPr>
            <p:spPr bwMode="auto">
              <a:xfrm>
                <a:off x="71" y="495"/>
                <a:ext cx="4605" cy="1137"/>
              </a:xfrm>
              <a:custGeom>
                <a:avLst/>
                <a:gdLst>
                  <a:gd name="T0" fmla="*/ 0 w 4885"/>
                  <a:gd name="T1" fmla="*/ 0 h 1137"/>
                  <a:gd name="T2" fmla="*/ 4586 w 4885"/>
                  <a:gd name="T3" fmla="*/ 0 h 1137"/>
                  <a:gd name="T4" fmla="*/ 4605 w 4885"/>
                  <a:gd name="T5" fmla="*/ 1097 h 1137"/>
                  <a:gd name="T6" fmla="*/ 0 w 4885"/>
                  <a:gd name="T7" fmla="*/ 1137 h 1137"/>
                  <a:gd name="T8" fmla="*/ 6 w 4885"/>
                  <a:gd name="T9" fmla="*/ 5 h 1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85"/>
                  <a:gd name="T16" fmla="*/ 0 h 1137"/>
                  <a:gd name="T17" fmla="*/ 4885 w 4885"/>
                  <a:gd name="T18" fmla="*/ 1137 h 1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85" h="1137">
                    <a:moveTo>
                      <a:pt x="0" y="0"/>
                    </a:moveTo>
                    <a:lnTo>
                      <a:pt x="4865" y="0"/>
                    </a:lnTo>
                    <a:lnTo>
                      <a:pt x="4885" y="1097"/>
                    </a:lnTo>
                    <a:lnTo>
                      <a:pt x="0" y="1137"/>
                    </a:lnTo>
                    <a:lnTo>
                      <a:pt x="6" y="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8" name="Freeform 59"/>
              <p:cNvSpPr>
                <a:spLocks/>
              </p:cNvSpPr>
              <p:nvPr/>
            </p:nvSpPr>
            <p:spPr bwMode="auto">
              <a:xfrm>
                <a:off x="2630" y="495"/>
                <a:ext cx="3" cy="1129"/>
              </a:xfrm>
              <a:custGeom>
                <a:avLst/>
                <a:gdLst>
                  <a:gd name="T0" fmla="*/ 0 w 3"/>
                  <a:gd name="T1" fmla="*/ 0 h 1129"/>
                  <a:gd name="T2" fmla="*/ 3 w 3"/>
                  <a:gd name="T3" fmla="*/ 1129 h 1129"/>
                  <a:gd name="T4" fmla="*/ 0 60000 65536"/>
                  <a:gd name="T5" fmla="*/ 0 60000 65536"/>
                  <a:gd name="T6" fmla="*/ 0 w 3"/>
                  <a:gd name="T7" fmla="*/ 0 h 1129"/>
                  <a:gd name="T8" fmla="*/ 3 w 3"/>
                  <a:gd name="T9" fmla="*/ 1129 h 11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29">
                    <a:moveTo>
                      <a:pt x="0" y="0"/>
                    </a:moveTo>
                    <a:lnTo>
                      <a:pt x="3" y="112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49" name="Group 60"/>
              <p:cNvGrpSpPr>
                <a:grpSpLocks/>
              </p:cNvGrpSpPr>
              <p:nvPr/>
            </p:nvGrpSpPr>
            <p:grpSpPr bwMode="auto">
              <a:xfrm>
                <a:off x="111" y="840"/>
                <a:ext cx="4565" cy="408"/>
                <a:chOff x="192" y="840"/>
                <a:chExt cx="4881" cy="408"/>
              </a:xfrm>
            </p:grpSpPr>
            <p:sp>
              <p:nvSpPr>
                <p:cNvPr id="9254" name="Freeform 61"/>
                <p:cNvSpPr>
                  <a:spLocks/>
                </p:cNvSpPr>
                <p:nvPr/>
              </p:nvSpPr>
              <p:spPr bwMode="auto">
                <a:xfrm>
                  <a:off x="192" y="840"/>
                  <a:ext cx="4848" cy="24"/>
                </a:xfrm>
                <a:custGeom>
                  <a:avLst/>
                  <a:gdLst>
                    <a:gd name="T0" fmla="*/ 0 w 4848"/>
                    <a:gd name="T1" fmla="*/ 24 h 24"/>
                    <a:gd name="T2" fmla="*/ 4848 w 4848"/>
                    <a:gd name="T3" fmla="*/ 0 h 24"/>
                    <a:gd name="T4" fmla="*/ 0 60000 65536"/>
                    <a:gd name="T5" fmla="*/ 0 60000 65536"/>
                    <a:gd name="T6" fmla="*/ 0 w 4848"/>
                    <a:gd name="T7" fmla="*/ 0 h 24"/>
                    <a:gd name="T8" fmla="*/ 4848 w 4848"/>
                    <a:gd name="T9" fmla="*/ 24 h 2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48" h="24">
                      <a:moveTo>
                        <a:pt x="0" y="24"/>
                      </a:moveTo>
                      <a:lnTo>
                        <a:pt x="484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5" name="Freeform 62"/>
                <p:cNvSpPr>
                  <a:spLocks/>
                </p:cNvSpPr>
                <p:nvPr/>
              </p:nvSpPr>
              <p:spPr bwMode="auto">
                <a:xfrm>
                  <a:off x="192" y="1215"/>
                  <a:ext cx="4881" cy="33"/>
                </a:xfrm>
                <a:custGeom>
                  <a:avLst/>
                  <a:gdLst>
                    <a:gd name="T0" fmla="*/ 0 w 4881"/>
                    <a:gd name="T1" fmla="*/ 33 h 33"/>
                    <a:gd name="T2" fmla="*/ 4881 w 4881"/>
                    <a:gd name="T3" fmla="*/ 0 h 33"/>
                    <a:gd name="T4" fmla="*/ 0 60000 65536"/>
                    <a:gd name="T5" fmla="*/ 0 60000 65536"/>
                    <a:gd name="T6" fmla="*/ 0 w 4881"/>
                    <a:gd name="T7" fmla="*/ 0 h 33"/>
                    <a:gd name="T8" fmla="*/ 4881 w 4881"/>
                    <a:gd name="T9" fmla="*/ 33 h 3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81" h="33">
                      <a:moveTo>
                        <a:pt x="0" y="33"/>
                      </a:moveTo>
                      <a:lnTo>
                        <a:pt x="488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63" name="Rectangle 63"/>
              <p:cNvSpPr>
                <a:spLocks noChangeArrowheads="1"/>
              </p:cNvSpPr>
              <p:nvPr/>
            </p:nvSpPr>
            <p:spPr bwMode="auto">
              <a:xfrm>
                <a:off x="22" y="864"/>
                <a:ext cx="142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Против </a:t>
                </a:r>
                <a:r>
                  <a:rPr lang="ru-RU" sz="2800" b="1" dirty="0" err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теч</a:t>
                </a:r>
                <a:r>
                  <a:rPr lang="ru-RU" sz="2800" b="1" dirty="0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25664" name="Rectangle 64"/>
              <p:cNvSpPr>
                <a:spLocks noChangeArrowheads="1"/>
              </p:cNvSpPr>
              <p:nvPr/>
            </p:nvSpPr>
            <p:spPr bwMode="auto">
              <a:xfrm>
                <a:off x="59" y="1296"/>
                <a:ext cx="14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По течению </a:t>
                </a:r>
              </a:p>
            </p:txBody>
          </p:sp>
          <p:sp>
            <p:nvSpPr>
              <p:cNvPr id="25665" name="Rectangle 65"/>
              <p:cNvSpPr>
                <a:spLocks noChangeArrowheads="1"/>
              </p:cNvSpPr>
              <p:nvPr/>
            </p:nvSpPr>
            <p:spPr bwMode="auto">
              <a:xfrm>
                <a:off x="2630" y="303"/>
                <a:ext cx="657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6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t, </a:t>
                </a:r>
                <a:r>
                  <a:rPr lang="ru-RU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ч</a:t>
                </a:r>
              </a:p>
            </p:txBody>
          </p:sp>
          <p:sp>
            <p:nvSpPr>
              <p:cNvPr id="25666" name="Rectangle 66"/>
              <p:cNvSpPr>
                <a:spLocks noChangeArrowheads="1"/>
              </p:cNvSpPr>
              <p:nvPr/>
            </p:nvSpPr>
            <p:spPr bwMode="auto">
              <a:xfrm>
                <a:off x="3475" y="341"/>
                <a:ext cx="955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54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S</a:t>
                </a:r>
                <a:r>
                  <a:rPr lang="en-US" sz="6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, </a:t>
                </a:r>
                <a:r>
                  <a:rPr lang="ru-RU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км</a:t>
                </a:r>
              </a:p>
            </p:txBody>
          </p:sp>
        </p:grpSp>
        <p:sp>
          <p:nvSpPr>
            <p:cNvPr id="9244" name="Freeform 54"/>
            <p:cNvSpPr>
              <a:spLocks/>
            </p:cNvSpPr>
            <p:nvPr/>
          </p:nvSpPr>
          <p:spPr bwMode="auto">
            <a:xfrm>
              <a:off x="1383" y="480"/>
              <a:ext cx="20" cy="1144"/>
            </a:xfrm>
            <a:custGeom>
              <a:avLst/>
              <a:gdLst>
                <a:gd name="T0" fmla="*/ 0 w 18"/>
                <a:gd name="T1" fmla="*/ 0 h 1144"/>
                <a:gd name="T2" fmla="*/ 20 w 18"/>
                <a:gd name="T3" fmla="*/ 1144 h 1144"/>
                <a:gd name="T4" fmla="*/ 0 60000 65536"/>
                <a:gd name="T5" fmla="*/ 0 60000 65536"/>
                <a:gd name="T6" fmla="*/ 0 w 18"/>
                <a:gd name="T7" fmla="*/ 0 h 1144"/>
                <a:gd name="T8" fmla="*/ 18 w 18"/>
                <a:gd name="T9" fmla="*/ 1144 h 1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144">
                  <a:moveTo>
                    <a:pt x="0" y="0"/>
                  </a:moveTo>
                  <a:lnTo>
                    <a:pt x="18" y="1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67" name="Text Box 67"/>
          <p:cNvSpPr txBox="1">
            <a:spLocks noChangeArrowheads="1"/>
          </p:cNvSpPr>
          <p:nvPr/>
        </p:nvSpPr>
        <p:spPr bwMode="auto">
          <a:xfrm>
            <a:off x="4435475" y="1339850"/>
            <a:ext cx="569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4421188" y="1981200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381000" y="-228600"/>
            <a:ext cx="3410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v</a:t>
            </a:r>
            <a:r>
              <a:rPr lang="ru-RU" sz="4000" b="1" i="1" baseline="-25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соб</a:t>
            </a:r>
            <a:r>
              <a:rPr lang="ru-RU" sz="4000" b="1" i="1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(км/ч)</a:t>
            </a:r>
          </a:p>
        </p:txBody>
      </p: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7451725" y="1341438"/>
            <a:ext cx="1273175" cy="1152525"/>
            <a:chOff x="4694" y="845"/>
            <a:chExt cx="802" cy="726"/>
          </a:xfrm>
        </p:grpSpPr>
        <p:sp>
          <p:nvSpPr>
            <p:cNvPr id="9241" name="AutoShape 74"/>
            <p:cNvSpPr>
              <a:spLocks/>
            </p:cNvSpPr>
            <p:nvPr/>
          </p:nvSpPr>
          <p:spPr bwMode="auto">
            <a:xfrm>
              <a:off x="4694" y="845"/>
              <a:ext cx="136" cy="726"/>
            </a:xfrm>
            <a:prstGeom prst="rightBrace">
              <a:avLst>
                <a:gd name="adj1" fmla="val 44485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675" name="Rectangle 75"/>
            <p:cNvSpPr>
              <a:spLocks noChangeArrowheads="1"/>
            </p:cNvSpPr>
            <p:nvPr/>
          </p:nvSpPr>
          <p:spPr bwMode="auto">
            <a:xfrm>
              <a:off x="4830" y="1026"/>
              <a:ext cx="66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? км</a:t>
              </a:r>
              <a:endPara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60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2.22222E-6 L -0.725 0.03334 " pathEditMode="relative" ptsTypes="AA">
                                      <p:cBhvr>
                                        <p:cTn id="10" dur="5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1.20833 -0.018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17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8"/>
                  </p:tgtEl>
                </p:cond>
              </p:nextCondLst>
            </p:seq>
          </p:childTnLst>
        </p:cTn>
      </p:par>
    </p:tnLst>
    <p:bldLst>
      <p:bldP spid="25649" grpId="0"/>
      <p:bldP spid="25650" grpId="0"/>
      <p:bldP spid="25651" grpId="0"/>
      <p:bldP spid="25652" grpId="0"/>
      <p:bldP spid="25667" grpId="0"/>
      <p:bldP spid="25668" grpId="0"/>
      <p:bldP spid="256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2103438"/>
            <a:ext cx="2057400" cy="1006475"/>
            <a:chOff x="144" y="3072"/>
            <a:chExt cx="1296" cy="634"/>
          </a:xfrm>
        </p:grpSpPr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44" y="3072"/>
              <a:ext cx="8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соб</a:t>
              </a:r>
              <a:endPara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3" name="Line 12"/>
            <p:cNvSpPr>
              <a:spLocks noChangeShapeType="1"/>
            </p:cNvSpPr>
            <p:nvPr/>
          </p:nvSpPr>
          <p:spPr bwMode="auto">
            <a:xfrm>
              <a:off x="252" y="3696"/>
              <a:ext cx="11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43" name="Group 13"/>
          <p:cNvGrpSpPr>
            <a:grpSpLocks/>
          </p:cNvGrpSpPr>
          <p:nvPr/>
        </p:nvGrpSpPr>
        <p:grpSpPr bwMode="auto">
          <a:xfrm>
            <a:off x="-457200" y="2789238"/>
            <a:ext cx="10160000" cy="1646237"/>
            <a:chOff x="-288" y="3398"/>
            <a:chExt cx="6400" cy="1037"/>
          </a:xfrm>
        </p:grpSpPr>
        <p:sp>
          <p:nvSpPr>
            <p:cNvPr id="10276" name="Freeform 14"/>
            <p:cNvSpPr>
              <a:spLocks/>
            </p:cNvSpPr>
            <p:nvPr/>
          </p:nvSpPr>
          <p:spPr bwMode="auto">
            <a:xfrm rot="348712">
              <a:off x="-288" y="3407"/>
              <a:ext cx="6400" cy="1028"/>
            </a:xfrm>
            <a:custGeom>
              <a:avLst/>
              <a:gdLst>
                <a:gd name="T0" fmla="*/ 335 w 6400"/>
                <a:gd name="T1" fmla="*/ 628 h 1124"/>
                <a:gd name="T2" fmla="*/ 391 w 6400"/>
                <a:gd name="T3" fmla="*/ 632 h 1124"/>
                <a:gd name="T4" fmla="*/ 2674 w 6400"/>
                <a:gd name="T5" fmla="*/ 406 h 1124"/>
                <a:gd name="T6" fmla="*/ 4249 w 6400"/>
                <a:gd name="T7" fmla="*/ 223 h 1124"/>
                <a:gd name="T8" fmla="*/ 4627 w 6400"/>
                <a:gd name="T9" fmla="*/ 216 h 1124"/>
                <a:gd name="T10" fmla="*/ 6076 w 6400"/>
                <a:gd name="T11" fmla="*/ 2 h 1124"/>
                <a:gd name="T12" fmla="*/ 6094 w 6400"/>
                <a:gd name="T13" fmla="*/ 226 h 1124"/>
                <a:gd name="T14" fmla="*/ 6105 w 6400"/>
                <a:gd name="T15" fmla="*/ 323 h 1124"/>
                <a:gd name="T16" fmla="*/ 4318 w 6400"/>
                <a:gd name="T17" fmla="*/ 551 h 1124"/>
                <a:gd name="T18" fmla="*/ 2575 w 6400"/>
                <a:gd name="T19" fmla="*/ 702 h 1124"/>
                <a:gd name="T20" fmla="*/ 695 w 6400"/>
                <a:gd name="T21" fmla="*/ 956 h 1124"/>
                <a:gd name="T22" fmla="*/ 169 w 6400"/>
                <a:gd name="T23" fmla="*/ 882 h 1124"/>
                <a:gd name="T24" fmla="*/ 201 w 6400"/>
                <a:gd name="T25" fmla="*/ 1028 h 1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00"/>
                <a:gd name="T40" fmla="*/ 0 h 1124"/>
                <a:gd name="T41" fmla="*/ 6400 w 6400"/>
                <a:gd name="T42" fmla="*/ 1124 h 1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00" h="1124">
                  <a:moveTo>
                    <a:pt x="335" y="687"/>
                  </a:moveTo>
                  <a:cubicBezTo>
                    <a:pt x="168" y="708"/>
                    <a:pt x="0" y="731"/>
                    <a:pt x="391" y="691"/>
                  </a:cubicBezTo>
                  <a:cubicBezTo>
                    <a:pt x="780" y="650"/>
                    <a:pt x="2031" y="518"/>
                    <a:pt x="2674" y="444"/>
                  </a:cubicBezTo>
                  <a:cubicBezTo>
                    <a:pt x="3317" y="370"/>
                    <a:pt x="3924" y="279"/>
                    <a:pt x="4249" y="244"/>
                  </a:cubicBezTo>
                  <a:cubicBezTo>
                    <a:pt x="4574" y="209"/>
                    <a:pt x="4323" y="276"/>
                    <a:pt x="4627" y="236"/>
                  </a:cubicBezTo>
                  <a:cubicBezTo>
                    <a:pt x="4931" y="196"/>
                    <a:pt x="5832" y="0"/>
                    <a:pt x="6076" y="2"/>
                  </a:cubicBezTo>
                  <a:cubicBezTo>
                    <a:pt x="6321" y="4"/>
                    <a:pt x="6089" y="189"/>
                    <a:pt x="6094" y="247"/>
                  </a:cubicBezTo>
                  <a:cubicBezTo>
                    <a:pt x="6100" y="306"/>
                    <a:pt x="6400" y="293"/>
                    <a:pt x="6105" y="353"/>
                  </a:cubicBezTo>
                  <a:cubicBezTo>
                    <a:pt x="5809" y="412"/>
                    <a:pt x="4907" y="534"/>
                    <a:pt x="4318" y="603"/>
                  </a:cubicBezTo>
                  <a:cubicBezTo>
                    <a:pt x="3729" y="672"/>
                    <a:pt x="3179" y="694"/>
                    <a:pt x="2575" y="768"/>
                  </a:cubicBezTo>
                  <a:cubicBezTo>
                    <a:pt x="1972" y="841"/>
                    <a:pt x="1096" y="1012"/>
                    <a:pt x="695" y="1045"/>
                  </a:cubicBezTo>
                  <a:cubicBezTo>
                    <a:pt x="294" y="1078"/>
                    <a:pt x="251" y="951"/>
                    <a:pt x="169" y="964"/>
                  </a:cubicBezTo>
                  <a:cubicBezTo>
                    <a:pt x="87" y="977"/>
                    <a:pt x="194" y="1091"/>
                    <a:pt x="201" y="1124"/>
                  </a:cubicBezTo>
                </a:path>
              </a:pathLst>
            </a:custGeom>
            <a:gradFill rotWithShape="1">
              <a:gsLst>
                <a:gs pos="0">
                  <a:srgbClr val="CCFFFF"/>
                </a:gs>
                <a:gs pos="50000">
                  <a:srgbClr val="66CCFF"/>
                </a:gs>
                <a:gs pos="100000">
                  <a:srgbClr val="CC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77" name="Group 15"/>
            <p:cNvGrpSpPr>
              <a:grpSpLocks/>
            </p:cNvGrpSpPr>
            <p:nvPr/>
          </p:nvGrpSpPr>
          <p:grpSpPr bwMode="auto">
            <a:xfrm rot="21137484" flipH="1">
              <a:off x="-22" y="3398"/>
              <a:ext cx="5787" cy="634"/>
              <a:chOff x="-27" y="3112"/>
              <a:chExt cx="5787" cy="634"/>
            </a:xfrm>
          </p:grpSpPr>
          <p:sp>
            <p:nvSpPr>
              <p:cNvPr id="10278" name="Freeform 16"/>
              <p:cNvSpPr>
                <a:spLocks/>
              </p:cNvSpPr>
              <p:nvPr/>
            </p:nvSpPr>
            <p:spPr bwMode="auto">
              <a:xfrm rot="21161318" flipH="1">
                <a:off x="-27" y="3635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9" name="Freeform 17"/>
              <p:cNvSpPr>
                <a:spLocks/>
              </p:cNvSpPr>
              <p:nvPr/>
            </p:nvSpPr>
            <p:spPr bwMode="auto">
              <a:xfrm rot="21161318" flipH="1">
                <a:off x="1433" y="3460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0" name="Freeform 18"/>
              <p:cNvSpPr>
                <a:spLocks/>
              </p:cNvSpPr>
              <p:nvPr/>
            </p:nvSpPr>
            <p:spPr bwMode="auto">
              <a:xfrm rot="21161318" flipH="1">
                <a:off x="2863" y="3277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1" name="Freeform 19"/>
              <p:cNvSpPr>
                <a:spLocks/>
              </p:cNvSpPr>
              <p:nvPr/>
            </p:nvSpPr>
            <p:spPr bwMode="auto">
              <a:xfrm rot="21161318" flipH="1">
                <a:off x="4296" y="311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6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84913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движение</a:t>
            </a:r>
            <a:endParaRPr lang="ru-RU" altLang="ru-RU" sz="2000" b="1" dirty="0"/>
          </a:p>
        </p:txBody>
      </p:sp>
      <p:sp>
        <p:nvSpPr>
          <p:cNvPr id="1024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738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6" name="Text Box 28"/>
          <p:cNvSpPr txBox="1">
            <a:spLocks noChangeArrowheads="1"/>
          </p:cNvSpPr>
          <p:nvPr/>
        </p:nvSpPr>
        <p:spPr bwMode="auto">
          <a:xfrm>
            <a:off x="180975" y="0"/>
            <a:ext cx="8886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     </a:t>
            </a:r>
            <a:r>
              <a:rPr lang="ru-RU" altLang="ru-RU" sz="2400" b="1" dirty="0" smtClean="0"/>
              <a:t>Лодка </a:t>
            </a:r>
            <a:r>
              <a:rPr lang="ru-RU" altLang="ru-RU" sz="2400" b="1" dirty="0"/>
              <a:t>шла по течению реки </a:t>
            </a:r>
            <a:r>
              <a:rPr lang="ru-RU" altLang="ru-RU" sz="2400" b="1" dirty="0" smtClean="0"/>
              <a:t>2 </a:t>
            </a:r>
            <a:r>
              <a:rPr lang="ru-RU" altLang="ru-RU" sz="2400" b="1" dirty="0"/>
              <a:t>ч и против течения </a:t>
            </a:r>
            <a:r>
              <a:rPr lang="ru-RU" altLang="ru-RU" sz="2400" b="1" dirty="0" smtClean="0"/>
              <a:t>3 </a:t>
            </a:r>
            <a:r>
              <a:rPr lang="ru-RU" altLang="ru-RU" sz="2400" b="1" dirty="0"/>
              <a:t>ч. </a:t>
            </a:r>
            <a:r>
              <a:rPr lang="ru-RU" altLang="ru-RU" sz="2400" b="1" dirty="0" smtClean="0"/>
              <a:t> Найдите путь</a:t>
            </a:r>
            <a:r>
              <a:rPr lang="ru-RU" altLang="ru-RU" sz="2400" b="1" dirty="0"/>
              <a:t>, пройденный </a:t>
            </a:r>
            <a:r>
              <a:rPr lang="ru-RU" altLang="ru-RU" sz="2400" b="1" dirty="0" smtClean="0"/>
              <a:t>лодкой, </a:t>
            </a:r>
            <a:r>
              <a:rPr lang="ru-RU" altLang="ru-RU" sz="2400" b="1" dirty="0"/>
              <a:t>е</a:t>
            </a:r>
            <a:r>
              <a:rPr lang="ru-RU" altLang="ru-RU" sz="2400" b="1" dirty="0" smtClean="0"/>
              <a:t>сли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с</a:t>
            </a:r>
            <a:r>
              <a:rPr lang="ru-RU" altLang="ru-RU" sz="2400" b="1" dirty="0" smtClean="0"/>
              <a:t>корость </a:t>
            </a:r>
            <a:r>
              <a:rPr lang="ru-RU" altLang="ru-RU" sz="2400" b="1" dirty="0"/>
              <a:t>лодки в стоячей </a:t>
            </a:r>
            <a:r>
              <a:rPr lang="ru-RU" altLang="ru-RU" sz="2400" b="1" dirty="0" smtClean="0"/>
              <a:t>воде 15км/ч и скорость </a:t>
            </a:r>
            <a:r>
              <a:rPr lang="ru-RU" altLang="ru-RU" sz="2400" b="1" dirty="0"/>
              <a:t>течения </a:t>
            </a:r>
            <a:r>
              <a:rPr lang="ru-RU" altLang="ru-RU" sz="2400" b="1" dirty="0" smtClean="0"/>
              <a:t>реки </a:t>
            </a:r>
            <a:r>
              <a:rPr lang="ru-RU" altLang="ru-RU" sz="2400" b="1" dirty="0"/>
              <a:t>равна  </a:t>
            </a:r>
            <a:r>
              <a:rPr lang="ru-RU" altLang="ru-RU" sz="2400" b="1" dirty="0" smtClean="0"/>
              <a:t>2 км/ч</a:t>
            </a:r>
            <a:r>
              <a:rPr lang="ru-RU" altLang="ru-RU" sz="2400" b="1" dirty="0"/>
              <a:t>.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114800" y="2255838"/>
            <a:ext cx="1465263" cy="1092200"/>
            <a:chOff x="2400" y="1440"/>
            <a:chExt cx="672" cy="688"/>
          </a:xfrm>
        </p:grpSpPr>
        <p:sp>
          <p:nvSpPr>
            <p:cNvPr id="10274" name="Freeform 31"/>
            <p:cNvSpPr>
              <a:spLocks/>
            </p:cNvSpPr>
            <p:nvPr/>
          </p:nvSpPr>
          <p:spPr bwMode="auto">
            <a:xfrm>
              <a:off x="2400" y="1440"/>
              <a:ext cx="480" cy="688"/>
            </a:xfrm>
            <a:custGeom>
              <a:avLst/>
              <a:gdLst>
                <a:gd name="T0" fmla="*/ 0 w 1104"/>
                <a:gd name="T1" fmla="*/ 398 h 1024"/>
                <a:gd name="T2" fmla="*/ 70 w 1104"/>
                <a:gd name="T3" fmla="*/ 419 h 1024"/>
                <a:gd name="T4" fmla="*/ 118 w 1104"/>
                <a:gd name="T5" fmla="*/ 441 h 1024"/>
                <a:gd name="T6" fmla="*/ 195 w 1104"/>
                <a:gd name="T7" fmla="*/ 441 h 1024"/>
                <a:gd name="T8" fmla="*/ 257 w 1104"/>
                <a:gd name="T9" fmla="*/ 419 h 1024"/>
                <a:gd name="T10" fmla="*/ 320 w 1104"/>
                <a:gd name="T11" fmla="*/ 398 h 1024"/>
                <a:gd name="T12" fmla="*/ 397 w 1104"/>
                <a:gd name="T13" fmla="*/ 409 h 1024"/>
                <a:gd name="T14" fmla="*/ 431 w 1104"/>
                <a:gd name="T15" fmla="*/ 430 h 1024"/>
                <a:gd name="T16" fmla="*/ 480 w 1104"/>
                <a:gd name="T17" fmla="*/ 441 h 1024"/>
                <a:gd name="T18" fmla="*/ 473 w 1104"/>
                <a:gd name="T19" fmla="*/ 398 h 1024"/>
                <a:gd name="T20" fmla="*/ 470 w 1104"/>
                <a:gd name="T21" fmla="*/ 353 h 1024"/>
                <a:gd name="T22" fmla="*/ 459 w 1104"/>
                <a:gd name="T23" fmla="*/ 312 h 1024"/>
                <a:gd name="T24" fmla="*/ 459 w 1104"/>
                <a:gd name="T25" fmla="*/ 257 h 1024"/>
                <a:gd name="T26" fmla="*/ 449 w 1104"/>
                <a:gd name="T27" fmla="*/ 204 h 1024"/>
                <a:gd name="T28" fmla="*/ 438 w 1104"/>
                <a:gd name="T29" fmla="*/ 164 h 1024"/>
                <a:gd name="T30" fmla="*/ 441 w 1104"/>
                <a:gd name="T31" fmla="*/ 128 h 1024"/>
                <a:gd name="T32" fmla="*/ 466 w 1104"/>
                <a:gd name="T33" fmla="*/ 75 h 1024"/>
                <a:gd name="T34" fmla="*/ 417 w 1104"/>
                <a:gd name="T35" fmla="*/ 32 h 1024"/>
                <a:gd name="T36" fmla="*/ 362 w 1104"/>
                <a:gd name="T37" fmla="*/ 11 h 1024"/>
                <a:gd name="T38" fmla="*/ 306 w 1104"/>
                <a:gd name="T39" fmla="*/ 11 h 1024"/>
                <a:gd name="T40" fmla="*/ 257 w 1104"/>
                <a:gd name="T41" fmla="*/ 11 h 1024"/>
                <a:gd name="T42" fmla="*/ 202 w 1104"/>
                <a:gd name="T43" fmla="*/ 32 h 1024"/>
                <a:gd name="T44" fmla="*/ 160 w 1104"/>
                <a:gd name="T45" fmla="*/ 43 h 1024"/>
                <a:gd name="T46" fmla="*/ 111 w 1104"/>
                <a:gd name="T47" fmla="*/ 43 h 1024"/>
                <a:gd name="T48" fmla="*/ 63 w 1104"/>
                <a:gd name="T49" fmla="*/ 22 h 1024"/>
                <a:gd name="T50" fmla="*/ 0 w 1104"/>
                <a:gd name="T51" fmla="*/ 0 h 1024"/>
                <a:gd name="T52" fmla="*/ 3 w 1104"/>
                <a:gd name="T53" fmla="*/ 688 h 10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4"/>
                <a:gd name="T82" fmla="*/ 0 h 1024"/>
                <a:gd name="T83" fmla="*/ 1104 w 1104"/>
                <a:gd name="T84" fmla="*/ 1024 h 10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4" h="1024">
                  <a:moveTo>
                    <a:pt x="0" y="592"/>
                  </a:moveTo>
                  <a:lnTo>
                    <a:pt x="160" y="624"/>
                  </a:lnTo>
                  <a:lnTo>
                    <a:pt x="272" y="656"/>
                  </a:lnTo>
                  <a:lnTo>
                    <a:pt x="448" y="656"/>
                  </a:lnTo>
                  <a:lnTo>
                    <a:pt x="592" y="624"/>
                  </a:lnTo>
                  <a:lnTo>
                    <a:pt x="736" y="592"/>
                  </a:lnTo>
                  <a:lnTo>
                    <a:pt x="912" y="608"/>
                  </a:lnTo>
                  <a:lnTo>
                    <a:pt x="992" y="640"/>
                  </a:lnTo>
                  <a:lnTo>
                    <a:pt x="1104" y="656"/>
                  </a:lnTo>
                  <a:lnTo>
                    <a:pt x="1088" y="592"/>
                  </a:lnTo>
                  <a:lnTo>
                    <a:pt x="1080" y="526"/>
                  </a:lnTo>
                  <a:lnTo>
                    <a:pt x="1056" y="464"/>
                  </a:lnTo>
                  <a:lnTo>
                    <a:pt x="1056" y="382"/>
                  </a:lnTo>
                  <a:lnTo>
                    <a:pt x="1032" y="304"/>
                  </a:lnTo>
                  <a:lnTo>
                    <a:pt x="1008" y="244"/>
                  </a:lnTo>
                  <a:lnTo>
                    <a:pt x="1014" y="190"/>
                  </a:lnTo>
                  <a:lnTo>
                    <a:pt x="1072" y="112"/>
                  </a:lnTo>
                  <a:lnTo>
                    <a:pt x="960" y="48"/>
                  </a:lnTo>
                  <a:lnTo>
                    <a:pt x="832" y="16"/>
                  </a:lnTo>
                  <a:lnTo>
                    <a:pt x="704" y="16"/>
                  </a:lnTo>
                  <a:lnTo>
                    <a:pt x="592" y="16"/>
                  </a:lnTo>
                  <a:lnTo>
                    <a:pt x="464" y="48"/>
                  </a:lnTo>
                  <a:lnTo>
                    <a:pt x="368" y="64"/>
                  </a:lnTo>
                  <a:lnTo>
                    <a:pt x="256" y="64"/>
                  </a:lnTo>
                  <a:lnTo>
                    <a:pt x="144" y="32"/>
                  </a:lnTo>
                  <a:lnTo>
                    <a:pt x="0" y="0"/>
                  </a:lnTo>
                  <a:lnTo>
                    <a:pt x="6" y="102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Text Box 32"/>
            <p:cNvSpPr txBox="1">
              <a:spLocks noChangeArrowheads="1"/>
            </p:cNvSpPr>
            <p:nvPr/>
          </p:nvSpPr>
          <p:spPr bwMode="auto">
            <a:xfrm>
              <a:off x="2400" y="1488"/>
              <a:ext cx="672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 ч</a:t>
              </a: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0" y="3382963"/>
            <a:ext cx="2916238" cy="1016000"/>
            <a:chOff x="3072" y="2688"/>
            <a:chExt cx="1837" cy="640"/>
          </a:xfrm>
        </p:grpSpPr>
        <p:sp>
          <p:nvSpPr>
            <p:cNvPr id="10272" name="Line 37"/>
            <p:cNvSpPr>
              <a:spLocks noChangeShapeType="1"/>
            </p:cNvSpPr>
            <p:nvPr/>
          </p:nvSpPr>
          <p:spPr bwMode="auto">
            <a:xfrm>
              <a:off x="3504" y="2832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3072" y="2688"/>
              <a:ext cx="183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 dirty="0" err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=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 км/ч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688" name="Picture 40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38400" y="1700213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Group 44"/>
          <p:cNvGrpSpPr>
            <a:grpSpLocks/>
          </p:cNvGrpSpPr>
          <p:nvPr/>
        </p:nvGrpSpPr>
        <p:grpSpPr bwMode="auto">
          <a:xfrm>
            <a:off x="-533400" y="5095875"/>
            <a:ext cx="8991600" cy="1401763"/>
            <a:chOff x="-288" y="3398"/>
            <a:chExt cx="6400" cy="1037"/>
          </a:xfrm>
        </p:grpSpPr>
        <p:sp>
          <p:nvSpPr>
            <p:cNvPr id="10264" name="Freeform 45"/>
            <p:cNvSpPr>
              <a:spLocks/>
            </p:cNvSpPr>
            <p:nvPr/>
          </p:nvSpPr>
          <p:spPr bwMode="auto">
            <a:xfrm rot="21251288" flipH="1">
              <a:off x="-288" y="3407"/>
              <a:ext cx="6400" cy="1028"/>
            </a:xfrm>
            <a:custGeom>
              <a:avLst/>
              <a:gdLst>
                <a:gd name="T0" fmla="*/ 335 w 6400"/>
                <a:gd name="T1" fmla="*/ 628 h 1124"/>
                <a:gd name="T2" fmla="*/ 391 w 6400"/>
                <a:gd name="T3" fmla="*/ 632 h 1124"/>
                <a:gd name="T4" fmla="*/ 2674 w 6400"/>
                <a:gd name="T5" fmla="*/ 406 h 1124"/>
                <a:gd name="T6" fmla="*/ 4249 w 6400"/>
                <a:gd name="T7" fmla="*/ 223 h 1124"/>
                <a:gd name="T8" fmla="*/ 4627 w 6400"/>
                <a:gd name="T9" fmla="*/ 216 h 1124"/>
                <a:gd name="T10" fmla="*/ 6076 w 6400"/>
                <a:gd name="T11" fmla="*/ 2 h 1124"/>
                <a:gd name="T12" fmla="*/ 6094 w 6400"/>
                <a:gd name="T13" fmla="*/ 226 h 1124"/>
                <a:gd name="T14" fmla="*/ 6105 w 6400"/>
                <a:gd name="T15" fmla="*/ 323 h 1124"/>
                <a:gd name="T16" fmla="*/ 4318 w 6400"/>
                <a:gd name="T17" fmla="*/ 551 h 1124"/>
                <a:gd name="T18" fmla="*/ 2575 w 6400"/>
                <a:gd name="T19" fmla="*/ 702 h 1124"/>
                <a:gd name="T20" fmla="*/ 695 w 6400"/>
                <a:gd name="T21" fmla="*/ 956 h 1124"/>
                <a:gd name="T22" fmla="*/ 169 w 6400"/>
                <a:gd name="T23" fmla="*/ 882 h 1124"/>
                <a:gd name="T24" fmla="*/ 201 w 6400"/>
                <a:gd name="T25" fmla="*/ 1028 h 1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00"/>
                <a:gd name="T40" fmla="*/ 0 h 1124"/>
                <a:gd name="T41" fmla="*/ 6400 w 6400"/>
                <a:gd name="T42" fmla="*/ 1124 h 1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00" h="1124">
                  <a:moveTo>
                    <a:pt x="335" y="687"/>
                  </a:moveTo>
                  <a:cubicBezTo>
                    <a:pt x="168" y="708"/>
                    <a:pt x="0" y="731"/>
                    <a:pt x="391" y="691"/>
                  </a:cubicBezTo>
                  <a:cubicBezTo>
                    <a:pt x="780" y="650"/>
                    <a:pt x="2031" y="518"/>
                    <a:pt x="2674" y="444"/>
                  </a:cubicBezTo>
                  <a:cubicBezTo>
                    <a:pt x="3317" y="370"/>
                    <a:pt x="3924" y="279"/>
                    <a:pt x="4249" y="244"/>
                  </a:cubicBezTo>
                  <a:cubicBezTo>
                    <a:pt x="4574" y="209"/>
                    <a:pt x="4323" y="276"/>
                    <a:pt x="4627" y="236"/>
                  </a:cubicBezTo>
                  <a:cubicBezTo>
                    <a:pt x="4931" y="196"/>
                    <a:pt x="5832" y="0"/>
                    <a:pt x="6076" y="2"/>
                  </a:cubicBezTo>
                  <a:cubicBezTo>
                    <a:pt x="6321" y="4"/>
                    <a:pt x="6089" y="189"/>
                    <a:pt x="6094" y="247"/>
                  </a:cubicBezTo>
                  <a:cubicBezTo>
                    <a:pt x="6100" y="306"/>
                    <a:pt x="6400" y="293"/>
                    <a:pt x="6105" y="353"/>
                  </a:cubicBezTo>
                  <a:cubicBezTo>
                    <a:pt x="5809" y="412"/>
                    <a:pt x="4907" y="534"/>
                    <a:pt x="4318" y="603"/>
                  </a:cubicBezTo>
                  <a:cubicBezTo>
                    <a:pt x="3729" y="672"/>
                    <a:pt x="3179" y="694"/>
                    <a:pt x="2575" y="768"/>
                  </a:cubicBezTo>
                  <a:cubicBezTo>
                    <a:pt x="1972" y="841"/>
                    <a:pt x="1096" y="1012"/>
                    <a:pt x="695" y="1045"/>
                  </a:cubicBezTo>
                  <a:cubicBezTo>
                    <a:pt x="294" y="1078"/>
                    <a:pt x="251" y="951"/>
                    <a:pt x="169" y="964"/>
                  </a:cubicBezTo>
                  <a:cubicBezTo>
                    <a:pt x="87" y="977"/>
                    <a:pt x="194" y="1091"/>
                    <a:pt x="201" y="1124"/>
                  </a:cubicBezTo>
                </a:path>
              </a:pathLst>
            </a:custGeom>
            <a:gradFill rotWithShape="1">
              <a:gsLst>
                <a:gs pos="0">
                  <a:srgbClr val="CCFFFF"/>
                </a:gs>
                <a:gs pos="50000">
                  <a:srgbClr val="66CCFF"/>
                </a:gs>
                <a:gs pos="100000">
                  <a:srgbClr val="CC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65" name="Group 46"/>
            <p:cNvGrpSpPr>
              <a:grpSpLocks/>
            </p:cNvGrpSpPr>
            <p:nvPr/>
          </p:nvGrpSpPr>
          <p:grpSpPr bwMode="auto">
            <a:xfrm rot="21137484" flipH="1">
              <a:off x="-22" y="3398"/>
              <a:ext cx="5787" cy="634"/>
              <a:chOff x="-27" y="3112"/>
              <a:chExt cx="5787" cy="634"/>
            </a:xfrm>
          </p:grpSpPr>
          <p:sp>
            <p:nvSpPr>
              <p:cNvPr id="10266" name="Freeform 47"/>
              <p:cNvSpPr>
                <a:spLocks/>
              </p:cNvSpPr>
              <p:nvPr/>
            </p:nvSpPr>
            <p:spPr bwMode="auto">
              <a:xfrm rot="21161318" flipH="1">
                <a:off x="-27" y="3635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7" name="Freeform 48"/>
              <p:cNvSpPr>
                <a:spLocks/>
              </p:cNvSpPr>
              <p:nvPr/>
            </p:nvSpPr>
            <p:spPr bwMode="auto">
              <a:xfrm rot="21161318" flipH="1">
                <a:off x="1433" y="3460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8" name="Freeform 49"/>
              <p:cNvSpPr>
                <a:spLocks/>
              </p:cNvSpPr>
              <p:nvPr/>
            </p:nvSpPr>
            <p:spPr bwMode="auto">
              <a:xfrm rot="21161318" flipH="1">
                <a:off x="2863" y="3277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Freeform 50"/>
              <p:cNvSpPr>
                <a:spLocks/>
              </p:cNvSpPr>
              <p:nvPr/>
            </p:nvSpPr>
            <p:spPr bwMode="auto">
              <a:xfrm rot="21161318" flipH="1">
                <a:off x="4296" y="311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99" name="Freeform 51"/>
          <p:cNvSpPr>
            <a:spLocks/>
          </p:cNvSpPr>
          <p:nvPr/>
        </p:nvSpPr>
        <p:spPr bwMode="auto">
          <a:xfrm>
            <a:off x="6649895" y="5196896"/>
            <a:ext cx="2527300" cy="927100"/>
          </a:xfrm>
          <a:custGeom>
            <a:avLst/>
            <a:gdLst/>
            <a:ahLst/>
            <a:cxnLst>
              <a:cxn ang="0">
                <a:pos x="1592" y="0"/>
              </a:cxn>
              <a:cxn ang="0">
                <a:pos x="456" y="216"/>
              </a:cxn>
              <a:cxn ang="0">
                <a:pos x="240" y="360"/>
              </a:cxn>
              <a:cxn ang="0">
                <a:pos x="24" y="552"/>
              </a:cxn>
              <a:cxn ang="0">
                <a:pos x="384" y="552"/>
              </a:cxn>
              <a:cxn ang="0">
                <a:pos x="816" y="552"/>
              </a:cxn>
              <a:cxn ang="0">
                <a:pos x="1536" y="552"/>
              </a:cxn>
            </a:cxnLst>
            <a:rect l="0" t="0" r="r" b="b"/>
            <a:pathLst>
              <a:path w="1592" h="584">
                <a:moveTo>
                  <a:pt x="1592" y="0"/>
                </a:moveTo>
                <a:cubicBezTo>
                  <a:pt x="1405" y="33"/>
                  <a:pt x="681" y="156"/>
                  <a:pt x="456" y="216"/>
                </a:cubicBezTo>
                <a:cubicBezTo>
                  <a:pt x="231" y="276"/>
                  <a:pt x="312" y="304"/>
                  <a:pt x="240" y="360"/>
                </a:cubicBezTo>
                <a:cubicBezTo>
                  <a:pt x="168" y="416"/>
                  <a:pt x="0" y="520"/>
                  <a:pt x="24" y="552"/>
                </a:cubicBezTo>
                <a:cubicBezTo>
                  <a:pt x="48" y="584"/>
                  <a:pt x="252" y="552"/>
                  <a:pt x="384" y="552"/>
                </a:cubicBezTo>
                <a:cubicBezTo>
                  <a:pt x="516" y="552"/>
                  <a:pt x="624" y="552"/>
                  <a:pt x="816" y="552"/>
                </a:cubicBezTo>
                <a:cubicBezTo>
                  <a:pt x="1008" y="552"/>
                  <a:pt x="1272" y="552"/>
                  <a:pt x="1536" y="552"/>
                </a:cubicBezTo>
              </a:path>
            </a:pathLst>
          </a:custGeom>
          <a:gradFill rotWithShape="1">
            <a:gsLst>
              <a:gs pos="0">
                <a:srgbClr val="CC3300"/>
              </a:gs>
              <a:gs pos="50000">
                <a:schemeClr val="bg2"/>
              </a:gs>
              <a:gs pos="100000">
                <a:srgbClr val="CC33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200927" y="4541258"/>
            <a:ext cx="1393825" cy="1092200"/>
            <a:chOff x="2400" y="1440"/>
            <a:chExt cx="672" cy="688"/>
          </a:xfrm>
        </p:grpSpPr>
        <p:sp>
          <p:nvSpPr>
            <p:cNvPr id="10262" name="Freeform 53"/>
            <p:cNvSpPr>
              <a:spLocks/>
            </p:cNvSpPr>
            <p:nvPr/>
          </p:nvSpPr>
          <p:spPr bwMode="auto">
            <a:xfrm>
              <a:off x="2400" y="1440"/>
              <a:ext cx="480" cy="688"/>
            </a:xfrm>
            <a:custGeom>
              <a:avLst/>
              <a:gdLst>
                <a:gd name="T0" fmla="*/ 0 w 1104"/>
                <a:gd name="T1" fmla="*/ 398 h 1024"/>
                <a:gd name="T2" fmla="*/ 70 w 1104"/>
                <a:gd name="T3" fmla="*/ 419 h 1024"/>
                <a:gd name="T4" fmla="*/ 118 w 1104"/>
                <a:gd name="T5" fmla="*/ 441 h 1024"/>
                <a:gd name="T6" fmla="*/ 195 w 1104"/>
                <a:gd name="T7" fmla="*/ 441 h 1024"/>
                <a:gd name="T8" fmla="*/ 257 w 1104"/>
                <a:gd name="T9" fmla="*/ 419 h 1024"/>
                <a:gd name="T10" fmla="*/ 320 w 1104"/>
                <a:gd name="T11" fmla="*/ 398 h 1024"/>
                <a:gd name="T12" fmla="*/ 397 w 1104"/>
                <a:gd name="T13" fmla="*/ 409 h 1024"/>
                <a:gd name="T14" fmla="*/ 431 w 1104"/>
                <a:gd name="T15" fmla="*/ 430 h 1024"/>
                <a:gd name="T16" fmla="*/ 480 w 1104"/>
                <a:gd name="T17" fmla="*/ 441 h 1024"/>
                <a:gd name="T18" fmla="*/ 473 w 1104"/>
                <a:gd name="T19" fmla="*/ 398 h 1024"/>
                <a:gd name="T20" fmla="*/ 470 w 1104"/>
                <a:gd name="T21" fmla="*/ 353 h 1024"/>
                <a:gd name="T22" fmla="*/ 459 w 1104"/>
                <a:gd name="T23" fmla="*/ 312 h 1024"/>
                <a:gd name="T24" fmla="*/ 459 w 1104"/>
                <a:gd name="T25" fmla="*/ 257 h 1024"/>
                <a:gd name="T26" fmla="*/ 449 w 1104"/>
                <a:gd name="T27" fmla="*/ 204 h 1024"/>
                <a:gd name="T28" fmla="*/ 438 w 1104"/>
                <a:gd name="T29" fmla="*/ 164 h 1024"/>
                <a:gd name="T30" fmla="*/ 441 w 1104"/>
                <a:gd name="T31" fmla="*/ 128 h 1024"/>
                <a:gd name="T32" fmla="*/ 466 w 1104"/>
                <a:gd name="T33" fmla="*/ 75 h 1024"/>
                <a:gd name="T34" fmla="*/ 417 w 1104"/>
                <a:gd name="T35" fmla="*/ 32 h 1024"/>
                <a:gd name="T36" fmla="*/ 362 w 1104"/>
                <a:gd name="T37" fmla="*/ 11 h 1024"/>
                <a:gd name="T38" fmla="*/ 306 w 1104"/>
                <a:gd name="T39" fmla="*/ 11 h 1024"/>
                <a:gd name="T40" fmla="*/ 257 w 1104"/>
                <a:gd name="T41" fmla="*/ 11 h 1024"/>
                <a:gd name="T42" fmla="*/ 202 w 1104"/>
                <a:gd name="T43" fmla="*/ 32 h 1024"/>
                <a:gd name="T44" fmla="*/ 160 w 1104"/>
                <a:gd name="T45" fmla="*/ 43 h 1024"/>
                <a:gd name="T46" fmla="*/ 111 w 1104"/>
                <a:gd name="T47" fmla="*/ 43 h 1024"/>
                <a:gd name="T48" fmla="*/ 63 w 1104"/>
                <a:gd name="T49" fmla="*/ 22 h 1024"/>
                <a:gd name="T50" fmla="*/ 0 w 1104"/>
                <a:gd name="T51" fmla="*/ 0 h 1024"/>
                <a:gd name="T52" fmla="*/ 3 w 1104"/>
                <a:gd name="T53" fmla="*/ 688 h 10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4"/>
                <a:gd name="T82" fmla="*/ 0 h 1024"/>
                <a:gd name="T83" fmla="*/ 1104 w 1104"/>
                <a:gd name="T84" fmla="*/ 1024 h 10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4" h="1024">
                  <a:moveTo>
                    <a:pt x="0" y="592"/>
                  </a:moveTo>
                  <a:lnTo>
                    <a:pt x="160" y="624"/>
                  </a:lnTo>
                  <a:lnTo>
                    <a:pt x="272" y="656"/>
                  </a:lnTo>
                  <a:lnTo>
                    <a:pt x="448" y="656"/>
                  </a:lnTo>
                  <a:lnTo>
                    <a:pt x="592" y="624"/>
                  </a:lnTo>
                  <a:lnTo>
                    <a:pt x="736" y="592"/>
                  </a:lnTo>
                  <a:lnTo>
                    <a:pt x="912" y="608"/>
                  </a:lnTo>
                  <a:lnTo>
                    <a:pt x="992" y="640"/>
                  </a:lnTo>
                  <a:lnTo>
                    <a:pt x="1104" y="656"/>
                  </a:lnTo>
                  <a:lnTo>
                    <a:pt x="1088" y="592"/>
                  </a:lnTo>
                  <a:lnTo>
                    <a:pt x="1080" y="526"/>
                  </a:lnTo>
                  <a:lnTo>
                    <a:pt x="1056" y="464"/>
                  </a:lnTo>
                  <a:lnTo>
                    <a:pt x="1056" y="382"/>
                  </a:lnTo>
                  <a:lnTo>
                    <a:pt x="1032" y="304"/>
                  </a:lnTo>
                  <a:lnTo>
                    <a:pt x="1008" y="244"/>
                  </a:lnTo>
                  <a:lnTo>
                    <a:pt x="1014" y="190"/>
                  </a:lnTo>
                  <a:lnTo>
                    <a:pt x="1072" y="112"/>
                  </a:lnTo>
                  <a:lnTo>
                    <a:pt x="960" y="48"/>
                  </a:lnTo>
                  <a:lnTo>
                    <a:pt x="832" y="16"/>
                  </a:lnTo>
                  <a:lnTo>
                    <a:pt x="704" y="16"/>
                  </a:lnTo>
                  <a:lnTo>
                    <a:pt x="592" y="16"/>
                  </a:lnTo>
                  <a:lnTo>
                    <a:pt x="464" y="48"/>
                  </a:lnTo>
                  <a:lnTo>
                    <a:pt x="368" y="64"/>
                  </a:lnTo>
                  <a:lnTo>
                    <a:pt x="256" y="64"/>
                  </a:lnTo>
                  <a:lnTo>
                    <a:pt x="144" y="32"/>
                  </a:lnTo>
                  <a:lnTo>
                    <a:pt x="0" y="0"/>
                  </a:lnTo>
                  <a:lnTo>
                    <a:pt x="6" y="102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02" name="Text Box 54"/>
            <p:cNvSpPr txBox="1">
              <a:spLocks noChangeArrowheads="1"/>
            </p:cNvSpPr>
            <p:nvPr/>
          </p:nvSpPr>
          <p:spPr bwMode="auto">
            <a:xfrm>
              <a:off x="2400" y="1488"/>
              <a:ext cx="672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 ч</a:t>
              </a: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1447800" y="4364038"/>
            <a:ext cx="2081213" cy="1006475"/>
            <a:chOff x="96" y="2880"/>
            <a:chExt cx="1536" cy="634"/>
          </a:xfrm>
        </p:grpSpPr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96" y="2880"/>
              <a:ext cx="83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соб</a:t>
              </a:r>
              <a:endPara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1" name="Line 57"/>
            <p:cNvSpPr>
              <a:spLocks noChangeShapeType="1"/>
            </p:cNvSpPr>
            <p:nvPr/>
          </p:nvSpPr>
          <p:spPr bwMode="auto">
            <a:xfrm flipH="1">
              <a:off x="192" y="3504"/>
              <a:ext cx="14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228600" y="5878513"/>
            <a:ext cx="2916238" cy="1016000"/>
            <a:chOff x="3072" y="2688"/>
            <a:chExt cx="1837" cy="640"/>
          </a:xfrm>
        </p:grpSpPr>
        <p:sp>
          <p:nvSpPr>
            <p:cNvPr id="10258" name="Line 60"/>
            <p:cNvSpPr>
              <a:spLocks noChangeShapeType="1"/>
            </p:cNvSpPr>
            <p:nvPr/>
          </p:nvSpPr>
          <p:spPr bwMode="auto">
            <a:xfrm>
              <a:off x="3504" y="2832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Rectangle 61"/>
            <p:cNvSpPr>
              <a:spLocks noChangeArrowheads="1"/>
            </p:cNvSpPr>
            <p:nvPr/>
          </p:nvSpPr>
          <p:spPr bwMode="auto">
            <a:xfrm>
              <a:off x="3072" y="2688"/>
              <a:ext cx="183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 dirty="0" err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=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 км/ч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7706" name="Picture 58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36" y="4167187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8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25833 0.00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17" y="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53333 0.006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3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2278063"/>
            <a:ext cx="2057400" cy="1006475"/>
            <a:chOff x="144" y="3072"/>
            <a:chExt cx="1296" cy="634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144" y="3072"/>
              <a:ext cx="8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соб</a:t>
              </a:r>
              <a:endPara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1" name="Line 4"/>
            <p:cNvSpPr>
              <a:spLocks noChangeShapeType="1"/>
            </p:cNvSpPr>
            <p:nvPr/>
          </p:nvSpPr>
          <p:spPr bwMode="auto">
            <a:xfrm>
              <a:off x="252" y="3696"/>
              <a:ext cx="11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-457200" y="3006725"/>
            <a:ext cx="10160000" cy="1646238"/>
            <a:chOff x="-288" y="3398"/>
            <a:chExt cx="6400" cy="1037"/>
          </a:xfrm>
        </p:grpSpPr>
        <p:sp>
          <p:nvSpPr>
            <p:cNvPr id="11324" name="Freeform 6"/>
            <p:cNvSpPr>
              <a:spLocks/>
            </p:cNvSpPr>
            <p:nvPr/>
          </p:nvSpPr>
          <p:spPr bwMode="auto">
            <a:xfrm rot="348712">
              <a:off x="-288" y="3407"/>
              <a:ext cx="6400" cy="1028"/>
            </a:xfrm>
            <a:custGeom>
              <a:avLst/>
              <a:gdLst>
                <a:gd name="T0" fmla="*/ 335 w 6400"/>
                <a:gd name="T1" fmla="*/ 628 h 1124"/>
                <a:gd name="T2" fmla="*/ 391 w 6400"/>
                <a:gd name="T3" fmla="*/ 632 h 1124"/>
                <a:gd name="T4" fmla="*/ 2674 w 6400"/>
                <a:gd name="T5" fmla="*/ 406 h 1124"/>
                <a:gd name="T6" fmla="*/ 4249 w 6400"/>
                <a:gd name="T7" fmla="*/ 223 h 1124"/>
                <a:gd name="T8" fmla="*/ 4627 w 6400"/>
                <a:gd name="T9" fmla="*/ 216 h 1124"/>
                <a:gd name="T10" fmla="*/ 6076 w 6400"/>
                <a:gd name="T11" fmla="*/ 2 h 1124"/>
                <a:gd name="T12" fmla="*/ 6094 w 6400"/>
                <a:gd name="T13" fmla="*/ 226 h 1124"/>
                <a:gd name="T14" fmla="*/ 6105 w 6400"/>
                <a:gd name="T15" fmla="*/ 323 h 1124"/>
                <a:gd name="T16" fmla="*/ 4318 w 6400"/>
                <a:gd name="T17" fmla="*/ 551 h 1124"/>
                <a:gd name="T18" fmla="*/ 2575 w 6400"/>
                <a:gd name="T19" fmla="*/ 702 h 1124"/>
                <a:gd name="T20" fmla="*/ 695 w 6400"/>
                <a:gd name="T21" fmla="*/ 956 h 1124"/>
                <a:gd name="T22" fmla="*/ 169 w 6400"/>
                <a:gd name="T23" fmla="*/ 882 h 1124"/>
                <a:gd name="T24" fmla="*/ 201 w 6400"/>
                <a:gd name="T25" fmla="*/ 1028 h 1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00"/>
                <a:gd name="T40" fmla="*/ 0 h 1124"/>
                <a:gd name="T41" fmla="*/ 6400 w 6400"/>
                <a:gd name="T42" fmla="*/ 1124 h 1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00" h="1124">
                  <a:moveTo>
                    <a:pt x="335" y="687"/>
                  </a:moveTo>
                  <a:cubicBezTo>
                    <a:pt x="168" y="708"/>
                    <a:pt x="0" y="731"/>
                    <a:pt x="391" y="691"/>
                  </a:cubicBezTo>
                  <a:cubicBezTo>
                    <a:pt x="780" y="650"/>
                    <a:pt x="2031" y="518"/>
                    <a:pt x="2674" y="444"/>
                  </a:cubicBezTo>
                  <a:cubicBezTo>
                    <a:pt x="3317" y="370"/>
                    <a:pt x="3924" y="279"/>
                    <a:pt x="4249" y="244"/>
                  </a:cubicBezTo>
                  <a:cubicBezTo>
                    <a:pt x="4574" y="209"/>
                    <a:pt x="4323" y="276"/>
                    <a:pt x="4627" y="236"/>
                  </a:cubicBezTo>
                  <a:cubicBezTo>
                    <a:pt x="4931" y="196"/>
                    <a:pt x="5832" y="0"/>
                    <a:pt x="6076" y="2"/>
                  </a:cubicBezTo>
                  <a:cubicBezTo>
                    <a:pt x="6321" y="4"/>
                    <a:pt x="6089" y="189"/>
                    <a:pt x="6094" y="247"/>
                  </a:cubicBezTo>
                  <a:cubicBezTo>
                    <a:pt x="6100" y="306"/>
                    <a:pt x="6400" y="293"/>
                    <a:pt x="6105" y="353"/>
                  </a:cubicBezTo>
                  <a:cubicBezTo>
                    <a:pt x="5809" y="412"/>
                    <a:pt x="4907" y="534"/>
                    <a:pt x="4318" y="603"/>
                  </a:cubicBezTo>
                  <a:cubicBezTo>
                    <a:pt x="3729" y="672"/>
                    <a:pt x="3179" y="694"/>
                    <a:pt x="2575" y="768"/>
                  </a:cubicBezTo>
                  <a:cubicBezTo>
                    <a:pt x="1972" y="841"/>
                    <a:pt x="1096" y="1012"/>
                    <a:pt x="695" y="1045"/>
                  </a:cubicBezTo>
                  <a:cubicBezTo>
                    <a:pt x="294" y="1078"/>
                    <a:pt x="251" y="951"/>
                    <a:pt x="169" y="964"/>
                  </a:cubicBezTo>
                  <a:cubicBezTo>
                    <a:pt x="87" y="977"/>
                    <a:pt x="194" y="1091"/>
                    <a:pt x="201" y="1124"/>
                  </a:cubicBezTo>
                </a:path>
              </a:pathLst>
            </a:custGeom>
            <a:gradFill rotWithShape="1">
              <a:gsLst>
                <a:gs pos="0">
                  <a:srgbClr val="CCFFFF"/>
                </a:gs>
                <a:gs pos="50000">
                  <a:srgbClr val="66CCFF"/>
                </a:gs>
                <a:gs pos="100000">
                  <a:srgbClr val="CC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325" name="Group 7"/>
            <p:cNvGrpSpPr>
              <a:grpSpLocks/>
            </p:cNvGrpSpPr>
            <p:nvPr/>
          </p:nvGrpSpPr>
          <p:grpSpPr bwMode="auto">
            <a:xfrm rot="21137484" flipH="1">
              <a:off x="-22" y="3398"/>
              <a:ext cx="5787" cy="634"/>
              <a:chOff x="-27" y="3112"/>
              <a:chExt cx="5787" cy="634"/>
            </a:xfrm>
          </p:grpSpPr>
          <p:sp>
            <p:nvSpPr>
              <p:cNvPr id="11326" name="Freeform 8"/>
              <p:cNvSpPr>
                <a:spLocks/>
              </p:cNvSpPr>
              <p:nvPr/>
            </p:nvSpPr>
            <p:spPr bwMode="auto">
              <a:xfrm rot="21161318" flipH="1">
                <a:off x="-27" y="3635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7" name="Freeform 9"/>
              <p:cNvSpPr>
                <a:spLocks/>
              </p:cNvSpPr>
              <p:nvPr/>
            </p:nvSpPr>
            <p:spPr bwMode="auto">
              <a:xfrm rot="21161318" flipH="1">
                <a:off x="1433" y="3460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8" name="Freeform 10"/>
              <p:cNvSpPr>
                <a:spLocks/>
              </p:cNvSpPr>
              <p:nvPr/>
            </p:nvSpPr>
            <p:spPr bwMode="auto">
              <a:xfrm rot="21161318" flipH="1">
                <a:off x="2863" y="3277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9" name="Freeform 11"/>
              <p:cNvSpPr>
                <a:spLocks/>
              </p:cNvSpPr>
              <p:nvPr/>
            </p:nvSpPr>
            <p:spPr bwMode="auto">
              <a:xfrm rot="21161318" flipH="1">
                <a:off x="4296" y="311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5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6284913"/>
            <a:ext cx="18923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движение</a:t>
            </a:r>
            <a:endParaRPr lang="ru-RU" altLang="ru-RU" sz="2000" b="1" dirty="0"/>
          </a:p>
        </p:txBody>
      </p:sp>
      <p:sp>
        <p:nvSpPr>
          <p:cNvPr id="1126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273800"/>
            <a:ext cx="457200" cy="4445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140200" y="2624138"/>
            <a:ext cx="1465263" cy="1092200"/>
            <a:chOff x="2400" y="1440"/>
            <a:chExt cx="672" cy="688"/>
          </a:xfrm>
        </p:grpSpPr>
        <p:sp>
          <p:nvSpPr>
            <p:cNvPr id="11322" name="Freeform 16"/>
            <p:cNvSpPr>
              <a:spLocks/>
            </p:cNvSpPr>
            <p:nvPr/>
          </p:nvSpPr>
          <p:spPr bwMode="auto">
            <a:xfrm>
              <a:off x="2400" y="1440"/>
              <a:ext cx="480" cy="688"/>
            </a:xfrm>
            <a:custGeom>
              <a:avLst/>
              <a:gdLst>
                <a:gd name="T0" fmla="*/ 0 w 1104"/>
                <a:gd name="T1" fmla="*/ 398 h 1024"/>
                <a:gd name="T2" fmla="*/ 70 w 1104"/>
                <a:gd name="T3" fmla="*/ 419 h 1024"/>
                <a:gd name="T4" fmla="*/ 118 w 1104"/>
                <a:gd name="T5" fmla="*/ 441 h 1024"/>
                <a:gd name="T6" fmla="*/ 195 w 1104"/>
                <a:gd name="T7" fmla="*/ 441 h 1024"/>
                <a:gd name="T8" fmla="*/ 257 w 1104"/>
                <a:gd name="T9" fmla="*/ 419 h 1024"/>
                <a:gd name="T10" fmla="*/ 320 w 1104"/>
                <a:gd name="T11" fmla="*/ 398 h 1024"/>
                <a:gd name="T12" fmla="*/ 397 w 1104"/>
                <a:gd name="T13" fmla="*/ 409 h 1024"/>
                <a:gd name="T14" fmla="*/ 431 w 1104"/>
                <a:gd name="T15" fmla="*/ 430 h 1024"/>
                <a:gd name="T16" fmla="*/ 480 w 1104"/>
                <a:gd name="T17" fmla="*/ 441 h 1024"/>
                <a:gd name="T18" fmla="*/ 473 w 1104"/>
                <a:gd name="T19" fmla="*/ 398 h 1024"/>
                <a:gd name="T20" fmla="*/ 470 w 1104"/>
                <a:gd name="T21" fmla="*/ 353 h 1024"/>
                <a:gd name="T22" fmla="*/ 459 w 1104"/>
                <a:gd name="T23" fmla="*/ 312 h 1024"/>
                <a:gd name="T24" fmla="*/ 459 w 1104"/>
                <a:gd name="T25" fmla="*/ 257 h 1024"/>
                <a:gd name="T26" fmla="*/ 449 w 1104"/>
                <a:gd name="T27" fmla="*/ 204 h 1024"/>
                <a:gd name="T28" fmla="*/ 438 w 1104"/>
                <a:gd name="T29" fmla="*/ 164 h 1024"/>
                <a:gd name="T30" fmla="*/ 441 w 1104"/>
                <a:gd name="T31" fmla="*/ 128 h 1024"/>
                <a:gd name="T32" fmla="*/ 466 w 1104"/>
                <a:gd name="T33" fmla="*/ 75 h 1024"/>
                <a:gd name="T34" fmla="*/ 417 w 1104"/>
                <a:gd name="T35" fmla="*/ 32 h 1024"/>
                <a:gd name="T36" fmla="*/ 362 w 1104"/>
                <a:gd name="T37" fmla="*/ 11 h 1024"/>
                <a:gd name="T38" fmla="*/ 306 w 1104"/>
                <a:gd name="T39" fmla="*/ 11 h 1024"/>
                <a:gd name="T40" fmla="*/ 257 w 1104"/>
                <a:gd name="T41" fmla="*/ 11 h 1024"/>
                <a:gd name="T42" fmla="*/ 202 w 1104"/>
                <a:gd name="T43" fmla="*/ 32 h 1024"/>
                <a:gd name="T44" fmla="*/ 160 w 1104"/>
                <a:gd name="T45" fmla="*/ 43 h 1024"/>
                <a:gd name="T46" fmla="*/ 111 w 1104"/>
                <a:gd name="T47" fmla="*/ 43 h 1024"/>
                <a:gd name="T48" fmla="*/ 63 w 1104"/>
                <a:gd name="T49" fmla="*/ 22 h 1024"/>
                <a:gd name="T50" fmla="*/ 0 w 1104"/>
                <a:gd name="T51" fmla="*/ 0 h 1024"/>
                <a:gd name="T52" fmla="*/ 3 w 1104"/>
                <a:gd name="T53" fmla="*/ 688 h 10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4"/>
                <a:gd name="T82" fmla="*/ 0 h 1024"/>
                <a:gd name="T83" fmla="*/ 1104 w 1104"/>
                <a:gd name="T84" fmla="*/ 1024 h 10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4" h="1024">
                  <a:moveTo>
                    <a:pt x="0" y="592"/>
                  </a:moveTo>
                  <a:lnTo>
                    <a:pt x="160" y="624"/>
                  </a:lnTo>
                  <a:lnTo>
                    <a:pt x="272" y="656"/>
                  </a:lnTo>
                  <a:lnTo>
                    <a:pt x="448" y="656"/>
                  </a:lnTo>
                  <a:lnTo>
                    <a:pt x="592" y="624"/>
                  </a:lnTo>
                  <a:lnTo>
                    <a:pt x="736" y="592"/>
                  </a:lnTo>
                  <a:lnTo>
                    <a:pt x="912" y="608"/>
                  </a:lnTo>
                  <a:lnTo>
                    <a:pt x="992" y="640"/>
                  </a:lnTo>
                  <a:lnTo>
                    <a:pt x="1104" y="656"/>
                  </a:lnTo>
                  <a:lnTo>
                    <a:pt x="1088" y="592"/>
                  </a:lnTo>
                  <a:lnTo>
                    <a:pt x="1080" y="526"/>
                  </a:lnTo>
                  <a:lnTo>
                    <a:pt x="1056" y="464"/>
                  </a:lnTo>
                  <a:lnTo>
                    <a:pt x="1056" y="382"/>
                  </a:lnTo>
                  <a:lnTo>
                    <a:pt x="1032" y="304"/>
                  </a:lnTo>
                  <a:lnTo>
                    <a:pt x="1008" y="244"/>
                  </a:lnTo>
                  <a:lnTo>
                    <a:pt x="1014" y="190"/>
                  </a:lnTo>
                  <a:lnTo>
                    <a:pt x="1072" y="112"/>
                  </a:lnTo>
                  <a:lnTo>
                    <a:pt x="960" y="48"/>
                  </a:lnTo>
                  <a:lnTo>
                    <a:pt x="832" y="16"/>
                  </a:lnTo>
                  <a:lnTo>
                    <a:pt x="704" y="16"/>
                  </a:lnTo>
                  <a:lnTo>
                    <a:pt x="592" y="16"/>
                  </a:lnTo>
                  <a:lnTo>
                    <a:pt x="464" y="48"/>
                  </a:lnTo>
                  <a:lnTo>
                    <a:pt x="368" y="64"/>
                  </a:lnTo>
                  <a:lnTo>
                    <a:pt x="256" y="64"/>
                  </a:lnTo>
                  <a:lnTo>
                    <a:pt x="144" y="32"/>
                  </a:lnTo>
                  <a:lnTo>
                    <a:pt x="0" y="0"/>
                  </a:lnTo>
                  <a:lnTo>
                    <a:pt x="6" y="102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400" y="1488"/>
              <a:ext cx="672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 ч</a:t>
              </a: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-1" y="3382963"/>
            <a:ext cx="2774950" cy="1016000"/>
            <a:chOff x="3072" y="2688"/>
            <a:chExt cx="1748" cy="640"/>
          </a:xfrm>
        </p:grpSpPr>
        <p:sp>
          <p:nvSpPr>
            <p:cNvPr id="11320" name="Line 19"/>
            <p:cNvSpPr>
              <a:spLocks noChangeShapeType="1"/>
            </p:cNvSpPr>
            <p:nvPr/>
          </p:nvSpPr>
          <p:spPr bwMode="auto">
            <a:xfrm>
              <a:off x="3504" y="2832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3072" y="2688"/>
              <a:ext cx="174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 dirty="0" err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=</a:t>
              </a:r>
              <a:r>
                <a:rPr lang="ru-RU" sz="40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км/ч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765" name="Picture 21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41563" y="1989138"/>
            <a:ext cx="2438401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25"/>
          <p:cNvGrpSpPr>
            <a:grpSpLocks/>
          </p:cNvGrpSpPr>
          <p:nvPr/>
        </p:nvGrpSpPr>
        <p:grpSpPr bwMode="auto">
          <a:xfrm>
            <a:off x="-533400" y="5095875"/>
            <a:ext cx="8991600" cy="1401763"/>
            <a:chOff x="-288" y="3398"/>
            <a:chExt cx="6400" cy="1037"/>
          </a:xfrm>
        </p:grpSpPr>
        <p:sp>
          <p:nvSpPr>
            <p:cNvPr id="11312" name="Freeform 26"/>
            <p:cNvSpPr>
              <a:spLocks/>
            </p:cNvSpPr>
            <p:nvPr/>
          </p:nvSpPr>
          <p:spPr bwMode="auto">
            <a:xfrm rot="21251288" flipH="1">
              <a:off x="-288" y="3407"/>
              <a:ext cx="6400" cy="1028"/>
            </a:xfrm>
            <a:custGeom>
              <a:avLst/>
              <a:gdLst>
                <a:gd name="T0" fmla="*/ 335 w 6400"/>
                <a:gd name="T1" fmla="*/ 628 h 1124"/>
                <a:gd name="T2" fmla="*/ 391 w 6400"/>
                <a:gd name="T3" fmla="*/ 632 h 1124"/>
                <a:gd name="T4" fmla="*/ 2674 w 6400"/>
                <a:gd name="T5" fmla="*/ 406 h 1124"/>
                <a:gd name="T6" fmla="*/ 4249 w 6400"/>
                <a:gd name="T7" fmla="*/ 223 h 1124"/>
                <a:gd name="T8" fmla="*/ 4627 w 6400"/>
                <a:gd name="T9" fmla="*/ 216 h 1124"/>
                <a:gd name="T10" fmla="*/ 6076 w 6400"/>
                <a:gd name="T11" fmla="*/ 2 h 1124"/>
                <a:gd name="T12" fmla="*/ 6094 w 6400"/>
                <a:gd name="T13" fmla="*/ 226 h 1124"/>
                <a:gd name="T14" fmla="*/ 6105 w 6400"/>
                <a:gd name="T15" fmla="*/ 323 h 1124"/>
                <a:gd name="T16" fmla="*/ 4318 w 6400"/>
                <a:gd name="T17" fmla="*/ 551 h 1124"/>
                <a:gd name="T18" fmla="*/ 2575 w 6400"/>
                <a:gd name="T19" fmla="*/ 702 h 1124"/>
                <a:gd name="T20" fmla="*/ 695 w 6400"/>
                <a:gd name="T21" fmla="*/ 956 h 1124"/>
                <a:gd name="T22" fmla="*/ 169 w 6400"/>
                <a:gd name="T23" fmla="*/ 882 h 1124"/>
                <a:gd name="T24" fmla="*/ 201 w 6400"/>
                <a:gd name="T25" fmla="*/ 1028 h 1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00"/>
                <a:gd name="T40" fmla="*/ 0 h 1124"/>
                <a:gd name="T41" fmla="*/ 6400 w 6400"/>
                <a:gd name="T42" fmla="*/ 1124 h 1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00" h="1124">
                  <a:moveTo>
                    <a:pt x="335" y="687"/>
                  </a:moveTo>
                  <a:cubicBezTo>
                    <a:pt x="168" y="708"/>
                    <a:pt x="0" y="731"/>
                    <a:pt x="391" y="691"/>
                  </a:cubicBezTo>
                  <a:cubicBezTo>
                    <a:pt x="780" y="650"/>
                    <a:pt x="2031" y="518"/>
                    <a:pt x="2674" y="444"/>
                  </a:cubicBezTo>
                  <a:cubicBezTo>
                    <a:pt x="3317" y="370"/>
                    <a:pt x="3924" y="279"/>
                    <a:pt x="4249" y="244"/>
                  </a:cubicBezTo>
                  <a:cubicBezTo>
                    <a:pt x="4574" y="209"/>
                    <a:pt x="4323" y="276"/>
                    <a:pt x="4627" y="236"/>
                  </a:cubicBezTo>
                  <a:cubicBezTo>
                    <a:pt x="4931" y="196"/>
                    <a:pt x="5832" y="0"/>
                    <a:pt x="6076" y="2"/>
                  </a:cubicBezTo>
                  <a:cubicBezTo>
                    <a:pt x="6321" y="4"/>
                    <a:pt x="6089" y="189"/>
                    <a:pt x="6094" y="247"/>
                  </a:cubicBezTo>
                  <a:cubicBezTo>
                    <a:pt x="6100" y="306"/>
                    <a:pt x="6400" y="293"/>
                    <a:pt x="6105" y="353"/>
                  </a:cubicBezTo>
                  <a:cubicBezTo>
                    <a:pt x="5809" y="412"/>
                    <a:pt x="4907" y="534"/>
                    <a:pt x="4318" y="603"/>
                  </a:cubicBezTo>
                  <a:cubicBezTo>
                    <a:pt x="3729" y="672"/>
                    <a:pt x="3179" y="694"/>
                    <a:pt x="2575" y="768"/>
                  </a:cubicBezTo>
                  <a:cubicBezTo>
                    <a:pt x="1972" y="841"/>
                    <a:pt x="1096" y="1012"/>
                    <a:pt x="695" y="1045"/>
                  </a:cubicBezTo>
                  <a:cubicBezTo>
                    <a:pt x="294" y="1078"/>
                    <a:pt x="251" y="951"/>
                    <a:pt x="169" y="964"/>
                  </a:cubicBezTo>
                  <a:cubicBezTo>
                    <a:pt x="87" y="977"/>
                    <a:pt x="194" y="1091"/>
                    <a:pt x="201" y="1124"/>
                  </a:cubicBezTo>
                </a:path>
              </a:pathLst>
            </a:custGeom>
            <a:gradFill rotWithShape="1">
              <a:gsLst>
                <a:gs pos="0">
                  <a:srgbClr val="CCFFFF"/>
                </a:gs>
                <a:gs pos="50000">
                  <a:srgbClr val="66CCFF"/>
                </a:gs>
                <a:gs pos="100000">
                  <a:srgbClr val="CC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313" name="Group 27"/>
            <p:cNvGrpSpPr>
              <a:grpSpLocks/>
            </p:cNvGrpSpPr>
            <p:nvPr/>
          </p:nvGrpSpPr>
          <p:grpSpPr bwMode="auto">
            <a:xfrm rot="21137484" flipH="1">
              <a:off x="-22" y="3398"/>
              <a:ext cx="5787" cy="634"/>
              <a:chOff x="-27" y="3112"/>
              <a:chExt cx="5787" cy="634"/>
            </a:xfrm>
          </p:grpSpPr>
          <p:sp>
            <p:nvSpPr>
              <p:cNvPr id="11314" name="Freeform 28"/>
              <p:cNvSpPr>
                <a:spLocks/>
              </p:cNvSpPr>
              <p:nvPr/>
            </p:nvSpPr>
            <p:spPr bwMode="auto">
              <a:xfrm rot="21161318" flipH="1">
                <a:off x="-27" y="3635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5" name="Freeform 29"/>
              <p:cNvSpPr>
                <a:spLocks/>
              </p:cNvSpPr>
              <p:nvPr/>
            </p:nvSpPr>
            <p:spPr bwMode="auto">
              <a:xfrm rot="21161318" flipH="1">
                <a:off x="1433" y="3460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6" name="Freeform 30"/>
              <p:cNvSpPr>
                <a:spLocks/>
              </p:cNvSpPr>
              <p:nvPr/>
            </p:nvSpPr>
            <p:spPr bwMode="auto">
              <a:xfrm rot="21161318" flipH="1">
                <a:off x="2863" y="3277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7" name="Freeform 31"/>
              <p:cNvSpPr>
                <a:spLocks/>
              </p:cNvSpPr>
              <p:nvPr/>
            </p:nvSpPr>
            <p:spPr bwMode="auto">
              <a:xfrm rot="21161318" flipH="1">
                <a:off x="4296" y="3112"/>
                <a:ext cx="1464" cy="111"/>
              </a:xfrm>
              <a:custGeom>
                <a:avLst/>
                <a:gdLst>
                  <a:gd name="T0" fmla="*/ 0 w 5837"/>
                  <a:gd name="T1" fmla="*/ 98 h 927"/>
                  <a:gd name="T2" fmla="*/ 139 w 5837"/>
                  <a:gd name="T3" fmla="*/ 12 h 927"/>
                  <a:gd name="T4" fmla="*/ 253 w 5837"/>
                  <a:gd name="T5" fmla="*/ 53 h 927"/>
                  <a:gd name="T6" fmla="*/ 175 w 5837"/>
                  <a:gd name="T7" fmla="*/ 36 h 927"/>
                  <a:gd name="T8" fmla="*/ 114 w 5837"/>
                  <a:gd name="T9" fmla="*/ 71 h 927"/>
                  <a:gd name="T10" fmla="*/ 182 w 5837"/>
                  <a:gd name="T11" fmla="*/ 105 h 927"/>
                  <a:gd name="T12" fmla="*/ 269 w 5837"/>
                  <a:gd name="T13" fmla="*/ 81 h 927"/>
                  <a:gd name="T14" fmla="*/ 317 w 5837"/>
                  <a:gd name="T15" fmla="*/ 37 h 927"/>
                  <a:gd name="T16" fmla="*/ 408 w 5837"/>
                  <a:gd name="T17" fmla="*/ 9 h 927"/>
                  <a:gd name="T18" fmla="*/ 487 w 5837"/>
                  <a:gd name="T19" fmla="*/ 45 h 927"/>
                  <a:gd name="T20" fmla="*/ 418 w 5837"/>
                  <a:gd name="T21" fmla="*/ 34 h 927"/>
                  <a:gd name="T22" fmla="*/ 372 w 5837"/>
                  <a:gd name="T23" fmla="*/ 71 h 927"/>
                  <a:gd name="T24" fmla="*/ 436 w 5837"/>
                  <a:gd name="T25" fmla="*/ 109 h 927"/>
                  <a:gd name="T26" fmla="*/ 530 w 5837"/>
                  <a:gd name="T27" fmla="*/ 86 h 927"/>
                  <a:gd name="T28" fmla="*/ 555 w 5837"/>
                  <a:gd name="T29" fmla="*/ 47 h 927"/>
                  <a:gd name="T30" fmla="*/ 639 w 5837"/>
                  <a:gd name="T31" fmla="*/ 7 h 927"/>
                  <a:gd name="T32" fmla="*/ 730 w 5837"/>
                  <a:gd name="T33" fmla="*/ 46 h 927"/>
                  <a:gd name="T34" fmla="*/ 654 w 5837"/>
                  <a:gd name="T35" fmla="*/ 36 h 927"/>
                  <a:gd name="T36" fmla="*/ 618 w 5837"/>
                  <a:gd name="T37" fmla="*/ 70 h 927"/>
                  <a:gd name="T38" fmla="*/ 626 w 5837"/>
                  <a:gd name="T39" fmla="*/ 91 h 927"/>
                  <a:gd name="T40" fmla="*/ 712 w 5837"/>
                  <a:gd name="T41" fmla="*/ 107 h 927"/>
                  <a:gd name="T42" fmla="*/ 765 w 5837"/>
                  <a:gd name="T43" fmla="*/ 92 h 927"/>
                  <a:gd name="T44" fmla="*/ 778 w 5837"/>
                  <a:gd name="T45" fmla="*/ 74 h 927"/>
                  <a:gd name="T46" fmla="*/ 798 w 5837"/>
                  <a:gd name="T47" fmla="*/ 48 h 927"/>
                  <a:gd name="T48" fmla="*/ 826 w 5837"/>
                  <a:gd name="T49" fmla="*/ 20 h 927"/>
                  <a:gd name="T50" fmla="*/ 874 w 5837"/>
                  <a:gd name="T51" fmla="*/ 6 h 927"/>
                  <a:gd name="T52" fmla="*/ 930 w 5837"/>
                  <a:gd name="T53" fmla="*/ 13 h 927"/>
                  <a:gd name="T54" fmla="*/ 978 w 5837"/>
                  <a:gd name="T55" fmla="*/ 45 h 927"/>
                  <a:gd name="T56" fmla="*/ 895 w 5837"/>
                  <a:gd name="T57" fmla="*/ 29 h 927"/>
                  <a:gd name="T58" fmla="*/ 867 w 5837"/>
                  <a:gd name="T59" fmla="*/ 58 h 927"/>
                  <a:gd name="T60" fmla="*/ 859 w 5837"/>
                  <a:gd name="T61" fmla="*/ 72 h 927"/>
                  <a:gd name="T62" fmla="*/ 872 w 5837"/>
                  <a:gd name="T63" fmla="*/ 91 h 927"/>
                  <a:gd name="T64" fmla="*/ 900 w 5837"/>
                  <a:gd name="T65" fmla="*/ 99 h 927"/>
                  <a:gd name="T66" fmla="*/ 935 w 5837"/>
                  <a:gd name="T67" fmla="*/ 103 h 927"/>
                  <a:gd name="T68" fmla="*/ 978 w 5837"/>
                  <a:gd name="T69" fmla="*/ 95 h 927"/>
                  <a:gd name="T70" fmla="*/ 1037 w 5837"/>
                  <a:gd name="T71" fmla="*/ 70 h 927"/>
                  <a:gd name="T72" fmla="*/ 1047 w 5837"/>
                  <a:gd name="T73" fmla="*/ 51 h 927"/>
                  <a:gd name="T74" fmla="*/ 1113 w 5837"/>
                  <a:gd name="T75" fmla="*/ 2 h 927"/>
                  <a:gd name="T76" fmla="*/ 1222 w 5837"/>
                  <a:gd name="T77" fmla="*/ 37 h 927"/>
                  <a:gd name="T78" fmla="*/ 1145 w 5837"/>
                  <a:gd name="T79" fmla="*/ 29 h 927"/>
                  <a:gd name="T80" fmla="*/ 1108 w 5837"/>
                  <a:gd name="T81" fmla="*/ 60 h 927"/>
                  <a:gd name="T82" fmla="*/ 1108 w 5837"/>
                  <a:gd name="T83" fmla="*/ 87 h 927"/>
                  <a:gd name="T84" fmla="*/ 1151 w 5837"/>
                  <a:gd name="T85" fmla="*/ 99 h 927"/>
                  <a:gd name="T86" fmla="*/ 1227 w 5837"/>
                  <a:gd name="T87" fmla="*/ 104 h 927"/>
                  <a:gd name="T88" fmla="*/ 1272 w 5837"/>
                  <a:gd name="T89" fmla="*/ 72 h 927"/>
                  <a:gd name="T90" fmla="*/ 1292 w 5837"/>
                  <a:gd name="T91" fmla="*/ 45 h 927"/>
                  <a:gd name="T92" fmla="*/ 1328 w 5837"/>
                  <a:gd name="T93" fmla="*/ 15 h 927"/>
                  <a:gd name="T94" fmla="*/ 1379 w 5837"/>
                  <a:gd name="T95" fmla="*/ 7 h 927"/>
                  <a:gd name="T96" fmla="*/ 1440 w 5837"/>
                  <a:gd name="T97" fmla="*/ 23 h 927"/>
                  <a:gd name="T98" fmla="*/ 1457 w 5837"/>
                  <a:gd name="T99" fmla="*/ 53 h 927"/>
                  <a:gd name="T100" fmla="*/ 1399 w 5837"/>
                  <a:gd name="T101" fmla="*/ 29 h 927"/>
                  <a:gd name="T102" fmla="*/ 1346 w 5837"/>
                  <a:gd name="T103" fmla="*/ 66 h 927"/>
                  <a:gd name="T104" fmla="*/ 1358 w 5837"/>
                  <a:gd name="T105" fmla="*/ 87 h 927"/>
                  <a:gd name="T106" fmla="*/ 1389 w 5837"/>
                  <a:gd name="T107" fmla="*/ 100 h 927"/>
                  <a:gd name="T108" fmla="*/ 1434 w 5837"/>
                  <a:gd name="T109" fmla="*/ 104 h 927"/>
                  <a:gd name="T110" fmla="*/ 1442 w 5837"/>
                  <a:gd name="T111" fmla="*/ 92 h 9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37"/>
                  <a:gd name="T169" fmla="*/ 0 h 927"/>
                  <a:gd name="T170" fmla="*/ 5837 w 5837"/>
                  <a:gd name="T171" fmla="*/ 927 h 9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37" h="927">
                    <a:moveTo>
                      <a:pt x="0" y="816"/>
                    </a:moveTo>
                    <a:cubicBezTo>
                      <a:pt x="194" y="488"/>
                      <a:pt x="388" y="161"/>
                      <a:pt x="556" y="99"/>
                    </a:cubicBezTo>
                    <a:cubicBezTo>
                      <a:pt x="724" y="37"/>
                      <a:pt x="987" y="408"/>
                      <a:pt x="1010" y="442"/>
                    </a:cubicBezTo>
                    <a:cubicBezTo>
                      <a:pt x="1033" y="476"/>
                      <a:pt x="790" y="276"/>
                      <a:pt x="697" y="301"/>
                    </a:cubicBezTo>
                    <a:cubicBezTo>
                      <a:pt x="604" y="326"/>
                      <a:pt x="450" y="498"/>
                      <a:pt x="455" y="594"/>
                    </a:cubicBezTo>
                    <a:cubicBezTo>
                      <a:pt x="460" y="690"/>
                      <a:pt x="624" y="864"/>
                      <a:pt x="727" y="877"/>
                    </a:cubicBezTo>
                    <a:cubicBezTo>
                      <a:pt x="830" y="890"/>
                      <a:pt x="982" y="769"/>
                      <a:pt x="1071" y="675"/>
                    </a:cubicBezTo>
                    <a:cubicBezTo>
                      <a:pt x="1160" y="581"/>
                      <a:pt x="1170" y="410"/>
                      <a:pt x="1263" y="311"/>
                    </a:cubicBezTo>
                    <a:cubicBezTo>
                      <a:pt x="1356" y="212"/>
                      <a:pt x="1514" y="69"/>
                      <a:pt x="1627" y="79"/>
                    </a:cubicBezTo>
                    <a:cubicBezTo>
                      <a:pt x="1740" y="89"/>
                      <a:pt x="1933" y="338"/>
                      <a:pt x="1940" y="372"/>
                    </a:cubicBezTo>
                    <a:cubicBezTo>
                      <a:pt x="1947" y="406"/>
                      <a:pt x="1743" y="244"/>
                      <a:pt x="1667" y="281"/>
                    </a:cubicBezTo>
                    <a:cubicBezTo>
                      <a:pt x="1591" y="318"/>
                      <a:pt x="1473" y="490"/>
                      <a:pt x="1485" y="594"/>
                    </a:cubicBezTo>
                    <a:cubicBezTo>
                      <a:pt x="1497" y="698"/>
                      <a:pt x="1634" y="887"/>
                      <a:pt x="1738" y="907"/>
                    </a:cubicBezTo>
                    <a:cubicBezTo>
                      <a:pt x="1842" y="927"/>
                      <a:pt x="2033" y="801"/>
                      <a:pt x="2112" y="715"/>
                    </a:cubicBezTo>
                    <a:cubicBezTo>
                      <a:pt x="2191" y="629"/>
                      <a:pt x="2141" y="502"/>
                      <a:pt x="2213" y="392"/>
                    </a:cubicBezTo>
                    <a:cubicBezTo>
                      <a:pt x="2285" y="282"/>
                      <a:pt x="2430" y="60"/>
                      <a:pt x="2546" y="58"/>
                    </a:cubicBezTo>
                    <a:cubicBezTo>
                      <a:pt x="2662" y="56"/>
                      <a:pt x="2900" y="342"/>
                      <a:pt x="2910" y="382"/>
                    </a:cubicBezTo>
                    <a:cubicBezTo>
                      <a:pt x="2920" y="422"/>
                      <a:pt x="2681" y="267"/>
                      <a:pt x="2607" y="301"/>
                    </a:cubicBezTo>
                    <a:cubicBezTo>
                      <a:pt x="2533" y="335"/>
                      <a:pt x="2483" y="508"/>
                      <a:pt x="2465" y="584"/>
                    </a:cubicBezTo>
                    <a:cubicBezTo>
                      <a:pt x="2447" y="660"/>
                      <a:pt x="2434" y="704"/>
                      <a:pt x="2496" y="756"/>
                    </a:cubicBezTo>
                    <a:cubicBezTo>
                      <a:pt x="2558" y="808"/>
                      <a:pt x="2746" y="895"/>
                      <a:pt x="2839" y="897"/>
                    </a:cubicBezTo>
                    <a:cubicBezTo>
                      <a:pt x="2932" y="899"/>
                      <a:pt x="3008" y="813"/>
                      <a:pt x="3052" y="766"/>
                    </a:cubicBezTo>
                    <a:cubicBezTo>
                      <a:pt x="3096" y="719"/>
                      <a:pt x="3080" y="675"/>
                      <a:pt x="3102" y="614"/>
                    </a:cubicBezTo>
                    <a:cubicBezTo>
                      <a:pt x="3124" y="553"/>
                      <a:pt x="3151" y="476"/>
                      <a:pt x="3183" y="402"/>
                    </a:cubicBezTo>
                    <a:cubicBezTo>
                      <a:pt x="3215" y="328"/>
                      <a:pt x="3244" y="228"/>
                      <a:pt x="3294" y="169"/>
                    </a:cubicBezTo>
                    <a:cubicBezTo>
                      <a:pt x="3344" y="110"/>
                      <a:pt x="3417" y="58"/>
                      <a:pt x="3486" y="48"/>
                    </a:cubicBezTo>
                    <a:cubicBezTo>
                      <a:pt x="3555" y="38"/>
                      <a:pt x="3639" y="55"/>
                      <a:pt x="3708" y="109"/>
                    </a:cubicBezTo>
                    <a:cubicBezTo>
                      <a:pt x="3777" y="163"/>
                      <a:pt x="3923" y="350"/>
                      <a:pt x="3900" y="372"/>
                    </a:cubicBezTo>
                    <a:cubicBezTo>
                      <a:pt x="3877" y="394"/>
                      <a:pt x="3641" y="222"/>
                      <a:pt x="3567" y="240"/>
                    </a:cubicBezTo>
                    <a:cubicBezTo>
                      <a:pt x="3493" y="258"/>
                      <a:pt x="3480" y="422"/>
                      <a:pt x="3456" y="483"/>
                    </a:cubicBezTo>
                    <a:cubicBezTo>
                      <a:pt x="3432" y="544"/>
                      <a:pt x="3422" y="559"/>
                      <a:pt x="3425" y="604"/>
                    </a:cubicBezTo>
                    <a:cubicBezTo>
                      <a:pt x="3428" y="649"/>
                      <a:pt x="3449" y="719"/>
                      <a:pt x="3476" y="756"/>
                    </a:cubicBezTo>
                    <a:cubicBezTo>
                      <a:pt x="3503" y="793"/>
                      <a:pt x="3545" y="809"/>
                      <a:pt x="3587" y="826"/>
                    </a:cubicBezTo>
                    <a:cubicBezTo>
                      <a:pt x="3629" y="843"/>
                      <a:pt x="3677" y="862"/>
                      <a:pt x="3729" y="857"/>
                    </a:cubicBezTo>
                    <a:cubicBezTo>
                      <a:pt x="3781" y="852"/>
                      <a:pt x="3833" y="841"/>
                      <a:pt x="3900" y="796"/>
                    </a:cubicBezTo>
                    <a:cubicBezTo>
                      <a:pt x="3967" y="751"/>
                      <a:pt x="4087" y="646"/>
                      <a:pt x="4133" y="584"/>
                    </a:cubicBezTo>
                    <a:cubicBezTo>
                      <a:pt x="4179" y="522"/>
                      <a:pt x="4123" y="516"/>
                      <a:pt x="4173" y="422"/>
                    </a:cubicBezTo>
                    <a:cubicBezTo>
                      <a:pt x="4223" y="328"/>
                      <a:pt x="4320" y="36"/>
                      <a:pt x="4436" y="18"/>
                    </a:cubicBezTo>
                    <a:cubicBezTo>
                      <a:pt x="4552" y="0"/>
                      <a:pt x="4849" y="274"/>
                      <a:pt x="4871" y="311"/>
                    </a:cubicBezTo>
                    <a:cubicBezTo>
                      <a:pt x="4893" y="348"/>
                      <a:pt x="4643" y="208"/>
                      <a:pt x="4567" y="240"/>
                    </a:cubicBezTo>
                    <a:cubicBezTo>
                      <a:pt x="4491" y="272"/>
                      <a:pt x="4441" y="422"/>
                      <a:pt x="4416" y="503"/>
                    </a:cubicBezTo>
                    <a:cubicBezTo>
                      <a:pt x="4391" y="584"/>
                      <a:pt x="4387" y="671"/>
                      <a:pt x="4416" y="725"/>
                    </a:cubicBezTo>
                    <a:cubicBezTo>
                      <a:pt x="4445" y="779"/>
                      <a:pt x="4509" y="802"/>
                      <a:pt x="4588" y="826"/>
                    </a:cubicBezTo>
                    <a:cubicBezTo>
                      <a:pt x="4667" y="850"/>
                      <a:pt x="4810" y="904"/>
                      <a:pt x="4891" y="867"/>
                    </a:cubicBezTo>
                    <a:cubicBezTo>
                      <a:pt x="4972" y="830"/>
                      <a:pt x="5029" y="686"/>
                      <a:pt x="5073" y="604"/>
                    </a:cubicBezTo>
                    <a:cubicBezTo>
                      <a:pt x="5117" y="522"/>
                      <a:pt x="5116" y="451"/>
                      <a:pt x="5153" y="372"/>
                    </a:cubicBezTo>
                    <a:cubicBezTo>
                      <a:pt x="5190" y="293"/>
                      <a:pt x="5238" y="181"/>
                      <a:pt x="5295" y="129"/>
                    </a:cubicBezTo>
                    <a:cubicBezTo>
                      <a:pt x="5352" y="77"/>
                      <a:pt x="5423" y="48"/>
                      <a:pt x="5497" y="58"/>
                    </a:cubicBezTo>
                    <a:cubicBezTo>
                      <a:pt x="5571" y="68"/>
                      <a:pt x="5688" y="126"/>
                      <a:pt x="5740" y="190"/>
                    </a:cubicBezTo>
                    <a:cubicBezTo>
                      <a:pt x="5792" y="254"/>
                      <a:pt x="5837" y="434"/>
                      <a:pt x="5810" y="442"/>
                    </a:cubicBezTo>
                    <a:cubicBezTo>
                      <a:pt x="5783" y="450"/>
                      <a:pt x="5652" y="222"/>
                      <a:pt x="5578" y="240"/>
                    </a:cubicBezTo>
                    <a:cubicBezTo>
                      <a:pt x="5504" y="258"/>
                      <a:pt x="5393" y="472"/>
                      <a:pt x="5366" y="553"/>
                    </a:cubicBezTo>
                    <a:cubicBezTo>
                      <a:pt x="5339" y="634"/>
                      <a:pt x="5388" y="678"/>
                      <a:pt x="5416" y="725"/>
                    </a:cubicBezTo>
                    <a:cubicBezTo>
                      <a:pt x="5444" y="772"/>
                      <a:pt x="5487" y="812"/>
                      <a:pt x="5537" y="836"/>
                    </a:cubicBezTo>
                    <a:cubicBezTo>
                      <a:pt x="5587" y="860"/>
                      <a:pt x="5684" y="879"/>
                      <a:pt x="5719" y="867"/>
                    </a:cubicBezTo>
                    <a:cubicBezTo>
                      <a:pt x="5754" y="855"/>
                      <a:pt x="5743" y="781"/>
                      <a:pt x="5750" y="766"/>
                    </a:cubicBezTo>
                  </a:path>
                </a:pathLst>
              </a:custGeom>
              <a:gradFill rotWithShape="1">
                <a:gsLst>
                  <a:gs pos="0">
                    <a:srgbClr val="66FFFF"/>
                  </a:gs>
                  <a:gs pos="50000">
                    <a:srgbClr val="33CCFF"/>
                  </a:gs>
                  <a:gs pos="100000">
                    <a:srgbClr val="66FFFF"/>
                  </a:gs>
                </a:gsLst>
                <a:lin ang="18900000" scaled="1"/>
              </a:gradFill>
              <a:ln w="38100" cap="flat" cmpd="sng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76" name="Freeform 32"/>
          <p:cNvSpPr>
            <a:spLocks/>
          </p:cNvSpPr>
          <p:nvPr/>
        </p:nvSpPr>
        <p:spPr bwMode="auto">
          <a:xfrm>
            <a:off x="6750912" y="5256213"/>
            <a:ext cx="2527300" cy="927100"/>
          </a:xfrm>
          <a:custGeom>
            <a:avLst/>
            <a:gdLst/>
            <a:ahLst/>
            <a:cxnLst>
              <a:cxn ang="0">
                <a:pos x="1592" y="0"/>
              </a:cxn>
              <a:cxn ang="0">
                <a:pos x="456" y="216"/>
              </a:cxn>
              <a:cxn ang="0">
                <a:pos x="240" y="360"/>
              </a:cxn>
              <a:cxn ang="0">
                <a:pos x="24" y="552"/>
              </a:cxn>
              <a:cxn ang="0">
                <a:pos x="384" y="552"/>
              </a:cxn>
              <a:cxn ang="0">
                <a:pos x="816" y="552"/>
              </a:cxn>
              <a:cxn ang="0">
                <a:pos x="1536" y="552"/>
              </a:cxn>
            </a:cxnLst>
            <a:rect l="0" t="0" r="r" b="b"/>
            <a:pathLst>
              <a:path w="1592" h="584">
                <a:moveTo>
                  <a:pt x="1592" y="0"/>
                </a:moveTo>
                <a:cubicBezTo>
                  <a:pt x="1405" y="33"/>
                  <a:pt x="681" y="156"/>
                  <a:pt x="456" y="216"/>
                </a:cubicBezTo>
                <a:cubicBezTo>
                  <a:pt x="231" y="276"/>
                  <a:pt x="312" y="304"/>
                  <a:pt x="240" y="360"/>
                </a:cubicBezTo>
                <a:cubicBezTo>
                  <a:pt x="168" y="416"/>
                  <a:pt x="0" y="520"/>
                  <a:pt x="24" y="552"/>
                </a:cubicBezTo>
                <a:cubicBezTo>
                  <a:pt x="48" y="584"/>
                  <a:pt x="252" y="552"/>
                  <a:pt x="384" y="552"/>
                </a:cubicBezTo>
                <a:cubicBezTo>
                  <a:pt x="516" y="552"/>
                  <a:pt x="624" y="552"/>
                  <a:pt x="816" y="552"/>
                </a:cubicBezTo>
                <a:cubicBezTo>
                  <a:pt x="1008" y="552"/>
                  <a:pt x="1272" y="552"/>
                  <a:pt x="1536" y="552"/>
                </a:cubicBezTo>
              </a:path>
            </a:pathLst>
          </a:custGeom>
          <a:gradFill rotWithShape="1">
            <a:gsLst>
              <a:gs pos="0">
                <a:srgbClr val="CC3300"/>
              </a:gs>
              <a:gs pos="50000">
                <a:schemeClr val="bg2"/>
              </a:gs>
              <a:gs pos="100000">
                <a:srgbClr val="CC33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4114800" y="4710113"/>
            <a:ext cx="1393825" cy="1092200"/>
            <a:chOff x="2400" y="1440"/>
            <a:chExt cx="672" cy="688"/>
          </a:xfrm>
        </p:grpSpPr>
        <p:sp>
          <p:nvSpPr>
            <p:cNvPr id="11310" name="Freeform 34"/>
            <p:cNvSpPr>
              <a:spLocks/>
            </p:cNvSpPr>
            <p:nvPr/>
          </p:nvSpPr>
          <p:spPr bwMode="auto">
            <a:xfrm>
              <a:off x="2400" y="1440"/>
              <a:ext cx="480" cy="688"/>
            </a:xfrm>
            <a:custGeom>
              <a:avLst/>
              <a:gdLst>
                <a:gd name="T0" fmla="*/ 0 w 1104"/>
                <a:gd name="T1" fmla="*/ 398 h 1024"/>
                <a:gd name="T2" fmla="*/ 70 w 1104"/>
                <a:gd name="T3" fmla="*/ 419 h 1024"/>
                <a:gd name="T4" fmla="*/ 118 w 1104"/>
                <a:gd name="T5" fmla="*/ 441 h 1024"/>
                <a:gd name="T6" fmla="*/ 195 w 1104"/>
                <a:gd name="T7" fmla="*/ 441 h 1024"/>
                <a:gd name="T8" fmla="*/ 257 w 1104"/>
                <a:gd name="T9" fmla="*/ 419 h 1024"/>
                <a:gd name="T10" fmla="*/ 320 w 1104"/>
                <a:gd name="T11" fmla="*/ 398 h 1024"/>
                <a:gd name="T12" fmla="*/ 397 w 1104"/>
                <a:gd name="T13" fmla="*/ 409 h 1024"/>
                <a:gd name="T14" fmla="*/ 431 w 1104"/>
                <a:gd name="T15" fmla="*/ 430 h 1024"/>
                <a:gd name="T16" fmla="*/ 480 w 1104"/>
                <a:gd name="T17" fmla="*/ 441 h 1024"/>
                <a:gd name="T18" fmla="*/ 473 w 1104"/>
                <a:gd name="T19" fmla="*/ 398 h 1024"/>
                <a:gd name="T20" fmla="*/ 470 w 1104"/>
                <a:gd name="T21" fmla="*/ 353 h 1024"/>
                <a:gd name="T22" fmla="*/ 459 w 1104"/>
                <a:gd name="T23" fmla="*/ 312 h 1024"/>
                <a:gd name="T24" fmla="*/ 459 w 1104"/>
                <a:gd name="T25" fmla="*/ 257 h 1024"/>
                <a:gd name="T26" fmla="*/ 449 w 1104"/>
                <a:gd name="T27" fmla="*/ 204 h 1024"/>
                <a:gd name="T28" fmla="*/ 438 w 1104"/>
                <a:gd name="T29" fmla="*/ 164 h 1024"/>
                <a:gd name="T30" fmla="*/ 441 w 1104"/>
                <a:gd name="T31" fmla="*/ 128 h 1024"/>
                <a:gd name="T32" fmla="*/ 466 w 1104"/>
                <a:gd name="T33" fmla="*/ 75 h 1024"/>
                <a:gd name="T34" fmla="*/ 417 w 1104"/>
                <a:gd name="T35" fmla="*/ 32 h 1024"/>
                <a:gd name="T36" fmla="*/ 362 w 1104"/>
                <a:gd name="T37" fmla="*/ 11 h 1024"/>
                <a:gd name="T38" fmla="*/ 306 w 1104"/>
                <a:gd name="T39" fmla="*/ 11 h 1024"/>
                <a:gd name="T40" fmla="*/ 257 w 1104"/>
                <a:gd name="T41" fmla="*/ 11 h 1024"/>
                <a:gd name="T42" fmla="*/ 202 w 1104"/>
                <a:gd name="T43" fmla="*/ 32 h 1024"/>
                <a:gd name="T44" fmla="*/ 160 w 1104"/>
                <a:gd name="T45" fmla="*/ 43 h 1024"/>
                <a:gd name="T46" fmla="*/ 111 w 1104"/>
                <a:gd name="T47" fmla="*/ 43 h 1024"/>
                <a:gd name="T48" fmla="*/ 63 w 1104"/>
                <a:gd name="T49" fmla="*/ 22 h 1024"/>
                <a:gd name="T50" fmla="*/ 0 w 1104"/>
                <a:gd name="T51" fmla="*/ 0 h 1024"/>
                <a:gd name="T52" fmla="*/ 3 w 1104"/>
                <a:gd name="T53" fmla="*/ 688 h 10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4"/>
                <a:gd name="T82" fmla="*/ 0 h 1024"/>
                <a:gd name="T83" fmla="*/ 1104 w 1104"/>
                <a:gd name="T84" fmla="*/ 1024 h 10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4" h="1024">
                  <a:moveTo>
                    <a:pt x="0" y="592"/>
                  </a:moveTo>
                  <a:lnTo>
                    <a:pt x="160" y="624"/>
                  </a:lnTo>
                  <a:lnTo>
                    <a:pt x="272" y="656"/>
                  </a:lnTo>
                  <a:lnTo>
                    <a:pt x="448" y="656"/>
                  </a:lnTo>
                  <a:lnTo>
                    <a:pt x="592" y="624"/>
                  </a:lnTo>
                  <a:lnTo>
                    <a:pt x="736" y="592"/>
                  </a:lnTo>
                  <a:lnTo>
                    <a:pt x="912" y="608"/>
                  </a:lnTo>
                  <a:lnTo>
                    <a:pt x="992" y="640"/>
                  </a:lnTo>
                  <a:lnTo>
                    <a:pt x="1104" y="656"/>
                  </a:lnTo>
                  <a:lnTo>
                    <a:pt x="1088" y="592"/>
                  </a:lnTo>
                  <a:lnTo>
                    <a:pt x="1080" y="526"/>
                  </a:lnTo>
                  <a:lnTo>
                    <a:pt x="1056" y="464"/>
                  </a:lnTo>
                  <a:lnTo>
                    <a:pt x="1056" y="382"/>
                  </a:lnTo>
                  <a:lnTo>
                    <a:pt x="1032" y="304"/>
                  </a:lnTo>
                  <a:lnTo>
                    <a:pt x="1008" y="244"/>
                  </a:lnTo>
                  <a:lnTo>
                    <a:pt x="1014" y="190"/>
                  </a:lnTo>
                  <a:lnTo>
                    <a:pt x="1072" y="112"/>
                  </a:lnTo>
                  <a:lnTo>
                    <a:pt x="960" y="48"/>
                  </a:lnTo>
                  <a:lnTo>
                    <a:pt x="832" y="16"/>
                  </a:lnTo>
                  <a:lnTo>
                    <a:pt x="704" y="16"/>
                  </a:lnTo>
                  <a:lnTo>
                    <a:pt x="592" y="16"/>
                  </a:lnTo>
                  <a:lnTo>
                    <a:pt x="464" y="48"/>
                  </a:lnTo>
                  <a:lnTo>
                    <a:pt x="368" y="64"/>
                  </a:lnTo>
                  <a:lnTo>
                    <a:pt x="256" y="64"/>
                  </a:lnTo>
                  <a:lnTo>
                    <a:pt x="144" y="32"/>
                  </a:lnTo>
                  <a:lnTo>
                    <a:pt x="0" y="0"/>
                  </a:lnTo>
                  <a:lnTo>
                    <a:pt x="6" y="1024"/>
                  </a:lnTo>
                </a:path>
              </a:pathLst>
            </a:custGeom>
            <a:solidFill>
              <a:srgbClr val="FF00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Text Box 35"/>
            <p:cNvSpPr txBox="1">
              <a:spLocks noChangeArrowheads="1"/>
            </p:cNvSpPr>
            <p:nvPr/>
          </p:nvSpPr>
          <p:spPr bwMode="auto">
            <a:xfrm>
              <a:off x="2400" y="1488"/>
              <a:ext cx="672" cy="3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 ч</a:t>
              </a: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447800" y="4364038"/>
            <a:ext cx="2081213" cy="1006475"/>
            <a:chOff x="96" y="2880"/>
            <a:chExt cx="1536" cy="634"/>
          </a:xfrm>
        </p:grpSpPr>
        <p:sp>
          <p:nvSpPr>
            <p:cNvPr id="31781" name="Rectangle 37"/>
            <p:cNvSpPr>
              <a:spLocks noChangeArrowheads="1"/>
            </p:cNvSpPr>
            <p:nvPr/>
          </p:nvSpPr>
          <p:spPr bwMode="auto">
            <a:xfrm>
              <a:off x="96" y="2880"/>
              <a:ext cx="83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соб</a:t>
              </a:r>
              <a:endPara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9" name="Line 38"/>
            <p:cNvSpPr>
              <a:spLocks noChangeShapeType="1"/>
            </p:cNvSpPr>
            <p:nvPr/>
          </p:nvSpPr>
          <p:spPr bwMode="auto">
            <a:xfrm flipH="1">
              <a:off x="192" y="3504"/>
              <a:ext cx="14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228600" y="5878513"/>
            <a:ext cx="2916238" cy="1016000"/>
            <a:chOff x="3072" y="2688"/>
            <a:chExt cx="1837" cy="640"/>
          </a:xfrm>
        </p:grpSpPr>
        <p:sp>
          <p:nvSpPr>
            <p:cNvPr id="11306" name="Line 40"/>
            <p:cNvSpPr>
              <a:spLocks noChangeShapeType="1"/>
            </p:cNvSpPr>
            <p:nvPr/>
          </p:nvSpPr>
          <p:spPr bwMode="auto">
            <a:xfrm>
              <a:off x="3504" y="2832"/>
              <a:ext cx="81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Rectangle 41"/>
            <p:cNvSpPr>
              <a:spLocks noChangeArrowheads="1"/>
            </p:cNvSpPr>
            <p:nvPr/>
          </p:nvSpPr>
          <p:spPr bwMode="auto">
            <a:xfrm>
              <a:off x="3072" y="2688"/>
              <a:ext cx="183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ru-RU" sz="4000" b="1" i="1" baseline="-25000" dirty="0" err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теч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=</a:t>
              </a:r>
              <a:r>
                <a:rPr lang="ru-RU" sz="4000" b="1" i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 км/ч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786" name="Picture 42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381000" y="-228600"/>
            <a:ext cx="34109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v</a:t>
            </a:r>
            <a:r>
              <a:rPr lang="ru-RU" sz="4000" b="1" i="1" baseline="-2500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соб</a:t>
            </a:r>
            <a:r>
              <a:rPr lang="ru-RU" sz="4000" b="1" i="1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15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(км/ч)</a:t>
            </a:r>
          </a:p>
        </p:txBody>
      </p:sp>
      <p:sp>
        <p:nvSpPr>
          <p:cNvPr id="3178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4450" y="180109"/>
            <a:ext cx="609600" cy="609600"/>
          </a:xfrm>
          <a:prstGeom prst="actionButtonInformation">
            <a:avLst/>
          </a:prstGeom>
          <a:solidFill>
            <a:srgbClr val="FFFF00"/>
          </a:solidFill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00"/>
              </a:solidFill>
            </a:endParaRP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2193925" y="1317625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15+2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2193925" y="1949450"/>
            <a:ext cx="110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15-2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4572000" y="1295400"/>
            <a:ext cx="19672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2*(15+2)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4635500" y="1905000"/>
            <a:ext cx="1851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3*(15-2)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26988" y="457200"/>
            <a:ext cx="6777037" cy="2133600"/>
            <a:chOff x="17" y="288"/>
            <a:chExt cx="4269" cy="1344"/>
          </a:xfrm>
        </p:grpSpPr>
        <p:sp>
          <p:nvSpPr>
            <p:cNvPr id="11294" name="Freeform 51"/>
            <p:cNvSpPr>
              <a:spLocks/>
            </p:cNvSpPr>
            <p:nvPr/>
          </p:nvSpPr>
          <p:spPr bwMode="auto">
            <a:xfrm>
              <a:off x="2925" y="480"/>
              <a:ext cx="16" cy="1113"/>
            </a:xfrm>
            <a:custGeom>
              <a:avLst/>
              <a:gdLst>
                <a:gd name="T0" fmla="*/ 0 w 16"/>
                <a:gd name="T1" fmla="*/ 0 h 1113"/>
                <a:gd name="T2" fmla="*/ 16 w 16"/>
                <a:gd name="T3" fmla="*/ 1113 h 1113"/>
                <a:gd name="T4" fmla="*/ 0 60000 65536"/>
                <a:gd name="T5" fmla="*/ 0 60000 65536"/>
                <a:gd name="T6" fmla="*/ 0 w 16"/>
                <a:gd name="T7" fmla="*/ 0 h 1113"/>
                <a:gd name="T8" fmla="*/ 16 w 16"/>
                <a:gd name="T9" fmla="*/ 1113 h 11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113">
                  <a:moveTo>
                    <a:pt x="0" y="0"/>
                  </a:moveTo>
                  <a:lnTo>
                    <a:pt x="16" y="111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Freeform 53"/>
            <p:cNvSpPr>
              <a:spLocks/>
            </p:cNvSpPr>
            <p:nvPr/>
          </p:nvSpPr>
          <p:spPr bwMode="auto">
            <a:xfrm>
              <a:off x="1156" y="480"/>
              <a:ext cx="18" cy="1144"/>
            </a:xfrm>
            <a:custGeom>
              <a:avLst/>
              <a:gdLst>
                <a:gd name="T0" fmla="*/ 0 w 18"/>
                <a:gd name="T1" fmla="*/ 0 h 1144"/>
                <a:gd name="T2" fmla="*/ 18 w 18"/>
                <a:gd name="T3" fmla="*/ 1144 h 1144"/>
                <a:gd name="T4" fmla="*/ 0 60000 65536"/>
                <a:gd name="T5" fmla="*/ 0 60000 65536"/>
                <a:gd name="T6" fmla="*/ 0 w 18"/>
                <a:gd name="T7" fmla="*/ 0 h 1144"/>
                <a:gd name="T8" fmla="*/ 18 w 18"/>
                <a:gd name="T9" fmla="*/ 1144 h 1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144">
                  <a:moveTo>
                    <a:pt x="0" y="0"/>
                  </a:moveTo>
                  <a:lnTo>
                    <a:pt x="18" y="1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98" name="Rectangle 54"/>
            <p:cNvSpPr>
              <a:spLocks noChangeArrowheads="1"/>
            </p:cNvSpPr>
            <p:nvPr/>
          </p:nvSpPr>
          <p:spPr bwMode="auto">
            <a:xfrm>
              <a:off x="1111" y="288"/>
              <a:ext cx="117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v, </a:t>
              </a:r>
              <a:r>
                <a:rPr lang="ru-RU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км/ч</a:t>
              </a:r>
            </a:p>
          </p:txBody>
        </p:sp>
        <p:sp>
          <p:nvSpPr>
            <p:cNvPr id="11297" name="Freeform 55"/>
            <p:cNvSpPr>
              <a:spLocks/>
            </p:cNvSpPr>
            <p:nvPr/>
          </p:nvSpPr>
          <p:spPr bwMode="auto">
            <a:xfrm>
              <a:off x="28" y="495"/>
              <a:ext cx="4258" cy="1137"/>
            </a:xfrm>
            <a:custGeom>
              <a:avLst/>
              <a:gdLst>
                <a:gd name="T0" fmla="*/ 0 w 4885"/>
                <a:gd name="T1" fmla="*/ 0 h 1137"/>
                <a:gd name="T2" fmla="*/ 4241 w 4885"/>
                <a:gd name="T3" fmla="*/ 0 h 1137"/>
                <a:gd name="T4" fmla="*/ 4258 w 4885"/>
                <a:gd name="T5" fmla="*/ 1097 h 1137"/>
                <a:gd name="T6" fmla="*/ 0 w 4885"/>
                <a:gd name="T7" fmla="*/ 1137 h 1137"/>
                <a:gd name="T8" fmla="*/ 5 w 4885"/>
                <a:gd name="T9" fmla="*/ 5 h 1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85"/>
                <a:gd name="T16" fmla="*/ 0 h 1137"/>
                <a:gd name="T17" fmla="*/ 4885 w 4885"/>
                <a:gd name="T18" fmla="*/ 1137 h 1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85" h="1137">
                  <a:moveTo>
                    <a:pt x="0" y="0"/>
                  </a:moveTo>
                  <a:lnTo>
                    <a:pt x="4865" y="0"/>
                  </a:lnTo>
                  <a:lnTo>
                    <a:pt x="4885" y="1097"/>
                  </a:lnTo>
                  <a:lnTo>
                    <a:pt x="0" y="1137"/>
                  </a:lnTo>
                  <a:lnTo>
                    <a:pt x="6" y="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8" name="Freeform 56"/>
            <p:cNvSpPr>
              <a:spLocks/>
            </p:cNvSpPr>
            <p:nvPr/>
          </p:nvSpPr>
          <p:spPr bwMode="auto">
            <a:xfrm>
              <a:off x="2287" y="495"/>
              <a:ext cx="3" cy="1129"/>
            </a:xfrm>
            <a:custGeom>
              <a:avLst/>
              <a:gdLst>
                <a:gd name="T0" fmla="*/ 0 w 3"/>
                <a:gd name="T1" fmla="*/ 0 h 1129"/>
                <a:gd name="T2" fmla="*/ 3 w 3"/>
                <a:gd name="T3" fmla="*/ 1129 h 1129"/>
                <a:gd name="T4" fmla="*/ 0 60000 65536"/>
                <a:gd name="T5" fmla="*/ 0 60000 65536"/>
                <a:gd name="T6" fmla="*/ 0 w 3"/>
                <a:gd name="T7" fmla="*/ 0 h 1129"/>
                <a:gd name="T8" fmla="*/ 3 w 3"/>
                <a:gd name="T9" fmla="*/ 1129 h 11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129">
                  <a:moveTo>
                    <a:pt x="0" y="0"/>
                  </a:moveTo>
                  <a:lnTo>
                    <a:pt x="3" y="112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99" name="Group 57"/>
            <p:cNvGrpSpPr>
              <a:grpSpLocks/>
            </p:cNvGrpSpPr>
            <p:nvPr/>
          </p:nvGrpSpPr>
          <p:grpSpPr bwMode="auto">
            <a:xfrm>
              <a:off x="65" y="840"/>
              <a:ext cx="4176" cy="408"/>
              <a:chOff x="192" y="840"/>
              <a:chExt cx="4881" cy="408"/>
            </a:xfrm>
          </p:grpSpPr>
          <p:sp>
            <p:nvSpPr>
              <p:cNvPr id="11304" name="Freeform 58"/>
              <p:cNvSpPr>
                <a:spLocks/>
              </p:cNvSpPr>
              <p:nvPr/>
            </p:nvSpPr>
            <p:spPr bwMode="auto">
              <a:xfrm>
                <a:off x="192" y="840"/>
                <a:ext cx="4848" cy="24"/>
              </a:xfrm>
              <a:custGeom>
                <a:avLst/>
                <a:gdLst>
                  <a:gd name="T0" fmla="*/ 0 w 4848"/>
                  <a:gd name="T1" fmla="*/ 24 h 24"/>
                  <a:gd name="T2" fmla="*/ 4848 w 4848"/>
                  <a:gd name="T3" fmla="*/ 0 h 24"/>
                  <a:gd name="T4" fmla="*/ 0 60000 65536"/>
                  <a:gd name="T5" fmla="*/ 0 60000 65536"/>
                  <a:gd name="T6" fmla="*/ 0 w 4848"/>
                  <a:gd name="T7" fmla="*/ 0 h 24"/>
                  <a:gd name="T8" fmla="*/ 4848 w 4848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48" h="24">
                    <a:moveTo>
                      <a:pt x="0" y="24"/>
                    </a:moveTo>
                    <a:lnTo>
                      <a:pt x="484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5" name="Freeform 59"/>
              <p:cNvSpPr>
                <a:spLocks/>
              </p:cNvSpPr>
              <p:nvPr/>
            </p:nvSpPr>
            <p:spPr bwMode="auto">
              <a:xfrm>
                <a:off x="192" y="1215"/>
                <a:ext cx="4881" cy="33"/>
              </a:xfrm>
              <a:custGeom>
                <a:avLst/>
                <a:gdLst>
                  <a:gd name="T0" fmla="*/ 0 w 4881"/>
                  <a:gd name="T1" fmla="*/ 33 h 33"/>
                  <a:gd name="T2" fmla="*/ 4881 w 4881"/>
                  <a:gd name="T3" fmla="*/ 0 h 33"/>
                  <a:gd name="T4" fmla="*/ 0 60000 65536"/>
                  <a:gd name="T5" fmla="*/ 0 60000 65536"/>
                  <a:gd name="T6" fmla="*/ 0 w 4881"/>
                  <a:gd name="T7" fmla="*/ 0 h 33"/>
                  <a:gd name="T8" fmla="*/ 4881 w 4881"/>
                  <a:gd name="T9" fmla="*/ 33 h 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81" h="33">
                    <a:moveTo>
                      <a:pt x="0" y="33"/>
                    </a:moveTo>
                    <a:lnTo>
                      <a:pt x="488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804" name="Rectangle 60"/>
            <p:cNvSpPr>
              <a:spLocks noChangeArrowheads="1"/>
            </p:cNvSpPr>
            <p:nvPr/>
          </p:nvSpPr>
          <p:spPr bwMode="auto">
            <a:xfrm>
              <a:off x="65" y="864"/>
              <a:ext cx="94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2800" b="1" dirty="0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2800" b="1" dirty="0" err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теч</a:t>
              </a:r>
              <a:r>
                <a:rPr lang="ru-RU" sz="2800" b="1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31805" name="Rectangle 61"/>
            <p:cNvSpPr>
              <a:spLocks noChangeArrowheads="1"/>
            </p:cNvSpPr>
            <p:nvPr/>
          </p:nvSpPr>
          <p:spPr bwMode="auto">
            <a:xfrm>
              <a:off x="17" y="1296"/>
              <a:ext cx="12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 err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2800" b="1" dirty="0" err="1" smtClean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рот</a:t>
              </a:r>
              <a:r>
                <a:rPr lang="ru-RU" sz="2800" b="1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2800" b="1" dirty="0" err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теч</a:t>
              </a:r>
              <a:r>
                <a:rPr lang="ru-RU" sz="2800" b="1" dirty="0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2268" y="303"/>
              <a:ext cx="65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t, </a:t>
              </a:r>
              <a:r>
                <a:rPr lang="ru-RU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ч</a:t>
              </a:r>
            </a:p>
          </p:txBody>
        </p:sp>
        <p:sp>
          <p:nvSpPr>
            <p:cNvPr id="31807" name="Rectangle 63"/>
            <p:cNvSpPr>
              <a:spLocks noChangeArrowheads="1"/>
            </p:cNvSpPr>
            <p:nvPr/>
          </p:nvSpPr>
          <p:spPr bwMode="auto">
            <a:xfrm>
              <a:off x="3016" y="341"/>
              <a:ext cx="95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S</a:t>
              </a:r>
              <a:r>
                <a:rPr lang="en-US" sz="60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, </a:t>
              </a:r>
              <a:r>
                <a:rPr lang="ru-RU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pitchFamily="34" charset="0"/>
                </a:rPr>
                <a:t>км</a:t>
              </a:r>
            </a:p>
          </p:txBody>
        </p:sp>
      </p:grpSp>
      <p:sp>
        <p:nvSpPr>
          <p:cNvPr id="31808" name="Text Box 64"/>
          <p:cNvSpPr txBox="1">
            <a:spLocks noChangeArrowheads="1"/>
          </p:cNvSpPr>
          <p:nvPr/>
        </p:nvSpPr>
        <p:spPr bwMode="auto">
          <a:xfrm>
            <a:off x="3779838" y="1339850"/>
            <a:ext cx="569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809" name="Text Box 65"/>
          <p:cNvSpPr txBox="1">
            <a:spLocks noChangeArrowheads="1"/>
          </p:cNvSpPr>
          <p:nvPr/>
        </p:nvSpPr>
        <p:spPr bwMode="auto">
          <a:xfrm>
            <a:off x="3779838" y="1949450"/>
            <a:ext cx="441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 59"/>
          <p:cNvGrpSpPr>
            <a:grpSpLocks/>
          </p:cNvGrpSpPr>
          <p:nvPr/>
        </p:nvGrpSpPr>
        <p:grpSpPr bwMode="auto">
          <a:xfrm>
            <a:off x="6985502" y="1122362"/>
            <a:ext cx="1702634" cy="1565276"/>
            <a:chOff x="4377" y="2115"/>
            <a:chExt cx="1267" cy="1951"/>
          </a:xfrm>
        </p:grpSpPr>
        <p:sp>
          <p:nvSpPr>
            <p:cNvPr id="70" name="AutoShape 57"/>
            <p:cNvSpPr>
              <a:spLocks/>
            </p:cNvSpPr>
            <p:nvPr/>
          </p:nvSpPr>
          <p:spPr bwMode="auto">
            <a:xfrm>
              <a:off x="4377" y="2115"/>
              <a:ext cx="272" cy="1951"/>
            </a:xfrm>
            <a:prstGeom prst="rightBrace">
              <a:avLst>
                <a:gd name="adj1" fmla="val 59773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71" name="Rectangle 58"/>
            <p:cNvSpPr>
              <a:spLocks noChangeArrowheads="1"/>
            </p:cNvSpPr>
            <p:nvPr/>
          </p:nvSpPr>
          <p:spPr bwMode="auto">
            <a:xfrm>
              <a:off x="4649" y="2850"/>
              <a:ext cx="995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?км</a:t>
              </a:r>
              <a:endPara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22" y="3417118"/>
            <a:ext cx="1768475" cy="211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1" descr="sailbo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9163" y="2141538"/>
            <a:ext cx="2438401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66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25833 0.0062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1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25833 0.006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17" y="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53333 0.00625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89"/>
                  </p:tgtEl>
                </p:cond>
              </p:nextCondLst>
            </p:seq>
          </p:childTnLst>
        </p:cTn>
      </p:par>
    </p:tnLst>
    <p:bldLst>
      <p:bldP spid="31788" grpId="0"/>
      <p:bldP spid="31790" grpId="0"/>
      <p:bldP spid="31791" grpId="0"/>
      <p:bldP spid="31792" grpId="0"/>
      <p:bldP spid="31793" grpId="0"/>
      <p:bldP spid="31808" grpId="0"/>
      <p:bldP spid="318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5"/>
          <p:cNvSpPr>
            <a:spLocks noChangeArrowheads="1"/>
          </p:cNvSpPr>
          <p:nvPr/>
        </p:nvSpPr>
        <p:spPr bwMode="auto">
          <a:xfrm rot="1049460">
            <a:off x="4834497" y="2459209"/>
            <a:ext cx="4569532" cy="1970531"/>
          </a:xfrm>
          <a:prstGeom prst="cloudCallout">
            <a:avLst>
              <a:gd name="adj1" fmla="val -34640"/>
              <a:gd name="adj2" fmla="val 1308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Математика – трудная наука!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1049460">
            <a:off x="3290585" y="317589"/>
            <a:ext cx="3960735" cy="1515895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DE0000"/>
                </a:solidFill>
                <a:latin typeface="Georgia" pitchFamily="18" charset="0"/>
              </a:rPr>
              <a:t>  Ура! Я всё понял!</a:t>
            </a:r>
            <a:endParaRPr lang="ru-RU" sz="2800" b="1" i="1" dirty="0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20124042">
            <a:off x="989825" y="2398476"/>
            <a:ext cx="4316839" cy="1578285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Надо  еще повторять!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450" y="38021"/>
            <a:ext cx="2264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6 </a:t>
            </a:r>
            <a:r>
              <a:rPr lang="ru-RU" b="1" dirty="0" smtClean="0">
                <a:solidFill>
                  <a:prstClr val="black"/>
                </a:solidFill>
              </a:rPr>
              <a:t>этап. Рефлексия</a:t>
            </a:r>
            <a:r>
              <a:rPr lang="ru-RU" b="1" dirty="0">
                <a:solidFill>
                  <a:prstClr val="black"/>
                </a:solidFill>
              </a:rPr>
              <a:t>.  </a:t>
            </a:r>
          </a:p>
        </p:txBody>
      </p:sp>
      <p:pic>
        <p:nvPicPr>
          <p:cNvPr id="16" name="Picture 10" descr="http://im2-tub-ru.yandex.net/i?id=104243123-05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9" y="936133"/>
            <a:ext cx="2008661" cy="22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611" y="4715084"/>
            <a:ext cx="1611287" cy="1853226"/>
            <a:chOff x="7020272" y="927950"/>
            <a:chExt cx="1228725" cy="1492937"/>
          </a:xfrm>
        </p:grpSpPr>
        <p:pic>
          <p:nvPicPr>
            <p:cNvPr id="18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Группа 119"/>
            <p:cNvGrpSpPr/>
            <p:nvPr/>
          </p:nvGrpSpPr>
          <p:grpSpPr>
            <a:xfrm>
              <a:off x="7092280" y="927950"/>
              <a:ext cx="986811" cy="468789"/>
              <a:chOff x="7092280" y="927950"/>
              <a:chExt cx="986811" cy="468789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7140252" y="946683"/>
                <a:ext cx="888206" cy="450056"/>
              </a:xfrm>
              <a:custGeom>
                <a:avLst/>
                <a:gdLst>
                  <a:gd name="connsiteX0" fmla="*/ 130969 w 888206"/>
                  <a:gd name="connsiteY0" fmla="*/ 214312 h 359568"/>
                  <a:gd name="connsiteX1" fmla="*/ 145256 w 888206"/>
                  <a:gd name="connsiteY1" fmla="*/ 266700 h 359568"/>
                  <a:gd name="connsiteX2" fmla="*/ 126206 w 888206"/>
                  <a:gd name="connsiteY2" fmla="*/ 314325 h 359568"/>
                  <a:gd name="connsiteX3" fmla="*/ 180975 w 888206"/>
                  <a:gd name="connsiteY3" fmla="*/ 350043 h 359568"/>
                  <a:gd name="connsiteX4" fmla="*/ 228600 w 888206"/>
                  <a:gd name="connsiteY4" fmla="*/ 359568 h 359568"/>
                  <a:gd name="connsiteX5" fmla="*/ 569119 w 888206"/>
                  <a:gd name="connsiteY5" fmla="*/ 359568 h 359568"/>
                  <a:gd name="connsiteX6" fmla="*/ 626269 w 888206"/>
                  <a:gd name="connsiteY6" fmla="*/ 345281 h 359568"/>
                  <a:gd name="connsiteX7" fmla="*/ 688181 w 888206"/>
                  <a:gd name="connsiteY7" fmla="*/ 321468 h 359568"/>
                  <a:gd name="connsiteX8" fmla="*/ 795337 w 888206"/>
                  <a:gd name="connsiteY8" fmla="*/ 276225 h 359568"/>
                  <a:gd name="connsiteX9" fmla="*/ 795337 w 888206"/>
                  <a:gd name="connsiteY9" fmla="*/ 200025 h 359568"/>
                  <a:gd name="connsiteX10" fmla="*/ 778669 w 888206"/>
                  <a:gd name="connsiteY10" fmla="*/ 197643 h 359568"/>
                  <a:gd name="connsiteX11" fmla="*/ 773906 w 888206"/>
                  <a:gd name="connsiteY11" fmla="*/ 154781 h 359568"/>
                  <a:gd name="connsiteX12" fmla="*/ 812006 w 888206"/>
                  <a:gd name="connsiteY12" fmla="*/ 173831 h 359568"/>
                  <a:gd name="connsiteX13" fmla="*/ 852487 w 888206"/>
                  <a:gd name="connsiteY13" fmla="*/ 169068 h 359568"/>
                  <a:gd name="connsiteX14" fmla="*/ 888206 w 888206"/>
                  <a:gd name="connsiteY14" fmla="*/ 107156 h 359568"/>
                  <a:gd name="connsiteX15" fmla="*/ 842962 w 888206"/>
                  <a:gd name="connsiteY15" fmla="*/ 59531 h 359568"/>
                  <a:gd name="connsiteX16" fmla="*/ 714375 w 888206"/>
                  <a:gd name="connsiteY16" fmla="*/ 0 h 359568"/>
                  <a:gd name="connsiteX17" fmla="*/ 585787 w 888206"/>
                  <a:gd name="connsiteY17" fmla="*/ 0 h 359568"/>
                  <a:gd name="connsiteX18" fmla="*/ 554831 w 888206"/>
                  <a:gd name="connsiteY18" fmla="*/ 4762 h 359568"/>
                  <a:gd name="connsiteX19" fmla="*/ 373856 w 888206"/>
                  <a:gd name="connsiteY19" fmla="*/ 9525 h 359568"/>
                  <a:gd name="connsiteX20" fmla="*/ 300037 w 888206"/>
                  <a:gd name="connsiteY20" fmla="*/ 28575 h 359568"/>
                  <a:gd name="connsiteX21" fmla="*/ 221456 w 888206"/>
                  <a:gd name="connsiteY21" fmla="*/ 52387 h 359568"/>
                  <a:gd name="connsiteX22" fmla="*/ 114300 w 888206"/>
                  <a:gd name="connsiteY22" fmla="*/ 92868 h 359568"/>
                  <a:gd name="connsiteX23" fmla="*/ 21431 w 888206"/>
                  <a:gd name="connsiteY23" fmla="*/ 128587 h 359568"/>
                  <a:gd name="connsiteX24" fmla="*/ 2381 w 888206"/>
                  <a:gd name="connsiteY24" fmla="*/ 159543 h 359568"/>
                  <a:gd name="connsiteX25" fmla="*/ 0 w 888206"/>
                  <a:gd name="connsiteY25" fmla="*/ 204787 h 359568"/>
                  <a:gd name="connsiteX26" fmla="*/ 11906 w 888206"/>
                  <a:gd name="connsiteY26" fmla="*/ 226218 h 359568"/>
                  <a:gd name="connsiteX27" fmla="*/ 130969 w 888206"/>
                  <a:gd name="connsiteY27" fmla="*/ 214312 h 359568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28600 w 888206"/>
                  <a:gd name="connsiteY4" fmla="*/ 359568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21468 h 414337"/>
                  <a:gd name="connsiteX8" fmla="*/ 795337 w 888206"/>
                  <a:gd name="connsiteY8" fmla="*/ 276225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21468 h 414337"/>
                  <a:gd name="connsiteX8" fmla="*/ 795337 w 888206"/>
                  <a:gd name="connsiteY8" fmla="*/ 276225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21468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35756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80962 w 888206"/>
                  <a:gd name="connsiteY2" fmla="*/ 326231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09537 w 888206"/>
                  <a:gd name="connsiteY1" fmla="*/ 278606 h 414337"/>
                  <a:gd name="connsiteX2" fmla="*/ 80962 w 888206"/>
                  <a:gd name="connsiteY2" fmla="*/ 326231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11919 w 888206"/>
                  <a:gd name="connsiteY0" fmla="*/ 211930 h 414337"/>
                  <a:gd name="connsiteX1" fmla="*/ 109537 w 888206"/>
                  <a:gd name="connsiteY1" fmla="*/ 278606 h 414337"/>
                  <a:gd name="connsiteX2" fmla="*/ 80962 w 888206"/>
                  <a:gd name="connsiteY2" fmla="*/ 326231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11919 w 888206"/>
                  <a:gd name="connsiteY27" fmla="*/ 211930 h 414337"/>
                  <a:gd name="connsiteX0" fmla="*/ 111919 w 888206"/>
                  <a:gd name="connsiteY0" fmla="*/ 211930 h 450056"/>
                  <a:gd name="connsiteX1" fmla="*/ 109537 w 888206"/>
                  <a:gd name="connsiteY1" fmla="*/ 278606 h 450056"/>
                  <a:gd name="connsiteX2" fmla="*/ 80962 w 888206"/>
                  <a:gd name="connsiteY2" fmla="*/ 326231 h 450056"/>
                  <a:gd name="connsiteX3" fmla="*/ 152399 w 888206"/>
                  <a:gd name="connsiteY3" fmla="*/ 450056 h 450056"/>
                  <a:gd name="connsiteX4" fmla="*/ 242887 w 888206"/>
                  <a:gd name="connsiteY4" fmla="*/ 400049 h 450056"/>
                  <a:gd name="connsiteX5" fmla="*/ 569119 w 888206"/>
                  <a:gd name="connsiteY5" fmla="*/ 359568 h 450056"/>
                  <a:gd name="connsiteX6" fmla="*/ 626269 w 888206"/>
                  <a:gd name="connsiteY6" fmla="*/ 345281 h 450056"/>
                  <a:gd name="connsiteX7" fmla="*/ 685799 w 888206"/>
                  <a:gd name="connsiteY7" fmla="*/ 357187 h 450056"/>
                  <a:gd name="connsiteX8" fmla="*/ 807243 w 888206"/>
                  <a:gd name="connsiteY8" fmla="*/ 411956 h 450056"/>
                  <a:gd name="connsiteX9" fmla="*/ 795337 w 888206"/>
                  <a:gd name="connsiteY9" fmla="*/ 200025 h 450056"/>
                  <a:gd name="connsiteX10" fmla="*/ 778669 w 888206"/>
                  <a:gd name="connsiteY10" fmla="*/ 197643 h 450056"/>
                  <a:gd name="connsiteX11" fmla="*/ 773906 w 888206"/>
                  <a:gd name="connsiteY11" fmla="*/ 154781 h 450056"/>
                  <a:gd name="connsiteX12" fmla="*/ 812006 w 888206"/>
                  <a:gd name="connsiteY12" fmla="*/ 173831 h 450056"/>
                  <a:gd name="connsiteX13" fmla="*/ 852487 w 888206"/>
                  <a:gd name="connsiteY13" fmla="*/ 169068 h 450056"/>
                  <a:gd name="connsiteX14" fmla="*/ 888206 w 888206"/>
                  <a:gd name="connsiteY14" fmla="*/ 107156 h 450056"/>
                  <a:gd name="connsiteX15" fmla="*/ 842962 w 888206"/>
                  <a:gd name="connsiteY15" fmla="*/ 59531 h 450056"/>
                  <a:gd name="connsiteX16" fmla="*/ 714375 w 888206"/>
                  <a:gd name="connsiteY16" fmla="*/ 0 h 450056"/>
                  <a:gd name="connsiteX17" fmla="*/ 585787 w 888206"/>
                  <a:gd name="connsiteY17" fmla="*/ 0 h 450056"/>
                  <a:gd name="connsiteX18" fmla="*/ 554831 w 888206"/>
                  <a:gd name="connsiteY18" fmla="*/ 4762 h 450056"/>
                  <a:gd name="connsiteX19" fmla="*/ 373856 w 888206"/>
                  <a:gd name="connsiteY19" fmla="*/ 9525 h 450056"/>
                  <a:gd name="connsiteX20" fmla="*/ 300037 w 888206"/>
                  <a:gd name="connsiteY20" fmla="*/ 28575 h 450056"/>
                  <a:gd name="connsiteX21" fmla="*/ 221456 w 888206"/>
                  <a:gd name="connsiteY21" fmla="*/ 52387 h 450056"/>
                  <a:gd name="connsiteX22" fmla="*/ 114300 w 888206"/>
                  <a:gd name="connsiteY22" fmla="*/ 92868 h 450056"/>
                  <a:gd name="connsiteX23" fmla="*/ 21431 w 888206"/>
                  <a:gd name="connsiteY23" fmla="*/ 128587 h 450056"/>
                  <a:gd name="connsiteX24" fmla="*/ 2381 w 888206"/>
                  <a:gd name="connsiteY24" fmla="*/ 159543 h 450056"/>
                  <a:gd name="connsiteX25" fmla="*/ 0 w 888206"/>
                  <a:gd name="connsiteY25" fmla="*/ 204787 h 450056"/>
                  <a:gd name="connsiteX26" fmla="*/ 11906 w 888206"/>
                  <a:gd name="connsiteY26" fmla="*/ 226218 h 450056"/>
                  <a:gd name="connsiteX27" fmla="*/ 111919 w 888206"/>
                  <a:gd name="connsiteY27" fmla="*/ 211930 h 45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88206" h="450056">
                    <a:moveTo>
                      <a:pt x="111919" y="211930"/>
                    </a:moveTo>
                    <a:lnTo>
                      <a:pt x="109537" y="278606"/>
                    </a:lnTo>
                    <a:lnTo>
                      <a:pt x="80962" y="326231"/>
                    </a:lnTo>
                    <a:lnTo>
                      <a:pt x="152399" y="450056"/>
                    </a:lnTo>
                    <a:lnTo>
                      <a:pt x="242887" y="400049"/>
                    </a:lnTo>
                    <a:lnTo>
                      <a:pt x="569119" y="359568"/>
                    </a:lnTo>
                    <a:lnTo>
                      <a:pt x="626269" y="345281"/>
                    </a:lnTo>
                    <a:lnTo>
                      <a:pt x="685799" y="357187"/>
                    </a:lnTo>
                    <a:lnTo>
                      <a:pt x="807243" y="411956"/>
                    </a:lnTo>
                    <a:lnTo>
                      <a:pt x="795337" y="200025"/>
                    </a:lnTo>
                    <a:lnTo>
                      <a:pt x="778669" y="197643"/>
                    </a:lnTo>
                    <a:lnTo>
                      <a:pt x="773906" y="154781"/>
                    </a:lnTo>
                    <a:lnTo>
                      <a:pt x="812006" y="173831"/>
                    </a:lnTo>
                    <a:lnTo>
                      <a:pt x="852487" y="169068"/>
                    </a:lnTo>
                    <a:lnTo>
                      <a:pt x="888206" y="107156"/>
                    </a:lnTo>
                    <a:lnTo>
                      <a:pt x="842962" y="59531"/>
                    </a:lnTo>
                    <a:lnTo>
                      <a:pt x="714375" y="0"/>
                    </a:lnTo>
                    <a:lnTo>
                      <a:pt x="585787" y="0"/>
                    </a:lnTo>
                    <a:lnTo>
                      <a:pt x="554831" y="4762"/>
                    </a:lnTo>
                    <a:lnTo>
                      <a:pt x="373856" y="9525"/>
                    </a:lnTo>
                    <a:lnTo>
                      <a:pt x="300037" y="28575"/>
                    </a:lnTo>
                    <a:lnTo>
                      <a:pt x="221456" y="52387"/>
                    </a:lnTo>
                    <a:lnTo>
                      <a:pt x="114300" y="92868"/>
                    </a:lnTo>
                    <a:lnTo>
                      <a:pt x="21431" y="128587"/>
                    </a:lnTo>
                    <a:lnTo>
                      <a:pt x="2381" y="159543"/>
                    </a:lnTo>
                    <a:lnTo>
                      <a:pt x="0" y="204787"/>
                    </a:lnTo>
                    <a:lnTo>
                      <a:pt x="11906" y="226218"/>
                    </a:lnTo>
                    <a:lnTo>
                      <a:pt x="111919" y="2119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092280" y="927950"/>
                <a:ext cx="986811" cy="323850"/>
              </a:xfrm>
              <a:custGeom>
                <a:avLst/>
                <a:gdLst>
                  <a:gd name="connsiteX0" fmla="*/ 376237 w 890587"/>
                  <a:gd name="connsiteY0" fmla="*/ 9525 h 235744"/>
                  <a:gd name="connsiteX1" fmla="*/ 211931 w 890587"/>
                  <a:gd name="connsiteY1" fmla="*/ 59532 h 235744"/>
                  <a:gd name="connsiteX2" fmla="*/ 28575 w 890587"/>
                  <a:gd name="connsiteY2" fmla="*/ 130969 h 235744"/>
                  <a:gd name="connsiteX3" fmla="*/ 7144 w 890587"/>
                  <a:gd name="connsiteY3" fmla="*/ 169069 h 235744"/>
                  <a:gd name="connsiteX4" fmla="*/ 0 w 890587"/>
                  <a:gd name="connsiteY4" fmla="*/ 204788 h 235744"/>
                  <a:gd name="connsiteX5" fmla="*/ 16669 w 890587"/>
                  <a:gd name="connsiteY5" fmla="*/ 235744 h 235744"/>
                  <a:gd name="connsiteX6" fmla="*/ 107156 w 890587"/>
                  <a:gd name="connsiteY6" fmla="*/ 219075 h 235744"/>
                  <a:gd name="connsiteX7" fmla="*/ 152400 w 890587"/>
                  <a:gd name="connsiteY7" fmla="*/ 169069 h 235744"/>
                  <a:gd name="connsiteX8" fmla="*/ 233362 w 890587"/>
                  <a:gd name="connsiteY8" fmla="*/ 119063 h 235744"/>
                  <a:gd name="connsiteX9" fmla="*/ 342900 w 890587"/>
                  <a:gd name="connsiteY9" fmla="*/ 90488 h 235744"/>
                  <a:gd name="connsiteX10" fmla="*/ 490537 w 890587"/>
                  <a:gd name="connsiteY10" fmla="*/ 85725 h 235744"/>
                  <a:gd name="connsiteX11" fmla="*/ 645319 w 890587"/>
                  <a:gd name="connsiteY11" fmla="*/ 83344 h 235744"/>
                  <a:gd name="connsiteX12" fmla="*/ 731044 w 890587"/>
                  <a:gd name="connsiteY12" fmla="*/ 92869 h 235744"/>
                  <a:gd name="connsiteX13" fmla="*/ 785812 w 890587"/>
                  <a:gd name="connsiteY13" fmla="*/ 116682 h 235744"/>
                  <a:gd name="connsiteX14" fmla="*/ 821531 w 890587"/>
                  <a:gd name="connsiteY14" fmla="*/ 157163 h 235744"/>
                  <a:gd name="connsiteX15" fmla="*/ 857250 w 890587"/>
                  <a:gd name="connsiteY15" fmla="*/ 169069 h 235744"/>
                  <a:gd name="connsiteX16" fmla="*/ 890587 w 890587"/>
                  <a:gd name="connsiteY16" fmla="*/ 116682 h 235744"/>
                  <a:gd name="connsiteX17" fmla="*/ 852487 w 890587"/>
                  <a:gd name="connsiteY17" fmla="*/ 64294 h 235744"/>
                  <a:gd name="connsiteX18" fmla="*/ 728662 w 890587"/>
                  <a:gd name="connsiteY18" fmla="*/ 2382 h 235744"/>
                  <a:gd name="connsiteX19" fmla="*/ 585787 w 890587"/>
                  <a:gd name="connsiteY19" fmla="*/ 0 h 235744"/>
                  <a:gd name="connsiteX20" fmla="*/ 488156 w 890587"/>
                  <a:gd name="connsiteY20" fmla="*/ 14288 h 235744"/>
                  <a:gd name="connsiteX21" fmla="*/ 376237 w 890587"/>
                  <a:gd name="connsiteY21" fmla="*/ 9525 h 235744"/>
                  <a:gd name="connsiteX0" fmla="*/ 376237 w 940594"/>
                  <a:gd name="connsiteY0" fmla="*/ 9525 h 235744"/>
                  <a:gd name="connsiteX1" fmla="*/ 211931 w 940594"/>
                  <a:gd name="connsiteY1" fmla="*/ 59532 h 235744"/>
                  <a:gd name="connsiteX2" fmla="*/ 28575 w 940594"/>
                  <a:gd name="connsiteY2" fmla="*/ 130969 h 235744"/>
                  <a:gd name="connsiteX3" fmla="*/ 7144 w 940594"/>
                  <a:gd name="connsiteY3" fmla="*/ 169069 h 235744"/>
                  <a:gd name="connsiteX4" fmla="*/ 0 w 940594"/>
                  <a:gd name="connsiteY4" fmla="*/ 204788 h 235744"/>
                  <a:gd name="connsiteX5" fmla="*/ 16669 w 940594"/>
                  <a:gd name="connsiteY5" fmla="*/ 235744 h 235744"/>
                  <a:gd name="connsiteX6" fmla="*/ 107156 w 940594"/>
                  <a:gd name="connsiteY6" fmla="*/ 219075 h 235744"/>
                  <a:gd name="connsiteX7" fmla="*/ 152400 w 940594"/>
                  <a:gd name="connsiteY7" fmla="*/ 169069 h 235744"/>
                  <a:gd name="connsiteX8" fmla="*/ 233362 w 940594"/>
                  <a:gd name="connsiteY8" fmla="*/ 119063 h 235744"/>
                  <a:gd name="connsiteX9" fmla="*/ 342900 w 940594"/>
                  <a:gd name="connsiteY9" fmla="*/ 90488 h 235744"/>
                  <a:gd name="connsiteX10" fmla="*/ 490537 w 940594"/>
                  <a:gd name="connsiteY10" fmla="*/ 85725 h 235744"/>
                  <a:gd name="connsiteX11" fmla="*/ 645319 w 940594"/>
                  <a:gd name="connsiteY11" fmla="*/ 83344 h 235744"/>
                  <a:gd name="connsiteX12" fmla="*/ 731044 w 940594"/>
                  <a:gd name="connsiteY12" fmla="*/ 92869 h 235744"/>
                  <a:gd name="connsiteX13" fmla="*/ 785812 w 940594"/>
                  <a:gd name="connsiteY13" fmla="*/ 116682 h 235744"/>
                  <a:gd name="connsiteX14" fmla="*/ 821531 w 940594"/>
                  <a:gd name="connsiteY14" fmla="*/ 157163 h 235744"/>
                  <a:gd name="connsiteX15" fmla="*/ 940594 w 940594"/>
                  <a:gd name="connsiteY15" fmla="*/ 228600 h 235744"/>
                  <a:gd name="connsiteX16" fmla="*/ 890587 w 940594"/>
                  <a:gd name="connsiteY16" fmla="*/ 116682 h 235744"/>
                  <a:gd name="connsiteX17" fmla="*/ 852487 w 940594"/>
                  <a:gd name="connsiteY17" fmla="*/ 64294 h 235744"/>
                  <a:gd name="connsiteX18" fmla="*/ 728662 w 940594"/>
                  <a:gd name="connsiteY18" fmla="*/ 2382 h 235744"/>
                  <a:gd name="connsiteX19" fmla="*/ 585787 w 940594"/>
                  <a:gd name="connsiteY19" fmla="*/ 0 h 235744"/>
                  <a:gd name="connsiteX20" fmla="*/ 488156 w 940594"/>
                  <a:gd name="connsiteY20" fmla="*/ 14288 h 235744"/>
                  <a:gd name="connsiteX21" fmla="*/ 376237 w 940594"/>
                  <a:gd name="connsiteY21" fmla="*/ 9525 h 235744"/>
                  <a:gd name="connsiteX0" fmla="*/ 376237 w 943948"/>
                  <a:gd name="connsiteY0" fmla="*/ 9525 h 235744"/>
                  <a:gd name="connsiteX1" fmla="*/ 211931 w 943948"/>
                  <a:gd name="connsiteY1" fmla="*/ 59532 h 235744"/>
                  <a:gd name="connsiteX2" fmla="*/ 28575 w 943948"/>
                  <a:gd name="connsiteY2" fmla="*/ 130969 h 235744"/>
                  <a:gd name="connsiteX3" fmla="*/ 7144 w 943948"/>
                  <a:gd name="connsiteY3" fmla="*/ 169069 h 235744"/>
                  <a:gd name="connsiteX4" fmla="*/ 0 w 943948"/>
                  <a:gd name="connsiteY4" fmla="*/ 204788 h 235744"/>
                  <a:gd name="connsiteX5" fmla="*/ 16669 w 943948"/>
                  <a:gd name="connsiteY5" fmla="*/ 235744 h 235744"/>
                  <a:gd name="connsiteX6" fmla="*/ 107156 w 943948"/>
                  <a:gd name="connsiteY6" fmla="*/ 219075 h 235744"/>
                  <a:gd name="connsiteX7" fmla="*/ 152400 w 943948"/>
                  <a:gd name="connsiteY7" fmla="*/ 169069 h 235744"/>
                  <a:gd name="connsiteX8" fmla="*/ 233362 w 943948"/>
                  <a:gd name="connsiteY8" fmla="*/ 119063 h 235744"/>
                  <a:gd name="connsiteX9" fmla="*/ 342900 w 943948"/>
                  <a:gd name="connsiteY9" fmla="*/ 90488 h 235744"/>
                  <a:gd name="connsiteX10" fmla="*/ 490537 w 943948"/>
                  <a:gd name="connsiteY10" fmla="*/ 85725 h 235744"/>
                  <a:gd name="connsiteX11" fmla="*/ 645319 w 943948"/>
                  <a:gd name="connsiteY11" fmla="*/ 83344 h 235744"/>
                  <a:gd name="connsiteX12" fmla="*/ 731044 w 943948"/>
                  <a:gd name="connsiteY12" fmla="*/ 92869 h 235744"/>
                  <a:gd name="connsiteX13" fmla="*/ 785812 w 943948"/>
                  <a:gd name="connsiteY13" fmla="*/ 116682 h 235744"/>
                  <a:gd name="connsiteX14" fmla="*/ 821531 w 943948"/>
                  <a:gd name="connsiteY14" fmla="*/ 157163 h 235744"/>
                  <a:gd name="connsiteX15" fmla="*/ 940594 w 943948"/>
                  <a:gd name="connsiteY15" fmla="*/ 228600 h 235744"/>
                  <a:gd name="connsiteX16" fmla="*/ 890587 w 943948"/>
                  <a:gd name="connsiteY16" fmla="*/ 116682 h 235744"/>
                  <a:gd name="connsiteX17" fmla="*/ 852487 w 943948"/>
                  <a:gd name="connsiteY17" fmla="*/ 64294 h 235744"/>
                  <a:gd name="connsiteX18" fmla="*/ 728662 w 943948"/>
                  <a:gd name="connsiteY18" fmla="*/ 2382 h 235744"/>
                  <a:gd name="connsiteX19" fmla="*/ 585787 w 943948"/>
                  <a:gd name="connsiteY19" fmla="*/ 0 h 235744"/>
                  <a:gd name="connsiteX20" fmla="*/ 488156 w 943948"/>
                  <a:gd name="connsiteY20" fmla="*/ 14288 h 235744"/>
                  <a:gd name="connsiteX21" fmla="*/ 376237 w 943948"/>
                  <a:gd name="connsiteY21" fmla="*/ 9525 h 235744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50007 w 986811"/>
                  <a:gd name="connsiteY3" fmla="*/ 169069 h 309563"/>
                  <a:gd name="connsiteX4" fmla="*/ 42863 w 986811"/>
                  <a:gd name="connsiteY4" fmla="*/ 204788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50007 w 986811"/>
                  <a:gd name="connsiteY3" fmla="*/ 169069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28576 w 986811"/>
                  <a:gd name="connsiteY3" fmla="*/ 150019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47626 w 986811"/>
                  <a:gd name="connsiteY3" fmla="*/ 161925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0031 w 986811"/>
                  <a:gd name="connsiteY1" fmla="*/ 42863 h 309563"/>
                  <a:gd name="connsiteX2" fmla="*/ 71438 w 986811"/>
                  <a:gd name="connsiteY2" fmla="*/ 130969 h 309563"/>
                  <a:gd name="connsiteX3" fmla="*/ 47626 w 986811"/>
                  <a:gd name="connsiteY3" fmla="*/ 161925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0 h 311944"/>
                  <a:gd name="connsiteX1" fmla="*/ 250031 w 986811"/>
                  <a:gd name="connsiteY1" fmla="*/ 45244 h 311944"/>
                  <a:gd name="connsiteX2" fmla="*/ 71438 w 986811"/>
                  <a:gd name="connsiteY2" fmla="*/ 133350 h 311944"/>
                  <a:gd name="connsiteX3" fmla="*/ 47626 w 986811"/>
                  <a:gd name="connsiteY3" fmla="*/ 164306 h 311944"/>
                  <a:gd name="connsiteX4" fmla="*/ 7144 w 986811"/>
                  <a:gd name="connsiteY4" fmla="*/ 209550 h 311944"/>
                  <a:gd name="connsiteX5" fmla="*/ 0 w 986811"/>
                  <a:gd name="connsiteY5" fmla="*/ 311944 h 311944"/>
                  <a:gd name="connsiteX6" fmla="*/ 150019 w 986811"/>
                  <a:gd name="connsiteY6" fmla="*/ 221456 h 311944"/>
                  <a:gd name="connsiteX7" fmla="*/ 195263 w 986811"/>
                  <a:gd name="connsiteY7" fmla="*/ 171450 h 311944"/>
                  <a:gd name="connsiteX8" fmla="*/ 276225 w 986811"/>
                  <a:gd name="connsiteY8" fmla="*/ 121444 h 311944"/>
                  <a:gd name="connsiteX9" fmla="*/ 385763 w 986811"/>
                  <a:gd name="connsiteY9" fmla="*/ 92869 h 311944"/>
                  <a:gd name="connsiteX10" fmla="*/ 533400 w 986811"/>
                  <a:gd name="connsiteY10" fmla="*/ 88106 h 311944"/>
                  <a:gd name="connsiteX11" fmla="*/ 688182 w 986811"/>
                  <a:gd name="connsiteY11" fmla="*/ 85725 h 311944"/>
                  <a:gd name="connsiteX12" fmla="*/ 773907 w 986811"/>
                  <a:gd name="connsiteY12" fmla="*/ 95250 h 311944"/>
                  <a:gd name="connsiteX13" fmla="*/ 828675 w 986811"/>
                  <a:gd name="connsiteY13" fmla="*/ 119063 h 311944"/>
                  <a:gd name="connsiteX14" fmla="*/ 864394 w 986811"/>
                  <a:gd name="connsiteY14" fmla="*/ 159544 h 311944"/>
                  <a:gd name="connsiteX15" fmla="*/ 983457 w 986811"/>
                  <a:gd name="connsiteY15" fmla="*/ 230981 h 311944"/>
                  <a:gd name="connsiteX16" fmla="*/ 933450 w 986811"/>
                  <a:gd name="connsiteY16" fmla="*/ 119063 h 311944"/>
                  <a:gd name="connsiteX17" fmla="*/ 895350 w 986811"/>
                  <a:gd name="connsiteY17" fmla="*/ 66675 h 311944"/>
                  <a:gd name="connsiteX18" fmla="*/ 771525 w 986811"/>
                  <a:gd name="connsiteY18" fmla="*/ 4763 h 311944"/>
                  <a:gd name="connsiteX19" fmla="*/ 628650 w 986811"/>
                  <a:gd name="connsiteY19" fmla="*/ 2381 h 311944"/>
                  <a:gd name="connsiteX20" fmla="*/ 531019 w 986811"/>
                  <a:gd name="connsiteY20" fmla="*/ 16669 h 311944"/>
                  <a:gd name="connsiteX21" fmla="*/ 419100 w 986811"/>
                  <a:gd name="connsiteY21" fmla="*/ 0 h 311944"/>
                  <a:gd name="connsiteX0" fmla="*/ 419100 w 986811"/>
                  <a:gd name="connsiteY0" fmla="*/ 0 h 311944"/>
                  <a:gd name="connsiteX1" fmla="*/ 250031 w 986811"/>
                  <a:gd name="connsiteY1" fmla="*/ 45244 h 311944"/>
                  <a:gd name="connsiteX2" fmla="*/ 71438 w 986811"/>
                  <a:gd name="connsiteY2" fmla="*/ 133350 h 311944"/>
                  <a:gd name="connsiteX3" fmla="*/ 47626 w 986811"/>
                  <a:gd name="connsiteY3" fmla="*/ 164306 h 311944"/>
                  <a:gd name="connsiteX4" fmla="*/ 7144 w 986811"/>
                  <a:gd name="connsiteY4" fmla="*/ 209550 h 311944"/>
                  <a:gd name="connsiteX5" fmla="*/ 0 w 986811"/>
                  <a:gd name="connsiteY5" fmla="*/ 311944 h 311944"/>
                  <a:gd name="connsiteX6" fmla="*/ 150019 w 986811"/>
                  <a:gd name="connsiteY6" fmla="*/ 221456 h 311944"/>
                  <a:gd name="connsiteX7" fmla="*/ 195263 w 986811"/>
                  <a:gd name="connsiteY7" fmla="*/ 171450 h 311944"/>
                  <a:gd name="connsiteX8" fmla="*/ 276225 w 986811"/>
                  <a:gd name="connsiteY8" fmla="*/ 121444 h 311944"/>
                  <a:gd name="connsiteX9" fmla="*/ 385763 w 986811"/>
                  <a:gd name="connsiteY9" fmla="*/ 92869 h 311944"/>
                  <a:gd name="connsiteX10" fmla="*/ 533400 w 986811"/>
                  <a:gd name="connsiteY10" fmla="*/ 88106 h 311944"/>
                  <a:gd name="connsiteX11" fmla="*/ 688182 w 986811"/>
                  <a:gd name="connsiteY11" fmla="*/ 85725 h 311944"/>
                  <a:gd name="connsiteX12" fmla="*/ 773907 w 986811"/>
                  <a:gd name="connsiteY12" fmla="*/ 95250 h 311944"/>
                  <a:gd name="connsiteX13" fmla="*/ 828675 w 986811"/>
                  <a:gd name="connsiteY13" fmla="*/ 119063 h 311944"/>
                  <a:gd name="connsiteX14" fmla="*/ 864394 w 986811"/>
                  <a:gd name="connsiteY14" fmla="*/ 159544 h 311944"/>
                  <a:gd name="connsiteX15" fmla="*/ 983457 w 986811"/>
                  <a:gd name="connsiteY15" fmla="*/ 230981 h 311944"/>
                  <a:gd name="connsiteX16" fmla="*/ 933450 w 986811"/>
                  <a:gd name="connsiteY16" fmla="*/ 119063 h 311944"/>
                  <a:gd name="connsiteX17" fmla="*/ 895350 w 986811"/>
                  <a:gd name="connsiteY17" fmla="*/ 66675 h 311944"/>
                  <a:gd name="connsiteX18" fmla="*/ 771525 w 986811"/>
                  <a:gd name="connsiteY18" fmla="*/ 4763 h 311944"/>
                  <a:gd name="connsiteX19" fmla="*/ 628650 w 986811"/>
                  <a:gd name="connsiteY19" fmla="*/ 2381 h 311944"/>
                  <a:gd name="connsiteX20" fmla="*/ 531019 w 986811"/>
                  <a:gd name="connsiteY20" fmla="*/ 0 h 311944"/>
                  <a:gd name="connsiteX21" fmla="*/ 419100 w 986811"/>
                  <a:gd name="connsiteY21" fmla="*/ 0 h 311944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50019 w 986811"/>
                  <a:gd name="connsiteY6" fmla="*/ 233362 h 323850"/>
                  <a:gd name="connsiteX7" fmla="*/ 195263 w 986811"/>
                  <a:gd name="connsiteY7" fmla="*/ 183356 h 323850"/>
                  <a:gd name="connsiteX8" fmla="*/ 276225 w 986811"/>
                  <a:gd name="connsiteY8" fmla="*/ 133350 h 323850"/>
                  <a:gd name="connsiteX9" fmla="*/ 385763 w 986811"/>
                  <a:gd name="connsiteY9" fmla="*/ 104775 h 323850"/>
                  <a:gd name="connsiteX10" fmla="*/ 533400 w 986811"/>
                  <a:gd name="connsiteY10" fmla="*/ 100012 h 323850"/>
                  <a:gd name="connsiteX11" fmla="*/ 688182 w 986811"/>
                  <a:gd name="connsiteY11" fmla="*/ 97631 h 323850"/>
                  <a:gd name="connsiteX12" fmla="*/ 773907 w 986811"/>
                  <a:gd name="connsiteY12" fmla="*/ 107156 h 323850"/>
                  <a:gd name="connsiteX13" fmla="*/ 828675 w 986811"/>
                  <a:gd name="connsiteY13" fmla="*/ 130969 h 323850"/>
                  <a:gd name="connsiteX14" fmla="*/ 864394 w 986811"/>
                  <a:gd name="connsiteY14" fmla="*/ 171450 h 323850"/>
                  <a:gd name="connsiteX15" fmla="*/ 983457 w 986811"/>
                  <a:gd name="connsiteY15" fmla="*/ 242887 h 323850"/>
                  <a:gd name="connsiteX16" fmla="*/ 933450 w 986811"/>
                  <a:gd name="connsiteY16" fmla="*/ 130969 h 323850"/>
                  <a:gd name="connsiteX17" fmla="*/ 895350 w 986811"/>
                  <a:gd name="connsiteY17" fmla="*/ 78581 h 323850"/>
                  <a:gd name="connsiteX18" fmla="*/ 771525 w 986811"/>
                  <a:gd name="connsiteY18" fmla="*/ 16669 h 323850"/>
                  <a:gd name="connsiteX19" fmla="*/ 628650 w 986811"/>
                  <a:gd name="connsiteY19" fmla="*/ 0 h 323850"/>
                  <a:gd name="connsiteX20" fmla="*/ 531019 w 986811"/>
                  <a:gd name="connsiteY20" fmla="*/ 11906 h 323850"/>
                  <a:gd name="connsiteX21" fmla="*/ 419100 w 986811"/>
                  <a:gd name="connsiteY21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50019 w 986811"/>
                  <a:gd name="connsiteY6" fmla="*/ 233362 h 323850"/>
                  <a:gd name="connsiteX7" fmla="*/ 195263 w 986811"/>
                  <a:gd name="connsiteY7" fmla="*/ 183356 h 323850"/>
                  <a:gd name="connsiteX8" fmla="*/ 276225 w 986811"/>
                  <a:gd name="connsiteY8" fmla="*/ 133350 h 323850"/>
                  <a:gd name="connsiteX9" fmla="*/ 385763 w 986811"/>
                  <a:gd name="connsiteY9" fmla="*/ 104775 h 323850"/>
                  <a:gd name="connsiteX10" fmla="*/ 533400 w 986811"/>
                  <a:gd name="connsiteY10" fmla="*/ 100012 h 323850"/>
                  <a:gd name="connsiteX11" fmla="*/ 688182 w 986811"/>
                  <a:gd name="connsiteY11" fmla="*/ 97631 h 323850"/>
                  <a:gd name="connsiteX12" fmla="*/ 773907 w 986811"/>
                  <a:gd name="connsiteY12" fmla="*/ 107156 h 323850"/>
                  <a:gd name="connsiteX13" fmla="*/ 816769 w 986811"/>
                  <a:gd name="connsiteY13" fmla="*/ 169069 h 323850"/>
                  <a:gd name="connsiteX14" fmla="*/ 864394 w 986811"/>
                  <a:gd name="connsiteY14" fmla="*/ 171450 h 323850"/>
                  <a:gd name="connsiteX15" fmla="*/ 983457 w 986811"/>
                  <a:gd name="connsiteY15" fmla="*/ 242887 h 323850"/>
                  <a:gd name="connsiteX16" fmla="*/ 933450 w 986811"/>
                  <a:gd name="connsiteY16" fmla="*/ 130969 h 323850"/>
                  <a:gd name="connsiteX17" fmla="*/ 895350 w 986811"/>
                  <a:gd name="connsiteY17" fmla="*/ 78581 h 323850"/>
                  <a:gd name="connsiteX18" fmla="*/ 771525 w 986811"/>
                  <a:gd name="connsiteY18" fmla="*/ 16669 h 323850"/>
                  <a:gd name="connsiteX19" fmla="*/ 628650 w 986811"/>
                  <a:gd name="connsiteY19" fmla="*/ 0 h 323850"/>
                  <a:gd name="connsiteX20" fmla="*/ 531019 w 986811"/>
                  <a:gd name="connsiteY20" fmla="*/ 11906 h 323850"/>
                  <a:gd name="connsiteX21" fmla="*/ 419100 w 986811"/>
                  <a:gd name="connsiteY21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50019 w 986811"/>
                  <a:gd name="connsiteY6" fmla="*/ 233362 h 323850"/>
                  <a:gd name="connsiteX7" fmla="*/ 195263 w 986811"/>
                  <a:gd name="connsiteY7" fmla="*/ 183356 h 323850"/>
                  <a:gd name="connsiteX8" fmla="*/ 276225 w 986811"/>
                  <a:gd name="connsiteY8" fmla="*/ 133350 h 323850"/>
                  <a:gd name="connsiteX9" fmla="*/ 385763 w 986811"/>
                  <a:gd name="connsiteY9" fmla="*/ 104775 h 323850"/>
                  <a:gd name="connsiteX10" fmla="*/ 533400 w 986811"/>
                  <a:gd name="connsiteY10" fmla="*/ 100012 h 323850"/>
                  <a:gd name="connsiteX11" fmla="*/ 688182 w 986811"/>
                  <a:gd name="connsiteY11" fmla="*/ 97631 h 323850"/>
                  <a:gd name="connsiteX12" fmla="*/ 766763 w 986811"/>
                  <a:gd name="connsiteY12" fmla="*/ 123825 h 323850"/>
                  <a:gd name="connsiteX13" fmla="*/ 816769 w 986811"/>
                  <a:gd name="connsiteY13" fmla="*/ 169069 h 323850"/>
                  <a:gd name="connsiteX14" fmla="*/ 864394 w 986811"/>
                  <a:gd name="connsiteY14" fmla="*/ 171450 h 323850"/>
                  <a:gd name="connsiteX15" fmla="*/ 983457 w 986811"/>
                  <a:gd name="connsiteY15" fmla="*/ 242887 h 323850"/>
                  <a:gd name="connsiteX16" fmla="*/ 933450 w 986811"/>
                  <a:gd name="connsiteY16" fmla="*/ 130969 h 323850"/>
                  <a:gd name="connsiteX17" fmla="*/ 895350 w 986811"/>
                  <a:gd name="connsiteY17" fmla="*/ 78581 h 323850"/>
                  <a:gd name="connsiteX18" fmla="*/ 771525 w 986811"/>
                  <a:gd name="connsiteY18" fmla="*/ 16669 h 323850"/>
                  <a:gd name="connsiteX19" fmla="*/ 628650 w 986811"/>
                  <a:gd name="connsiteY19" fmla="*/ 0 h 323850"/>
                  <a:gd name="connsiteX20" fmla="*/ 531019 w 986811"/>
                  <a:gd name="connsiteY20" fmla="*/ 11906 h 323850"/>
                  <a:gd name="connsiteX21" fmla="*/ 419100 w 986811"/>
                  <a:gd name="connsiteY21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73819 w 986811"/>
                  <a:gd name="connsiteY6" fmla="*/ 273844 h 323850"/>
                  <a:gd name="connsiteX7" fmla="*/ 150019 w 986811"/>
                  <a:gd name="connsiteY7" fmla="*/ 233362 h 323850"/>
                  <a:gd name="connsiteX8" fmla="*/ 195263 w 986811"/>
                  <a:gd name="connsiteY8" fmla="*/ 183356 h 323850"/>
                  <a:gd name="connsiteX9" fmla="*/ 276225 w 986811"/>
                  <a:gd name="connsiteY9" fmla="*/ 133350 h 323850"/>
                  <a:gd name="connsiteX10" fmla="*/ 385763 w 986811"/>
                  <a:gd name="connsiteY10" fmla="*/ 104775 h 323850"/>
                  <a:gd name="connsiteX11" fmla="*/ 533400 w 986811"/>
                  <a:gd name="connsiteY11" fmla="*/ 100012 h 323850"/>
                  <a:gd name="connsiteX12" fmla="*/ 688182 w 986811"/>
                  <a:gd name="connsiteY12" fmla="*/ 97631 h 323850"/>
                  <a:gd name="connsiteX13" fmla="*/ 766763 w 986811"/>
                  <a:gd name="connsiteY13" fmla="*/ 123825 h 323850"/>
                  <a:gd name="connsiteX14" fmla="*/ 816769 w 986811"/>
                  <a:gd name="connsiteY14" fmla="*/ 169069 h 323850"/>
                  <a:gd name="connsiteX15" fmla="*/ 864394 w 986811"/>
                  <a:gd name="connsiteY15" fmla="*/ 171450 h 323850"/>
                  <a:gd name="connsiteX16" fmla="*/ 983457 w 986811"/>
                  <a:gd name="connsiteY16" fmla="*/ 242887 h 323850"/>
                  <a:gd name="connsiteX17" fmla="*/ 933450 w 986811"/>
                  <a:gd name="connsiteY17" fmla="*/ 130969 h 323850"/>
                  <a:gd name="connsiteX18" fmla="*/ 895350 w 986811"/>
                  <a:gd name="connsiteY18" fmla="*/ 78581 h 323850"/>
                  <a:gd name="connsiteX19" fmla="*/ 771525 w 986811"/>
                  <a:gd name="connsiteY19" fmla="*/ 16669 h 323850"/>
                  <a:gd name="connsiteX20" fmla="*/ 628650 w 986811"/>
                  <a:gd name="connsiteY20" fmla="*/ 0 h 323850"/>
                  <a:gd name="connsiteX21" fmla="*/ 531019 w 986811"/>
                  <a:gd name="connsiteY21" fmla="*/ 11906 h 323850"/>
                  <a:gd name="connsiteX22" fmla="*/ 419100 w 986811"/>
                  <a:gd name="connsiteY22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07157 w 986811"/>
                  <a:gd name="connsiteY6" fmla="*/ 311944 h 323850"/>
                  <a:gd name="connsiteX7" fmla="*/ 150019 w 986811"/>
                  <a:gd name="connsiteY7" fmla="*/ 233362 h 323850"/>
                  <a:gd name="connsiteX8" fmla="*/ 195263 w 986811"/>
                  <a:gd name="connsiteY8" fmla="*/ 183356 h 323850"/>
                  <a:gd name="connsiteX9" fmla="*/ 276225 w 986811"/>
                  <a:gd name="connsiteY9" fmla="*/ 133350 h 323850"/>
                  <a:gd name="connsiteX10" fmla="*/ 385763 w 986811"/>
                  <a:gd name="connsiteY10" fmla="*/ 104775 h 323850"/>
                  <a:gd name="connsiteX11" fmla="*/ 533400 w 986811"/>
                  <a:gd name="connsiteY11" fmla="*/ 100012 h 323850"/>
                  <a:gd name="connsiteX12" fmla="*/ 688182 w 986811"/>
                  <a:gd name="connsiteY12" fmla="*/ 97631 h 323850"/>
                  <a:gd name="connsiteX13" fmla="*/ 766763 w 986811"/>
                  <a:gd name="connsiteY13" fmla="*/ 123825 h 323850"/>
                  <a:gd name="connsiteX14" fmla="*/ 816769 w 986811"/>
                  <a:gd name="connsiteY14" fmla="*/ 169069 h 323850"/>
                  <a:gd name="connsiteX15" fmla="*/ 864394 w 986811"/>
                  <a:gd name="connsiteY15" fmla="*/ 171450 h 323850"/>
                  <a:gd name="connsiteX16" fmla="*/ 983457 w 986811"/>
                  <a:gd name="connsiteY16" fmla="*/ 242887 h 323850"/>
                  <a:gd name="connsiteX17" fmla="*/ 933450 w 986811"/>
                  <a:gd name="connsiteY17" fmla="*/ 130969 h 323850"/>
                  <a:gd name="connsiteX18" fmla="*/ 895350 w 986811"/>
                  <a:gd name="connsiteY18" fmla="*/ 78581 h 323850"/>
                  <a:gd name="connsiteX19" fmla="*/ 771525 w 986811"/>
                  <a:gd name="connsiteY19" fmla="*/ 16669 h 323850"/>
                  <a:gd name="connsiteX20" fmla="*/ 628650 w 986811"/>
                  <a:gd name="connsiteY20" fmla="*/ 0 h 323850"/>
                  <a:gd name="connsiteX21" fmla="*/ 531019 w 986811"/>
                  <a:gd name="connsiteY21" fmla="*/ 11906 h 323850"/>
                  <a:gd name="connsiteX22" fmla="*/ 419100 w 986811"/>
                  <a:gd name="connsiteY22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07157 w 986811"/>
                  <a:gd name="connsiteY6" fmla="*/ 311944 h 323850"/>
                  <a:gd name="connsiteX7" fmla="*/ 150019 w 986811"/>
                  <a:gd name="connsiteY7" fmla="*/ 233362 h 323850"/>
                  <a:gd name="connsiteX8" fmla="*/ 195263 w 986811"/>
                  <a:gd name="connsiteY8" fmla="*/ 183356 h 323850"/>
                  <a:gd name="connsiteX9" fmla="*/ 276225 w 986811"/>
                  <a:gd name="connsiteY9" fmla="*/ 133350 h 323850"/>
                  <a:gd name="connsiteX10" fmla="*/ 385763 w 986811"/>
                  <a:gd name="connsiteY10" fmla="*/ 104775 h 323850"/>
                  <a:gd name="connsiteX11" fmla="*/ 533400 w 986811"/>
                  <a:gd name="connsiteY11" fmla="*/ 100012 h 323850"/>
                  <a:gd name="connsiteX12" fmla="*/ 688182 w 986811"/>
                  <a:gd name="connsiteY12" fmla="*/ 97631 h 323850"/>
                  <a:gd name="connsiteX13" fmla="*/ 766763 w 986811"/>
                  <a:gd name="connsiteY13" fmla="*/ 123825 h 323850"/>
                  <a:gd name="connsiteX14" fmla="*/ 816769 w 986811"/>
                  <a:gd name="connsiteY14" fmla="*/ 169069 h 323850"/>
                  <a:gd name="connsiteX15" fmla="*/ 881063 w 986811"/>
                  <a:gd name="connsiteY15" fmla="*/ 226218 h 323850"/>
                  <a:gd name="connsiteX16" fmla="*/ 983457 w 986811"/>
                  <a:gd name="connsiteY16" fmla="*/ 242887 h 323850"/>
                  <a:gd name="connsiteX17" fmla="*/ 933450 w 986811"/>
                  <a:gd name="connsiteY17" fmla="*/ 130969 h 323850"/>
                  <a:gd name="connsiteX18" fmla="*/ 895350 w 986811"/>
                  <a:gd name="connsiteY18" fmla="*/ 78581 h 323850"/>
                  <a:gd name="connsiteX19" fmla="*/ 771525 w 986811"/>
                  <a:gd name="connsiteY19" fmla="*/ 16669 h 323850"/>
                  <a:gd name="connsiteX20" fmla="*/ 628650 w 986811"/>
                  <a:gd name="connsiteY20" fmla="*/ 0 h 323850"/>
                  <a:gd name="connsiteX21" fmla="*/ 531019 w 986811"/>
                  <a:gd name="connsiteY21" fmla="*/ 11906 h 323850"/>
                  <a:gd name="connsiteX22" fmla="*/ 419100 w 986811"/>
                  <a:gd name="connsiteY22" fmla="*/ 11906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811" h="323850">
                    <a:moveTo>
                      <a:pt x="419100" y="11906"/>
                    </a:moveTo>
                    <a:lnTo>
                      <a:pt x="250031" y="57150"/>
                    </a:lnTo>
                    <a:lnTo>
                      <a:pt x="71438" y="145256"/>
                    </a:lnTo>
                    <a:lnTo>
                      <a:pt x="47626" y="176212"/>
                    </a:lnTo>
                    <a:lnTo>
                      <a:pt x="7144" y="221456"/>
                    </a:lnTo>
                    <a:lnTo>
                      <a:pt x="0" y="323850"/>
                    </a:lnTo>
                    <a:lnTo>
                      <a:pt x="107157" y="311944"/>
                    </a:lnTo>
                    <a:lnTo>
                      <a:pt x="150019" y="233362"/>
                    </a:lnTo>
                    <a:lnTo>
                      <a:pt x="195263" y="183356"/>
                    </a:lnTo>
                    <a:lnTo>
                      <a:pt x="276225" y="133350"/>
                    </a:lnTo>
                    <a:lnTo>
                      <a:pt x="385763" y="104775"/>
                    </a:lnTo>
                    <a:lnTo>
                      <a:pt x="533400" y="100012"/>
                    </a:lnTo>
                    <a:lnTo>
                      <a:pt x="688182" y="97631"/>
                    </a:lnTo>
                    <a:lnTo>
                      <a:pt x="766763" y="123825"/>
                    </a:lnTo>
                    <a:lnTo>
                      <a:pt x="816769" y="169069"/>
                    </a:lnTo>
                    <a:lnTo>
                      <a:pt x="881063" y="226218"/>
                    </a:lnTo>
                    <a:lnTo>
                      <a:pt x="983457" y="242887"/>
                    </a:lnTo>
                    <a:cubicBezTo>
                      <a:pt x="1000126" y="184150"/>
                      <a:pt x="950119" y="168275"/>
                      <a:pt x="933450" y="130969"/>
                    </a:cubicBezTo>
                    <a:lnTo>
                      <a:pt x="895350" y="78581"/>
                    </a:lnTo>
                    <a:lnTo>
                      <a:pt x="771525" y="16669"/>
                    </a:lnTo>
                    <a:lnTo>
                      <a:pt x="628650" y="0"/>
                    </a:lnTo>
                    <a:lnTo>
                      <a:pt x="531019" y="11906"/>
                    </a:lnTo>
                    <a:lnTo>
                      <a:pt x="419100" y="119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" name="Группа 33"/>
          <p:cNvGrpSpPr/>
          <p:nvPr/>
        </p:nvGrpSpPr>
        <p:grpSpPr>
          <a:xfrm>
            <a:off x="3635896" y="4509120"/>
            <a:ext cx="1521329" cy="1789039"/>
            <a:chOff x="7020272" y="927950"/>
            <a:chExt cx="1228725" cy="1492937"/>
          </a:xfrm>
        </p:grpSpPr>
        <p:pic>
          <p:nvPicPr>
            <p:cNvPr id="35" name="Picture 10" descr="http://im2-tub-ru.yandex.net/i?id=104243123-05-7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92137"/>
              <a:ext cx="12287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па 119"/>
            <p:cNvGrpSpPr/>
            <p:nvPr/>
          </p:nvGrpSpPr>
          <p:grpSpPr>
            <a:xfrm>
              <a:off x="7092280" y="927950"/>
              <a:ext cx="986811" cy="468789"/>
              <a:chOff x="7092280" y="927950"/>
              <a:chExt cx="986811" cy="468789"/>
            </a:xfrm>
          </p:grpSpPr>
          <p:sp>
            <p:nvSpPr>
              <p:cNvPr id="37" name="Полилиния 36"/>
              <p:cNvSpPr/>
              <p:nvPr/>
            </p:nvSpPr>
            <p:spPr>
              <a:xfrm>
                <a:off x="7140252" y="946683"/>
                <a:ext cx="888206" cy="450056"/>
              </a:xfrm>
              <a:custGeom>
                <a:avLst/>
                <a:gdLst>
                  <a:gd name="connsiteX0" fmla="*/ 130969 w 888206"/>
                  <a:gd name="connsiteY0" fmla="*/ 214312 h 359568"/>
                  <a:gd name="connsiteX1" fmla="*/ 145256 w 888206"/>
                  <a:gd name="connsiteY1" fmla="*/ 266700 h 359568"/>
                  <a:gd name="connsiteX2" fmla="*/ 126206 w 888206"/>
                  <a:gd name="connsiteY2" fmla="*/ 314325 h 359568"/>
                  <a:gd name="connsiteX3" fmla="*/ 180975 w 888206"/>
                  <a:gd name="connsiteY3" fmla="*/ 350043 h 359568"/>
                  <a:gd name="connsiteX4" fmla="*/ 228600 w 888206"/>
                  <a:gd name="connsiteY4" fmla="*/ 359568 h 359568"/>
                  <a:gd name="connsiteX5" fmla="*/ 569119 w 888206"/>
                  <a:gd name="connsiteY5" fmla="*/ 359568 h 359568"/>
                  <a:gd name="connsiteX6" fmla="*/ 626269 w 888206"/>
                  <a:gd name="connsiteY6" fmla="*/ 345281 h 359568"/>
                  <a:gd name="connsiteX7" fmla="*/ 688181 w 888206"/>
                  <a:gd name="connsiteY7" fmla="*/ 321468 h 359568"/>
                  <a:gd name="connsiteX8" fmla="*/ 795337 w 888206"/>
                  <a:gd name="connsiteY8" fmla="*/ 276225 h 359568"/>
                  <a:gd name="connsiteX9" fmla="*/ 795337 w 888206"/>
                  <a:gd name="connsiteY9" fmla="*/ 200025 h 359568"/>
                  <a:gd name="connsiteX10" fmla="*/ 778669 w 888206"/>
                  <a:gd name="connsiteY10" fmla="*/ 197643 h 359568"/>
                  <a:gd name="connsiteX11" fmla="*/ 773906 w 888206"/>
                  <a:gd name="connsiteY11" fmla="*/ 154781 h 359568"/>
                  <a:gd name="connsiteX12" fmla="*/ 812006 w 888206"/>
                  <a:gd name="connsiteY12" fmla="*/ 173831 h 359568"/>
                  <a:gd name="connsiteX13" fmla="*/ 852487 w 888206"/>
                  <a:gd name="connsiteY13" fmla="*/ 169068 h 359568"/>
                  <a:gd name="connsiteX14" fmla="*/ 888206 w 888206"/>
                  <a:gd name="connsiteY14" fmla="*/ 107156 h 359568"/>
                  <a:gd name="connsiteX15" fmla="*/ 842962 w 888206"/>
                  <a:gd name="connsiteY15" fmla="*/ 59531 h 359568"/>
                  <a:gd name="connsiteX16" fmla="*/ 714375 w 888206"/>
                  <a:gd name="connsiteY16" fmla="*/ 0 h 359568"/>
                  <a:gd name="connsiteX17" fmla="*/ 585787 w 888206"/>
                  <a:gd name="connsiteY17" fmla="*/ 0 h 359568"/>
                  <a:gd name="connsiteX18" fmla="*/ 554831 w 888206"/>
                  <a:gd name="connsiteY18" fmla="*/ 4762 h 359568"/>
                  <a:gd name="connsiteX19" fmla="*/ 373856 w 888206"/>
                  <a:gd name="connsiteY19" fmla="*/ 9525 h 359568"/>
                  <a:gd name="connsiteX20" fmla="*/ 300037 w 888206"/>
                  <a:gd name="connsiteY20" fmla="*/ 28575 h 359568"/>
                  <a:gd name="connsiteX21" fmla="*/ 221456 w 888206"/>
                  <a:gd name="connsiteY21" fmla="*/ 52387 h 359568"/>
                  <a:gd name="connsiteX22" fmla="*/ 114300 w 888206"/>
                  <a:gd name="connsiteY22" fmla="*/ 92868 h 359568"/>
                  <a:gd name="connsiteX23" fmla="*/ 21431 w 888206"/>
                  <a:gd name="connsiteY23" fmla="*/ 128587 h 359568"/>
                  <a:gd name="connsiteX24" fmla="*/ 2381 w 888206"/>
                  <a:gd name="connsiteY24" fmla="*/ 159543 h 359568"/>
                  <a:gd name="connsiteX25" fmla="*/ 0 w 888206"/>
                  <a:gd name="connsiteY25" fmla="*/ 204787 h 359568"/>
                  <a:gd name="connsiteX26" fmla="*/ 11906 w 888206"/>
                  <a:gd name="connsiteY26" fmla="*/ 226218 h 359568"/>
                  <a:gd name="connsiteX27" fmla="*/ 130969 w 888206"/>
                  <a:gd name="connsiteY27" fmla="*/ 214312 h 359568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28600 w 888206"/>
                  <a:gd name="connsiteY4" fmla="*/ 359568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21468 h 414337"/>
                  <a:gd name="connsiteX8" fmla="*/ 795337 w 888206"/>
                  <a:gd name="connsiteY8" fmla="*/ 276225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21468 h 414337"/>
                  <a:gd name="connsiteX8" fmla="*/ 795337 w 888206"/>
                  <a:gd name="connsiteY8" fmla="*/ 276225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21468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8181 w 888206"/>
                  <a:gd name="connsiteY7" fmla="*/ 335756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126206 w 888206"/>
                  <a:gd name="connsiteY2" fmla="*/ 314325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45256 w 888206"/>
                  <a:gd name="connsiteY1" fmla="*/ 266700 h 414337"/>
                  <a:gd name="connsiteX2" fmla="*/ 80962 w 888206"/>
                  <a:gd name="connsiteY2" fmla="*/ 326231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30969 w 888206"/>
                  <a:gd name="connsiteY0" fmla="*/ 214312 h 414337"/>
                  <a:gd name="connsiteX1" fmla="*/ 109537 w 888206"/>
                  <a:gd name="connsiteY1" fmla="*/ 278606 h 414337"/>
                  <a:gd name="connsiteX2" fmla="*/ 80962 w 888206"/>
                  <a:gd name="connsiteY2" fmla="*/ 326231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30969 w 888206"/>
                  <a:gd name="connsiteY27" fmla="*/ 214312 h 414337"/>
                  <a:gd name="connsiteX0" fmla="*/ 111919 w 888206"/>
                  <a:gd name="connsiteY0" fmla="*/ 211930 h 414337"/>
                  <a:gd name="connsiteX1" fmla="*/ 109537 w 888206"/>
                  <a:gd name="connsiteY1" fmla="*/ 278606 h 414337"/>
                  <a:gd name="connsiteX2" fmla="*/ 80962 w 888206"/>
                  <a:gd name="connsiteY2" fmla="*/ 326231 h 414337"/>
                  <a:gd name="connsiteX3" fmla="*/ 183356 w 888206"/>
                  <a:gd name="connsiteY3" fmla="*/ 414337 h 414337"/>
                  <a:gd name="connsiteX4" fmla="*/ 242887 w 888206"/>
                  <a:gd name="connsiteY4" fmla="*/ 400049 h 414337"/>
                  <a:gd name="connsiteX5" fmla="*/ 569119 w 888206"/>
                  <a:gd name="connsiteY5" fmla="*/ 359568 h 414337"/>
                  <a:gd name="connsiteX6" fmla="*/ 626269 w 888206"/>
                  <a:gd name="connsiteY6" fmla="*/ 345281 h 414337"/>
                  <a:gd name="connsiteX7" fmla="*/ 685799 w 888206"/>
                  <a:gd name="connsiteY7" fmla="*/ 357187 h 414337"/>
                  <a:gd name="connsiteX8" fmla="*/ 807243 w 888206"/>
                  <a:gd name="connsiteY8" fmla="*/ 411956 h 414337"/>
                  <a:gd name="connsiteX9" fmla="*/ 795337 w 888206"/>
                  <a:gd name="connsiteY9" fmla="*/ 200025 h 414337"/>
                  <a:gd name="connsiteX10" fmla="*/ 778669 w 888206"/>
                  <a:gd name="connsiteY10" fmla="*/ 197643 h 414337"/>
                  <a:gd name="connsiteX11" fmla="*/ 773906 w 888206"/>
                  <a:gd name="connsiteY11" fmla="*/ 154781 h 414337"/>
                  <a:gd name="connsiteX12" fmla="*/ 812006 w 888206"/>
                  <a:gd name="connsiteY12" fmla="*/ 173831 h 414337"/>
                  <a:gd name="connsiteX13" fmla="*/ 852487 w 888206"/>
                  <a:gd name="connsiteY13" fmla="*/ 169068 h 414337"/>
                  <a:gd name="connsiteX14" fmla="*/ 888206 w 888206"/>
                  <a:gd name="connsiteY14" fmla="*/ 107156 h 414337"/>
                  <a:gd name="connsiteX15" fmla="*/ 842962 w 888206"/>
                  <a:gd name="connsiteY15" fmla="*/ 59531 h 414337"/>
                  <a:gd name="connsiteX16" fmla="*/ 714375 w 888206"/>
                  <a:gd name="connsiteY16" fmla="*/ 0 h 414337"/>
                  <a:gd name="connsiteX17" fmla="*/ 585787 w 888206"/>
                  <a:gd name="connsiteY17" fmla="*/ 0 h 414337"/>
                  <a:gd name="connsiteX18" fmla="*/ 554831 w 888206"/>
                  <a:gd name="connsiteY18" fmla="*/ 4762 h 414337"/>
                  <a:gd name="connsiteX19" fmla="*/ 373856 w 888206"/>
                  <a:gd name="connsiteY19" fmla="*/ 9525 h 414337"/>
                  <a:gd name="connsiteX20" fmla="*/ 300037 w 888206"/>
                  <a:gd name="connsiteY20" fmla="*/ 28575 h 414337"/>
                  <a:gd name="connsiteX21" fmla="*/ 221456 w 888206"/>
                  <a:gd name="connsiteY21" fmla="*/ 52387 h 414337"/>
                  <a:gd name="connsiteX22" fmla="*/ 114300 w 888206"/>
                  <a:gd name="connsiteY22" fmla="*/ 92868 h 414337"/>
                  <a:gd name="connsiteX23" fmla="*/ 21431 w 888206"/>
                  <a:gd name="connsiteY23" fmla="*/ 128587 h 414337"/>
                  <a:gd name="connsiteX24" fmla="*/ 2381 w 888206"/>
                  <a:gd name="connsiteY24" fmla="*/ 159543 h 414337"/>
                  <a:gd name="connsiteX25" fmla="*/ 0 w 888206"/>
                  <a:gd name="connsiteY25" fmla="*/ 204787 h 414337"/>
                  <a:gd name="connsiteX26" fmla="*/ 11906 w 888206"/>
                  <a:gd name="connsiteY26" fmla="*/ 226218 h 414337"/>
                  <a:gd name="connsiteX27" fmla="*/ 111919 w 888206"/>
                  <a:gd name="connsiteY27" fmla="*/ 211930 h 414337"/>
                  <a:gd name="connsiteX0" fmla="*/ 111919 w 888206"/>
                  <a:gd name="connsiteY0" fmla="*/ 211930 h 450056"/>
                  <a:gd name="connsiteX1" fmla="*/ 109537 w 888206"/>
                  <a:gd name="connsiteY1" fmla="*/ 278606 h 450056"/>
                  <a:gd name="connsiteX2" fmla="*/ 80962 w 888206"/>
                  <a:gd name="connsiteY2" fmla="*/ 326231 h 450056"/>
                  <a:gd name="connsiteX3" fmla="*/ 152399 w 888206"/>
                  <a:gd name="connsiteY3" fmla="*/ 450056 h 450056"/>
                  <a:gd name="connsiteX4" fmla="*/ 242887 w 888206"/>
                  <a:gd name="connsiteY4" fmla="*/ 400049 h 450056"/>
                  <a:gd name="connsiteX5" fmla="*/ 569119 w 888206"/>
                  <a:gd name="connsiteY5" fmla="*/ 359568 h 450056"/>
                  <a:gd name="connsiteX6" fmla="*/ 626269 w 888206"/>
                  <a:gd name="connsiteY6" fmla="*/ 345281 h 450056"/>
                  <a:gd name="connsiteX7" fmla="*/ 685799 w 888206"/>
                  <a:gd name="connsiteY7" fmla="*/ 357187 h 450056"/>
                  <a:gd name="connsiteX8" fmla="*/ 807243 w 888206"/>
                  <a:gd name="connsiteY8" fmla="*/ 411956 h 450056"/>
                  <a:gd name="connsiteX9" fmla="*/ 795337 w 888206"/>
                  <a:gd name="connsiteY9" fmla="*/ 200025 h 450056"/>
                  <a:gd name="connsiteX10" fmla="*/ 778669 w 888206"/>
                  <a:gd name="connsiteY10" fmla="*/ 197643 h 450056"/>
                  <a:gd name="connsiteX11" fmla="*/ 773906 w 888206"/>
                  <a:gd name="connsiteY11" fmla="*/ 154781 h 450056"/>
                  <a:gd name="connsiteX12" fmla="*/ 812006 w 888206"/>
                  <a:gd name="connsiteY12" fmla="*/ 173831 h 450056"/>
                  <a:gd name="connsiteX13" fmla="*/ 852487 w 888206"/>
                  <a:gd name="connsiteY13" fmla="*/ 169068 h 450056"/>
                  <a:gd name="connsiteX14" fmla="*/ 888206 w 888206"/>
                  <a:gd name="connsiteY14" fmla="*/ 107156 h 450056"/>
                  <a:gd name="connsiteX15" fmla="*/ 842962 w 888206"/>
                  <a:gd name="connsiteY15" fmla="*/ 59531 h 450056"/>
                  <a:gd name="connsiteX16" fmla="*/ 714375 w 888206"/>
                  <a:gd name="connsiteY16" fmla="*/ 0 h 450056"/>
                  <a:gd name="connsiteX17" fmla="*/ 585787 w 888206"/>
                  <a:gd name="connsiteY17" fmla="*/ 0 h 450056"/>
                  <a:gd name="connsiteX18" fmla="*/ 554831 w 888206"/>
                  <a:gd name="connsiteY18" fmla="*/ 4762 h 450056"/>
                  <a:gd name="connsiteX19" fmla="*/ 373856 w 888206"/>
                  <a:gd name="connsiteY19" fmla="*/ 9525 h 450056"/>
                  <a:gd name="connsiteX20" fmla="*/ 300037 w 888206"/>
                  <a:gd name="connsiteY20" fmla="*/ 28575 h 450056"/>
                  <a:gd name="connsiteX21" fmla="*/ 221456 w 888206"/>
                  <a:gd name="connsiteY21" fmla="*/ 52387 h 450056"/>
                  <a:gd name="connsiteX22" fmla="*/ 114300 w 888206"/>
                  <a:gd name="connsiteY22" fmla="*/ 92868 h 450056"/>
                  <a:gd name="connsiteX23" fmla="*/ 21431 w 888206"/>
                  <a:gd name="connsiteY23" fmla="*/ 128587 h 450056"/>
                  <a:gd name="connsiteX24" fmla="*/ 2381 w 888206"/>
                  <a:gd name="connsiteY24" fmla="*/ 159543 h 450056"/>
                  <a:gd name="connsiteX25" fmla="*/ 0 w 888206"/>
                  <a:gd name="connsiteY25" fmla="*/ 204787 h 450056"/>
                  <a:gd name="connsiteX26" fmla="*/ 11906 w 888206"/>
                  <a:gd name="connsiteY26" fmla="*/ 226218 h 450056"/>
                  <a:gd name="connsiteX27" fmla="*/ 111919 w 888206"/>
                  <a:gd name="connsiteY27" fmla="*/ 211930 h 45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88206" h="450056">
                    <a:moveTo>
                      <a:pt x="111919" y="211930"/>
                    </a:moveTo>
                    <a:lnTo>
                      <a:pt x="109537" y="278606"/>
                    </a:lnTo>
                    <a:lnTo>
                      <a:pt x="80962" y="326231"/>
                    </a:lnTo>
                    <a:lnTo>
                      <a:pt x="152399" y="450056"/>
                    </a:lnTo>
                    <a:lnTo>
                      <a:pt x="242887" y="400049"/>
                    </a:lnTo>
                    <a:lnTo>
                      <a:pt x="569119" y="359568"/>
                    </a:lnTo>
                    <a:lnTo>
                      <a:pt x="626269" y="345281"/>
                    </a:lnTo>
                    <a:lnTo>
                      <a:pt x="685799" y="357187"/>
                    </a:lnTo>
                    <a:lnTo>
                      <a:pt x="807243" y="411956"/>
                    </a:lnTo>
                    <a:lnTo>
                      <a:pt x="795337" y="200025"/>
                    </a:lnTo>
                    <a:lnTo>
                      <a:pt x="778669" y="197643"/>
                    </a:lnTo>
                    <a:lnTo>
                      <a:pt x="773906" y="154781"/>
                    </a:lnTo>
                    <a:lnTo>
                      <a:pt x="812006" y="173831"/>
                    </a:lnTo>
                    <a:lnTo>
                      <a:pt x="852487" y="169068"/>
                    </a:lnTo>
                    <a:lnTo>
                      <a:pt x="888206" y="107156"/>
                    </a:lnTo>
                    <a:lnTo>
                      <a:pt x="842962" y="59531"/>
                    </a:lnTo>
                    <a:lnTo>
                      <a:pt x="714375" y="0"/>
                    </a:lnTo>
                    <a:lnTo>
                      <a:pt x="585787" y="0"/>
                    </a:lnTo>
                    <a:lnTo>
                      <a:pt x="554831" y="4762"/>
                    </a:lnTo>
                    <a:lnTo>
                      <a:pt x="373856" y="9525"/>
                    </a:lnTo>
                    <a:lnTo>
                      <a:pt x="300037" y="28575"/>
                    </a:lnTo>
                    <a:lnTo>
                      <a:pt x="221456" y="52387"/>
                    </a:lnTo>
                    <a:lnTo>
                      <a:pt x="114300" y="92868"/>
                    </a:lnTo>
                    <a:lnTo>
                      <a:pt x="21431" y="128587"/>
                    </a:lnTo>
                    <a:lnTo>
                      <a:pt x="2381" y="159543"/>
                    </a:lnTo>
                    <a:lnTo>
                      <a:pt x="0" y="204787"/>
                    </a:lnTo>
                    <a:lnTo>
                      <a:pt x="11906" y="226218"/>
                    </a:lnTo>
                    <a:lnTo>
                      <a:pt x="111919" y="2119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7092280" y="927950"/>
                <a:ext cx="986811" cy="323850"/>
              </a:xfrm>
              <a:custGeom>
                <a:avLst/>
                <a:gdLst>
                  <a:gd name="connsiteX0" fmla="*/ 376237 w 890587"/>
                  <a:gd name="connsiteY0" fmla="*/ 9525 h 235744"/>
                  <a:gd name="connsiteX1" fmla="*/ 211931 w 890587"/>
                  <a:gd name="connsiteY1" fmla="*/ 59532 h 235744"/>
                  <a:gd name="connsiteX2" fmla="*/ 28575 w 890587"/>
                  <a:gd name="connsiteY2" fmla="*/ 130969 h 235744"/>
                  <a:gd name="connsiteX3" fmla="*/ 7144 w 890587"/>
                  <a:gd name="connsiteY3" fmla="*/ 169069 h 235744"/>
                  <a:gd name="connsiteX4" fmla="*/ 0 w 890587"/>
                  <a:gd name="connsiteY4" fmla="*/ 204788 h 235744"/>
                  <a:gd name="connsiteX5" fmla="*/ 16669 w 890587"/>
                  <a:gd name="connsiteY5" fmla="*/ 235744 h 235744"/>
                  <a:gd name="connsiteX6" fmla="*/ 107156 w 890587"/>
                  <a:gd name="connsiteY6" fmla="*/ 219075 h 235744"/>
                  <a:gd name="connsiteX7" fmla="*/ 152400 w 890587"/>
                  <a:gd name="connsiteY7" fmla="*/ 169069 h 235744"/>
                  <a:gd name="connsiteX8" fmla="*/ 233362 w 890587"/>
                  <a:gd name="connsiteY8" fmla="*/ 119063 h 235744"/>
                  <a:gd name="connsiteX9" fmla="*/ 342900 w 890587"/>
                  <a:gd name="connsiteY9" fmla="*/ 90488 h 235744"/>
                  <a:gd name="connsiteX10" fmla="*/ 490537 w 890587"/>
                  <a:gd name="connsiteY10" fmla="*/ 85725 h 235744"/>
                  <a:gd name="connsiteX11" fmla="*/ 645319 w 890587"/>
                  <a:gd name="connsiteY11" fmla="*/ 83344 h 235744"/>
                  <a:gd name="connsiteX12" fmla="*/ 731044 w 890587"/>
                  <a:gd name="connsiteY12" fmla="*/ 92869 h 235744"/>
                  <a:gd name="connsiteX13" fmla="*/ 785812 w 890587"/>
                  <a:gd name="connsiteY13" fmla="*/ 116682 h 235744"/>
                  <a:gd name="connsiteX14" fmla="*/ 821531 w 890587"/>
                  <a:gd name="connsiteY14" fmla="*/ 157163 h 235744"/>
                  <a:gd name="connsiteX15" fmla="*/ 857250 w 890587"/>
                  <a:gd name="connsiteY15" fmla="*/ 169069 h 235744"/>
                  <a:gd name="connsiteX16" fmla="*/ 890587 w 890587"/>
                  <a:gd name="connsiteY16" fmla="*/ 116682 h 235744"/>
                  <a:gd name="connsiteX17" fmla="*/ 852487 w 890587"/>
                  <a:gd name="connsiteY17" fmla="*/ 64294 h 235744"/>
                  <a:gd name="connsiteX18" fmla="*/ 728662 w 890587"/>
                  <a:gd name="connsiteY18" fmla="*/ 2382 h 235744"/>
                  <a:gd name="connsiteX19" fmla="*/ 585787 w 890587"/>
                  <a:gd name="connsiteY19" fmla="*/ 0 h 235744"/>
                  <a:gd name="connsiteX20" fmla="*/ 488156 w 890587"/>
                  <a:gd name="connsiteY20" fmla="*/ 14288 h 235744"/>
                  <a:gd name="connsiteX21" fmla="*/ 376237 w 890587"/>
                  <a:gd name="connsiteY21" fmla="*/ 9525 h 235744"/>
                  <a:gd name="connsiteX0" fmla="*/ 376237 w 940594"/>
                  <a:gd name="connsiteY0" fmla="*/ 9525 h 235744"/>
                  <a:gd name="connsiteX1" fmla="*/ 211931 w 940594"/>
                  <a:gd name="connsiteY1" fmla="*/ 59532 h 235744"/>
                  <a:gd name="connsiteX2" fmla="*/ 28575 w 940594"/>
                  <a:gd name="connsiteY2" fmla="*/ 130969 h 235744"/>
                  <a:gd name="connsiteX3" fmla="*/ 7144 w 940594"/>
                  <a:gd name="connsiteY3" fmla="*/ 169069 h 235744"/>
                  <a:gd name="connsiteX4" fmla="*/ 0 w 940594"/>
                  <a:gd name="connsiteY4" fmla="*/ 204788 h 235744"/>
                  <a:gd name="connsiteX5" fmla="*/ 16669 w 940594"/>
                  <a:gd name="connsiteY5" fmla="*/ 235744 h 235744"/>
                  <a:gd name="connsiteX6" fmla="*/ 107156 w 940594"/>
                  <a:gd name="connsiteY6" fmla="*/ 219075 h 235744"/>
                  <a:gd name="connsiteX7" fmla="*/ 152400 w 940594"/>
                  <a:gd name="connsiteY7" fmla="*/ 169069 h 235744"/>
                  <a:gd name="connsiteX8" fmla="*/ 233362 w 940594"/>
                  <a:gd name="connsiteY8" fmla="*/ 119063 h 235744"/>
                  <a:gd name="connsiteX9" fmla="*/ 342900 w 940594"/>
                  <a:gd name="connsiteY9" fmla="*/ 90488 h 235744"/>
                  <a:gd name="connsiteX10" fmla="*/ 490537 w 940594"/>
                  <a:gd name="connsiteY10" fmla="*/ 85725 h 235744"/>
                  <a:gd name="connsiteX11" fmla="*/ 645319 w 940594"/>
                  <a:gd name="connsiteY11" fmla="*/ 83344 h 235744"/>
                  <a:gd name="connsiteX12" fmla="*/ 731044 w 940594"/>
                  <a:gd name="connsiteY12" fmla="*/ 92869 h 235744"/>
                  <a:gd name="connsiteX13" fmla="*/ 785812 w 940594"/>
                  <a:gd name="connsiteY13" fmla="*/ 116682 h 235744"/>
                  <a:gd name="connsiteX14" fmla="*/ 821531 w 940594"/>
                  <a:gd name="connsiteY14" fmla="*/ 157163 h 235744"/>
                  <a:gd name="connsiteX15" fmla="*/ 940594 w 940594"/>
                  <a:gd name="connsiteY15" fmla="*/ 228600 h 235744"/>
                  <a:gd name="connsiteX16" fmla="*/ 890587 w 940594"/>
                  <a:gd name="connsiteY16" fmla="*/ 116682 h 235744"/>
                  <a:gd name="connsiteX17" fmla="*/ 852487 w 940594"/>
                  <a:gd name="connsiteY17" fmla="*/ 64294 h 235744"/>
                  <a:gd name="connsiteX18" fmla="*/ 728662 w 940594"/>
                  <a:gd name="connsiteY18" fmla="*/ 2382 h 235744"/>
                  <a:gd name="connsiteX19" fmla="*/ 585787 w 940594"/>
                  <a:gd name="connsiteY19" fmla="*/ 0 h 235744"/>
                  <a:gd name="connsiteX20" fmla="*/ 488156 w 940594"/>
                  <a:gd name="connsiteY20" fmla="*/ 14288 h 235744"/>
                  <a:gd name="connsiteX21" fmla="*/ 376237 w 940594"/>
                  <a:gd name="connsiteY21" fmla="*/ 9525 h 235744"/>
                  <a:gd name="connsiteX0" fmla="*/ 376237 w 943948"/>
                  <a:gd name="connsiteY0" fmla="*/ 9525 h 235744"/>
                  <a:gd name="connsiteX1" fmla="*/ 211931 w 943948"/>
                  <a:gd name="connsiteY1" fmla="*/ 59532 h 235744"/>
                  <a:gd name="connsiteX2" fmla="*/ 28575 w 943948"/>
                  <a:gd name="connsiteY2" fmla="*/ 130969 h 235744"/>
                  <a:gd name="connsiteX3" fmla="*/ 7144 w 943948"/>
                  <a:gd name="connsiteY3" fmla="*/ 169069 h 235744"/>
                  <a:gd name="connsiteX4" fmla="*/ 0 w 943948"/>
                  <a:gd name="connsiteY4" fmla="*/ 204788 h 235744"/>
                  <a:gd name="connsiteX5" fmla="*/ 16669 w 943948"/>
                  <a:gd name="connsiteY5" fmla="*/ 235744 h 235744"/>
                  <a:gd name="connsiteX6" fmla="*/ 107156 w 943948"/>
                  <a:gd name="connsiteY6" fmla="*/ 219075 h 235744"/>
                  <a:gd name="connsiteX7" fmla="*/ 152400 w 943948"/>
                  <a:gd name="connsiteY7" fmla="*/ 169069 h 235744"/>
                  <a:gd name="connsiteX8" fmla="*/ 233362 w 943948"/>
                  <a:gd name="connsiteY8" fmla="*/ 119063 h 235744"/>
                  <a:gd name="connsiteX9" fmla="*/ 342900 w 943948"/>
                  <a:gd name="connsiteY9" fmla="*/ 90488 h 235744"/>
                  <a:gd name="connsiteX10" fmla="*/ 490537 w 943948"/>
                  <a:gd name="connsiteY10" fmla="*/ 85725 h 235744"/>
                  <a:gd name="connsiteX11" fmla="*/ 645319 w 943948"/>
                  <a:gd name="connsiteY11" fmla="*/ 83344 h 235744"/>
                  <a:gd name="connsiteX12" fmla="*/ 731044 w 943948"/>
                  <a:gd name="connsiteY12" fmla="*/ 92869 h 235744"/>
                  <a:gd name="connsiteX13" fmla="*/ 785812 w 943948"/>
                  <a:gd name="connsiteY13" fmla="*/ 116682 h 235744"/>
                  <a:gd name="connsiteX14" fmla="*/ 821531 w 943948"/>
                  <a:gd name="connsiteY14" fmla="*/ 157163 h 235744"/>
                  <a:gd name="connsiteX15" fmla="*/ 940594 w 943948"/>
                  <a:gd name="connsiteY15" fmla="*/ 228600 h 235744"/>
                  <a:gd name="connsiteX16" fmla="*/ 890587 w 943948"/>
                  <a:gd name="connsiteY16" fmla="*/ 116682 h 235744"/>
                  <a:gd name="connsiteX17" fmla="*/ 852487 w 943948"/>
                  <a:gd name="connsiteY17" fmla="*/ 64294 h 235744"/>
                  <a:gd name="connsiteX18" fmla="*/ 728662 w 943948"/>
                  <a:gd name="connsiteY18" fmla="*/ 2382 h 235744"/>
                  <a:gd name="connsiteX19" fmla="*/ 585787 w 943948"/>
                  <a:gd name="connsiteY19" fmla="*/ 0 h 235744"/>
                  <a:gd name="connsiteX20" fmla="*/ 488156 w 943948"/>
                  <a:gd name="connsiteY20" fmla="*/ 14288 h 235744"/>
                  <a:gd name="connsiteX21" fmla="*/ 376237 w 943948"/>
                  <a:gd name="connsiteY21" fmla="*/ 9525 h 235744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50007 w 986811"/>
                  <a:gd name="connsiteY3" fmla="*/ 169069 h 309563"/>
                  <a:gd name="connsiteX4" fmla="*/ 42863 w 986811"/>
                  <a:gd name="connsiteY4" fmla="*/ 204788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50007 w 986811"/>
                  <a:gd name="connsiteY3" fmla="*/ 169069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28576 w 986811"/>
                  <a:gd name="connsiteY3" fmla="*/ 150019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4794 w 986811"/>
                  <a:gd name="connsiteY1" fmla="*/ 59532 h 309563"/>
                  <a:gd name="connsiteX2" fmla="*/ 71438 w 986811"/>
                  <a:gd name="connsiteY2" fmla="*/ 130969 h 309563"/>
                  <a:gd name="connsiteX3" fmla="*/ 47626 w 986811"/>
                  <a:gd name="connsiteY3" fmla="*/ 161925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9525 h 309563"/>
                  <a:gd name="connsiteX1" fmla="*/ 250031 w 986811"/>
                  <a:gd name="connsiteY1" fmla="*/ 42863 h 309563"/>
                  <a:gd name="connsiteX2" fmla="*/ 71438 w 986811"/>
                  <a:gd name="connsiteY2" fmla="*/ 130969 h 309563"/>
                  <a:gd name="connsiteX3" fmla="*/ 47626 w 986811"/>
                  <a:gd name="connsiteY3" fmla="*/ 161925 h 309563"/>
                  <a:gd name="connsiteX4" fmla="*/ 7144 w 986811"/>
                  <a:gd name="connsiteY4" fmla="*/ 207169 h 309563"/>
                  <a:gd name="connsiteX5" fmla="*/ 0 w 986811"/>
                  <a:gd name="connsiteY5" fmla="*/ 309563 h 309563"/>
                  <a:gd name="connsiteX6" fmla="*/ 150019 w 986811"/>
                  <a:gd name="connsiteY6" fmla="*/ 219075 h 309563"/>
                  <a:gd name="connsiteX7" fmla="*/ 195263 w 986811"/>
                  <a:gd name="connsiteY7" fmla="*/ 169069 h 309563"/>
                  <a:gd name="connsiteX8" fmla="*/ 276225 w 986811"/>
                  <a:gd name="connsiteY8" fmla="*/ 119063 h 309563"/>
                  <a:gd name="connsiteX9" fmla="*/ 385763 w 986811"/>
                  <a:gd name="connsiteY9" fmla="*/ 90488 h 309563"/>
                  <a:gd name="connsiteX10" fmla="*/ 533400 w 986811"/>
                  <a:gd name="connsiteY10" fmla="*/ 85725 h 309563"/>
                  <a:gd name="connsiteX11" fmla="*/ 688182 w 986811"/>
                  <a:gd name="connsiteY11" fmla="*/ 83344 h 309563"/>
                  <a:gd name="connsiteX12" fmla="*/ 773907 w 986811"/>
                  <a:gd name="connsiteY12" fmla="*/ 92869 h 309563"/>
                  <a:gd name="connsiteX13" fmla="*/ 828675 w 986811"/>
                  <a:gd name="connsiteY13" fmla="*/ 116682 h 309563"/>
                  <a:gd name="connsiteX14" fmla="*/ 864394 w 986811"/>
                  <a:gd name="connsiteY14" fmla="*/ 157163 h 309563"/>
                  <a:gd name="connsiteX15" fmla="*/ 983457 w 986811"/>
                  <a:gd name="connsiteY15" fmla="*/ 228600 h 309563"/>
                  <a:gd name="connsiteX16" fmla="*/ 933450 w 986811"/>
                  <a:gd name="connsiteY16" fmla="*/ 116682 h 309563"/>
                  <a:gd name="connsiteX17" fmla="*/ 895350 w 986811"/>
                  <a:gd name="connsiteY17" fmla="*/ 64294 h 309563"/>
                  <a:gd name="connsiteX18" fmla="*/ 771525 w 986811"/>
                  <a:gd name="connsiteY18" fmla="*/ 2382 h 309563"/>
                  <a:gd name="connsiteX19" fmla="*/ 628650 w 986811"/>
                  <a:gd name="connsiteY19" fmla="*/ 0 h 309563"/>
                  <a:gd name="connsiteX20" fmla="*/ 531019 w 986811"/>
                  <a:gd name="connsiteY20" fmla="*/ 14288 h 309563"/>
                  <a:gd name="connsiteX21" fmla="*/ 419100 w 986811"/>
                  <a:gd name="connsiteY21" fmla="*/ 9525 h 309563"/>
                  <a:gd name="connsiteX0" fmla="*/ 419100 w 986811"/>
                  <a:gd name="connsiteY0" fmla="*/ 0 h 311944"/>
                  <a:gd name="connsiteX1" fmla="*/ 250031 w 986811"/>
                  <a:gd name="connsiteY1" fmla="*/ 45244 h 311944"/>
                  <a:gd name="connsiteX2" fmla="*/ 71438 w 986811"/>
                  <a:gd name="connsiteY2" fmla="*/ 133350 h 311944"/>
                  <a:gd name="connsiteX3" fmla="*/ 47626 w 986811"/>
                  <a:gd name="connsiteY3" fmla="*/ 164306 h 311944"/>
                  <a:gd name="connsiteX4" fmla="*/ 7144 w 986811"/>
                  <a:gd name="connsiteY4" fmla="*/ 209550 h 311944"/>
                  <a:gd name="connsiteX5" fmla="*/ 0 w 986811"/>
                  <a:gd name="connsiteY5" fmla="*/ 311944 h 311944"/>
                  <a:gd name="connsiteX6" fmla="*/ 150019 w 986811"/>
                  <a:gd name="connsiteY6" fmla="*/ 221456 h 311944"/>
                  <a:gd name="connsiteX7" fmla="*/ 195263 w 986811"/>
                  <a:gd name="connsiteY7" fmla="*/ 171450 h 311944"/>
                  <a:gd name="connsiteX8" fmla="*/ 276225 w 986811"/>
                  <a:gd name="connsiteY8" fmla="*/ 121444 h 311944"/>
                  <a:gd name="connsiteX9" fmla="*/ 385763 w 986811"/>
                  <a:gd name="connsiteY9" fmla="*/ 92869 h 311944"/>
                  <a:gd name="connsiteX10" fmla="*/ 533400 w 986811"/>
                  <a:gd name="connsiteY10" fmla="*/ 88106 h 311944"/>
                  <a:gd name="connsiteX11" fmla="*/ 688182 w 986811"/>
                  <a:gd name="connsiteY11" fmla="*/ 85725 h 311944"/>
                  <a:gd name="connsiteX12" fmla="*/ 773907 w 986811"/>
                  <a:gd name="connsiteY12" fmla="*/ 95250 h 311944"/>
                  <a:gd name="connsiteX13" fmla="*/ 828675 w 986811"/>
                  <a:gd name="connsiteY13" fmla="*/ 119063 h 311944"/>
                  <a:gd name="connsiteX14" fmla="*/ 864394 w 986811"/>
                  <a:gd name="connsiteY14" fmla="*/ 159544 h 311944"/>
                  <a:gd name="connsiteX15" fmla="*/ 983457 w 986811"/>
                  <a:gd name="connsiteY15" fmla="*/ 230981 h 311944"/>
                  <a:gd name="connsiteX16" fmla="*/ 933450 w 986811"/>
                  <a:gd name="connsiteY16" fmla="*/ 119063 h 311944"/>
                  <a:gd name="connsiteX17" fmla="*/ 895350 w 986811"/>
                  <a:gd name="connsiteY17" fmla="*/ 66675 h 311944"/>
                  <a:gd name="connsiteX18" fmla="*/ 771525 w 986811"/>
                  <a:gd name="connsiteY18" fmla="*/ 4763 h 311944"/>
                  <a:gd name="connsiteX19" fmla="*/ 628650 w 986811"/>
                  <a:gd name="connsiteY19" fmla="*/ 2381 h 311944"/>
                  <a:gd name="connsiteX20" fmla="*/ 531019 w 986811"/>
                  <a:gd name="connsiteY20" fmla="*/ 16669 h 311944"/>
                  <a:gd name="connsiteX21" fmla="*/ 419100 w 986811"/>
                  <a:gd name="connsiteY21" fmla="*/ 0 h 311944"/>
                  <a:gd name="connsiteX0" fmla="*/ 419100 w 986811"/>
                  <a:gd name="connsiteY0" fmla="*/ 0 h 311944"/>
                  <a:gd name="connsiteX1" fmla="*/ 250031 w 986811"/>
                  <a:gd name="connsiteY1" fmla="*/ 45244 h 311944"/>
                  <a:gd name="connsiteX2" fmla="*/ 71438 w 986811"/>
                  <a:gd name="connsiteY2" fmla="*/ 133350 h 311944"/>
                  <a:gd name="connsiteX3" fmla="*/ 47626 w 986811"/>
                  <a:gd name="connsiteY3" fmla="*/ 164306 h 311944"/>
                  <a:gd name="connsiteX4" fmla="*/ 7144 w 986811"/>
                  <a:gd name="connsiteY4" fmla="*/ 209550 h 311944"/>
                  <a:gd name="connsiteX5" fmla="*/ 0 w 986811"/>
                  <a:gd name="connsiteY5" fmla="*/ 311944 h 311944"/>
                  <a:gd name="connsiteX6" fmla="*/ 150019 w 986811"/>
                  <a:gd name="connsiteY6" fmla="*/ 221456 h 311944"/>
                  <a:gd name="connsiteX7" fmla="*/ 195263 w 986811"/>
                  <a:gd name="connsiteY7" fmla="*/ 171450 h 311944"/>
                  <a:gd name="connsiteX8" fmla="*/ 276225 w 986811"/>
                  <a:gd name="connsiteY8" fmla="*/ 121444 h 311944"/>
                  <a:gd name="connsiteX9" fmla="*/ 385763 w 986811"/>
                  <a:gd name="connsiteY9" fmla="*/ 92869 h 311944"/>
                  <a:gd name="connsiteX10" fmla="*/ 533400 w 986811"/>
                  <a:gd name="connsiteY10" fmla="*/ 88106 h 311944"/>
                  <a:gd name="connsiteX11" fmla="*/ 688182 w 986811"/>
                  <a:gd name="connsiteY11" fmla="*/ 85725 h 311944"/>
                  <a:gd name="connsiteX12" fmla="*/ 773907 w 986811"/>
                  <a:gd name="connsiteY12" fmla="*/ 95250 h 311944"/>
                  <a:gd name="connsiteX13" fmla="*/ 828675 w 986811"/>
                  <a:gd name="connsiteY13" fmla="*/ 119063 h 311944"/>
                  <a:gd name="connsiteX14" fmla="*/ 864394 w 986811"/>
                  <a:gd name="connsiteY14" fmla="*/ 159544 h 311944"/>
                  <a:gd name="connsiteX15" fmla="*/ 983457 w 986811"/>
                  <a:gd name="connsiteY15" fmla="*/ 230981 h 311944"/>
                  <a:gd name="connsiteX16" fmla="*/ 933450 w 986811"/>
                  <a:gd name="connsiteY16" fmla="*/ 119063 h 311944"/>
                  <a:gd name="connsiteX17" fmla="*/ 895350 w 986811"/>
                  <a:gd name="connsiteY17" fmla="*/ 66675 h 311944"/>
                  <a:gd name="connsiteX18" fmla="*/ 771525 w 986811"/>
                  <a:gd name="connsiteY18" fmla="*/ 4763 h 311944"/>
                  <a:gd name="connsiteX19" fmla="*/ 628650 w 986811"/>
                  <a:gd name="connsiteY19" fmla="*/ 2381 h 311944"/>
                  <a:gd name="connsiteX20" fmla="*/ 531019 w 986811"/>
                  <a:gd name="connsiteY20" fmla="*/ 0 h 311944"/>
                  <a:gd name="connsiteX21" fmla="*/ 419100 w 986811"/>
                  <a:gd name="connsiteY21" fmla="*/ 0 h 311944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50019 w 986811"/>
                  <a:gd name="connsiteY6" fmla="*/ 233362 h 323850"/>
                  <a:gd name="connsiteX7" fmla="*/ 195263 w 986811"/>
                  <a:gd name="connsiteY7" fmla="*/ 183356 h 323850"/>
                  <a:gd name="connsiteX8" fmla="*/ 276225 w 986811"/>
                  <a:gd name="connsiteY8" fmla="*/ 133350 h 323850"/>
                  <a:gd name="connsiteX9" fmla="*/ 385763 w 986811"/>
                  <a:gd name="connsiteY9" fmla="*/ 104775 h 323850"/>
                  <a:gd name="connsiteX10" fmla="*/ 533400 w 986811"/>
                  <a:gd name="connsiteY10" fmla="*/ 100012 h 323850"/>
                  <a:gd name="connsiteX11" fmla="*/ 688182 w 986811"/>
                  <a:gd name="connsiteY11" fmla="*/ 97631 h 323850"/>
                  <a:gd name="connsiteX12" fmla="*/ 773907 w 986811"/>
                  <a:gd name="connsiteY12" fmla="*/ 107156 h 323850"/>
                  <a:gd name="connsiteX13" fmla="*/ 828675 w 986811"/>
                  <a:gd name="connsiteY13" fmla="*/ 130969 h 323850"/>
                  <a:gd name="connsiteX14" fmla="*/ 864394 w 986811"/>
                  <a:gd name="connsiteY14" fmla="*/ 171450 h 323850"/>
                  <a:gd name="connsiteX15" fmla="*/ 983457 w 986811"/>
                  <a:gd name="connsiteY15" fmla="*/ 242887 h 323850"/>
                  <a:gd name="connsiteX16" fmla="*/ 933450 w 986811"/>
                  <a:gd name="connsiteY16" fmla="*/ 130969 h 323850"/>
                  <a:gd name="connsiteX17" fmla="*/ 895350 w 986811"/>
                  <a:gd name="connsiteY17" fmla="*/ 78581 h 323850"/>
                  <a:gd name="connsiteX18" fmla="*/ 771525 w 986811"/>
                  <a:gd name="connsiteY18" fmla="*/ 16669 h 323850"/>
                  <a:gd name="connsiteX19" fmla="*/ 628650 w 986811"/>
                  <a:gd name="connsiteY19" fmla="*/ 0 h 323850"/>
                  <a:gd name="connsiteX20" fmla="*/ 531019 w 986811"/>
                  <a:gd name="connsiteY20" fmla="*/ 11906 h 323850"/>
                  <a:gd name="connsiteX21" fmla="*/ 419100 w 986811"/>
                  <a:gd name="connsiteY21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50019 w 986811"/>
                  <a:gd name="connsiteY6" fmla="*/ 233362 h 323850"/>
                  <a:gd name="connsiteX7" fmla="*/ 195263 w 986811"/>
                  <a:gd name="connsiteY7" fmla="*/ 183356 h 323850"/>
                  <a:gd name="connsiteX8" fmla="*/ 276225 w 986811"/>
                  <a:gd name="connsiteY8" fmla="*/ 133350 h 323850"/>
                  <a:gd name="connsiteX9" fmla="*/ 385763 w 986811"/>
                  <a:gd name="connsiteY9" fmla="*/ 104775 h 323850"/>
                  <a:gd name="connsiteX10" fmla="*/ 533400 w 986811"/>
                  <a:gd name="connsiteY10" fmla="*/ 100012 h 323850"/>
                  <a:gd name="connsiteX11" fmla="*/ 688182 w 986811"/>
                  <a:gd name="connsiteY11" fmla="*/ 97631 h 323850"/>
                  <a:gd name="connsiteX12" fmla="*/ 773907 w 986811"/>
                  <a:gd name="connsiteY12" fmla="*/ 107156 h 323850"/>
                  <a:gd name="connsiteX13" fmla="*/ 816769 w 986811"/>
                  <a:gd name="connsiteY13" fmla="*/ 169069 h 323850"/>
                  <a:gd name="connsiteX14" fmla="*/ 864394 w 986811"/>
                  <a:gd name="connsiteY14" fmla="*/ 171450 h 323850"/>
                  <a:gd name="connsiteX15" fmla="*/ 983457 w 986811"/>
                  <a:gd name="connsiteY15" fmla="*/ 242887 h 323850"/>
                  <a:gd name="connsiteX16" fmla="*/ 933450 w 986811"/>
                  <a:gd name="connsiteY16" fmla="*/ 130969 h 323850"/>
                  <a:gd name="connsiteX17" fmla="*/ 895350 w 986811"/>
                  <a:gd name="connsiteY17" fmla="*/ 78581 h 323850"/>
                  <a:gd name="connsiteX18" fmla="*/ 771525 w 986811"/>
                  <a:gd name="connsiteY18" fmla="*/ 16669 h 323850"/>
                  <a:gd name="connsiteX19" fmla="*/ 628650 w 986811"/>
                  <a:gd name="connsiteY19" fmla="*/ 0 h 323850"/>
                  <a:gd name="connsiteX20" fmla="*/ 531019 w 986811"/>
                  <a:gd name="connsiteY20" fmla="*/ 11906 h 323850"/>
                  <a:gd name="connsiteX21" fmla="*/ 419100 w 986811"/>
                  <a:gd name="connsiteY21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50019 w 986811"/>
                  <a:gd name="connsiteY6" fmla="*/ 233362 h 323850"/>
                  <a:gd name="connsiteX7" fmla="*/ 195263 w 986811"/>
                  <a:gd name="connsiteY7" fmla="*/ 183356 h 323850"/>
                  <a:gd name="connsiteX8" fmla="*/ 276225 w 986811"/>
                  <a:gd name="connsiteY8" fmla="*/ 133350 h 323850"/>
                  <a:gd name="connsiteX9" fmla="*/ 385763 w 986811"/>
                  <a:gd name="connsiteY9" fmla="*/ 104775 h 323850"/>
                  <a:gd name="connsiteX10" fmla="*/ 533400 w 986811"/>
                  <a:gd name="connsiteY10" fmla="*/ 100012 h 323850"/>
                  <a:gd name="connsiteX11" fmla="*/ 688182 w 986811"/>
                  <a:gd name="connsiteY11" fmla="*/ 97631 h 323850"/>
                  <a:gd name="connsiteX12" fmla="*/ 766763 w 986811"/>
                  <a:gd name="connsiteY12" fmla="*/ 123825 h 323850"/>
                  <a:gd name="connsiteX13" fmla="*/ 816769 w 986811"/>
                  <a:gd name="connsiteY13" fmla="*/ 169069 h 323850"/>
                  <a:gd name="connsiteX14" fmla="*/ 864394 w 986811"/>
                  <a:gd name="connsiteY14" fmla="*/ 171450 h 323850"/>
                  <a:gd name="connsiteX15" fmla="*/ 983457 w 986811"/>
                  <a:gd name="connsiteY15" fmla="*/ 242887 h 323850"/>
                  <a:gd name="connsiteX16" fmla="*/ 933450 w 986811"/>
                  <a:gd name="connsiteY16" fmla="*/ 130969 h 323850"/>
                  <a:gd name="connsiteX17" fmla="*/ 895350 w 986811"/>
                  <a:gd name="connsiteY17" fmla="*/ 78581 h 323850"/>
                  <a:gd name="connsiteX18" fmla="*/ 771525 w 986811"/>
                  <a:gd name="connsiteY18" fmla="*/ 16669 h 323850"/>
                  <a:gd name="connsiteX19" fmla="*/ 628650 w 986811"/>
                  <a:gd name="connsiteY19" fmla="*/ 0 h 323850"/>
                  <a:gd name="connsiteX20" fmla="*/ 531019 w 986811"/>
                  <a:gd name="connsiteY20" fmla="*/ 11906 h 323850"/>
                  <a:gd name="connsiteX21" fmla="*/ 419100 w 986811"/>
                  <a:gd name="connsiteY21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73819 w 986811"/>
                  <a:gd name="connsiteY6" fmla="*/ 273844 h 323850"/>
                  <a:gd name="connsiteX7" fmla="*/ 150019 w 986811"/>
                  <a:gd name="connsiteY7" fmla="*/ 233362 h 323850"/>
                  <a:gd name="connsiteX8" fmla="*/ 195263 w 986811"/>
                  <a:gd name="connsiteY8" fmla="*/ 183356 h 323850"/>
                  <a:gd name="connsiteX9" fmla="*/ 276225 w 986811"/>
                  <a:gd name="connsiteY9" fmla="*/ 133350 h 323850"/>
                  <a:gd name="connsiteX10" fmla="*/ 385763 w 986811"/>
                  <a:gd name="connsiteY10" fmla="*/ 104775 h 323850"/>
                  <a:gd name="connsiteX11" fmla="*/ 533400 w 986811"/>
                  <a:gd name="connsiteY11" fmla="*/ 100012 h 323850"/>
                  <a:gd name="connsiteX12" fmla="*/ 688182 w 986811"/>
                  <a:gd name="connsiteY12" fmla="*/ 97631 h 323850"/>
                  <a:gd name="connsiteX13" fmla="*/ 766763 w 986811"/>
                  <a:gd name="connsiteY13" fmla="*/ 123825 h 323850"/>
                  <a:gd name="connsiteX14" fmla="*/ 816769 w 986811"/>
                  <a:gd name="connsiteY14" fmla="*/ 169069 h 323850"/>
                  <a:gd name="connsiteX15" fmla="*/ 864394 w 986811"/>
                  <a:gd name="connsiteY15" fmla="*/ 171450 h 323850"/>
                  <a:gd name="connsiteX16" fmla="*/ 983457 w 986811"/>
                  <a:gd name="connsiteY16" fmla="*/ 242887 h 323850"/>
                  <a:gd name="connsiteX17" fmla="*/ 933450 w 986811"/>
                  <a:gd name="connsiteY17" fmla="*/ 130969 h 323850"/>
                  <a:gd name="connsiteX18" fmla="*/ 895350 w 986811"/>
                  <a:gd name="connsiteY18" fmla="*/ 78581 h 323850"/>
                  <a:gd name="connsiteX19" fmla="*/ 771525 w 986811"/>
                  <a:gd name="connsiteY19" fmla="*/ 16669 h 323850"/>
                  <a:gd name="connsiteX20" fmla="*/ 628650 w 986811"/>
                  <a:gd name="connsiteY20" fmla="*/ 0 h 323850"/>
                  <a:gd name="connsiteX21" fmla="*/ 531019 w 986811"/>
                  <a:gd name="connsiteY21" fmla="*/ 11906 h 323850"/>
                  <a:gd name="connsiteX22" fmla="*/ 419100 w 986811"/>
                  <a:gd name="connsiteY22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07157 w 986811"/>
                  <a:gd name="connsiteY6" fmla="*/ 311944 h 323850"/>
                  <a:gd name="connsiteX7" fmla="*/ 150019 w 986811"/>
                  <a:gd name="connsiteY7" fmla="*/ 233362 h 323850"/>
                  <a:gd name="connsiteX8" fmla="*/ 195263 w 986811"/>
                  <a:gd name="connsiteY8" fmla="*/ 183356 h 323850"/>
                  <a:gd name="connsiteX9" fmla="*/ 276225 w 986811"/>
                  <a:gd name="connsiteY9" fmla="*/ 133350 h 323850"/>
                  <a:gd name="connsiteX10" fmla="*/ 385763 w 986811"/>
                  <a:gd name="connsiteY10" fmla="*/ 104775 h 323850"/>
                  <a:gd name="connsiteX11" fmla="*/ 533400 w 986811"/>
                  <a:gd name="connsiteY11" fmla="*/ 100012 h 323850"/>
                  <a:gd name="connsiteX12" fmla="*/ 688182 w 986811"/>
                  <a:gd name="connsiteY12" fmla="*/ 97631 h 323850"/>
                  <a:gd name="connsiteX13" fmla="*/ 766763 w 986811"/>
                  <a:gd name="connsiteY13" fmla="*/ 123825 h 323850"/>
                  <a:gd name="connsiteX14" fmla="*/ 816769 w 986811"/>
                  <a:gd name="connsiteY14" fmla="*/ 169069 h 323850"/>
                  <a:gd name="connsiteX15" fmla="*/ 864394 w 986811"/>
                  <a:gd name="connsiteY15" fmla="*/ 171450 h 323850"/>
                  <a:gd name="connsiteX16" fmla="*/ 983457 w 986811"/>
                  <a:gd name="connsiteY16" fmla="*/ 242887 h 323850"/>
                  <a:gd name="connsiteX17" fmla="*/ 933450 w 986811"/>
                  <a:gd name="connsiteY17" fmla="*/ 130969 h 323850"/>
                  <a:gd name="connsiteX18" fmla="*/ 895350 w 986811"/>
                  <a:gd name="connsiteY18" fmla="*/ 78581 h 323850"/>
                  <a:gd name="connsiteX19" fmla="*/ 771525 w 986811"/>
                  <a:gd name="connsiteY19" fmla="*/ 16669 h 323850"/>
                  <a:gd name="connsiteX20" fmla="*/ 628650 w 986811"/>
                  <a:gd name="connsiteY20" fmla="*/ 0 h 323850"/>
                  <a:gd name="connsiteX21" fmla="*/ 531019 w 986811"/>
                  <a:gd name="connsiteY21" fmla="*/ 11906 h 323850"/>
                  <a:gd name="connsiteX22" fmla="*/ 419100 w 986811"/>
                  <a:gd name="connsiteY22" fmla="*/ 11906 h 323850"/>
                  <a:gd name="connsiteX0" fmla="*/ 419100 w 986811"/>
                  <a:gd name="connsiteY0" fmla="*/ 11906 h 323850"/>
                  <a:gd name="connsiteX1" fmla="*/ 250031 w 986811"/>
                  <a:gd name="connsiteY1" fmla="*/ 57150 h 323850"/>
                  <a:gd name="connsiteX2" fmla="*/ 71438 w 986811"/>
                  <a:gd name="connsiteY2" fmla="*/ 145256 h 323850"/>
                  <a:gd name="connsiteX3" fmla="*/ 47626 w 986811"/>
                  <a:gd name="connsiteY3" fmla="*/ 176212 h 323850"/>
                  <a:gd name="connsiteX4" fmla="*/ 7144 w 986811"/>
                  <a:gd name="connsiteY4" fmla="*/ 221456 h 323850"/>
                  <a:gd name="connsiteX5" fmla="*/ 0 w 986811"/>
                  <a:gd name="connsiteY5" fmla="*/ 323850 h 323850"/>
                  <a:gd name="connsiteX6" fmla="*/ 107157 w 986811"/>
                  <a:gd name="connsiteY6" fmla="*/ 311944 h 323850"/>
                  <a:gd name="connsiteX7" fmla="*/ 150019 w 986811"/>
                  <a:gd name="connsiteY7" fmla="*/ 233362 h 323850"/>
                  <a:gd name="connsiteX8" fmla="*/ 195263 w 986811"/>
                  <a:gd name="connsiteY8" fmla="*/ 183356 h 323850"/>
                  <a:gd name="connsiteX9" fmla="*/ 276225 w 986811"/>
                  <a:gd name="connsiteY9" fmla="*/ 133350 h 323850"/>
                  <a:gd name="connsiteX10" fmla="*/ 385763 w 986811"/>
                  <a:gd name="connsiteY10" fmla="*/ 104775 h 323850"/>
                  <a:gd name="connsiteX11" fmla="*/ 533400 w 986811"/>
                  <a:gd name="connsiteY11" fmla="*/ 100012 h 323850"/>
                  <a:gd name="connsiteX12" fmla="*/ 688182 w 986811"/>
                  <a:gd name="connsiteY12" fmla="*/ 97631 h 323850"/>
                  <a:gd name="connsiteX13" fmla="*/ 766763 w 986811"/>
                  <a:gd name="connsiteY13" fmla="*/ 123825 h 323850"/>
                  <a:gd name="connsiteX14" fmla="*/ 816769 w 986811"/>
                  <a:gd name="connsiteY14" fmla="*/ 169069 h 323850"/>
                  <a:gd name="connsiteX15" fmla="*/ 881063 w 986811"/>
                  <a:gd name="connsiteY15" fmla="*/ 226218 h 323850"/>
                  <a:gd name="connsiteX16" fmla="*/ 983457 w 986811"/>
                  <a:gd name="connsiteY16" fmla="*/ 242887 h 323850"/>
                  <a:gd name="connsiteX17" fmla="*/ 933450 w 986811"/>
                  <a:gd name="connsiteY17" fmla="*/ 130969 h 323850"/>
                  <a:gd name="connsiteX18" fmla="*/ 895350 w 986811"/>
                  <a:gd name="connsiteY18" fmla="*/ 78581 h 323850"/>
                  <a:gd name="connsiteX19" fmla="*/ 771525 w 986811"/>
                  <a:gd name="connsiteY19" fmla="*/ 16669 h 323850"/>
                  <a:gd name="connsiteX20" fmla="*/ 628650 w 986811"/>
                  <a:gd name="connsiteY20" fmla="*/ 0 h 323850"/>
                  <a:gd name="connsiteX21" fmla="*/ 531019 w 986811"/>
                  <a:gd name="connsiteY21" fmla="*/ 11906 h 323850"/>
                  <a:gd name="connsiteX22" fmla="*/ 419100 w 986811"/>
                  <a:gd name="connsiteY22" fmla="*/ 11906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6811" h="323850">
                    <a:moveTo>
                      <a:pt x="419100" y="11906"/>
                    </a:moveTo>
                    <a:lnTo>
                      <a:pt x="250031" y="57150"/>
                    </a:lnTo>
                    <a:lnTo>
                      <a:pt x="71438" y="145256"/>
                    </a:lnTo>
                    <a:lnTo>
                      <a:pt x="47626" y="176212"/>
                    </a:lnTo>
                    <a:lnTo>
                      <a:pt x="7144" y="221456"/>
                    </a:lnTo>
                    <a:lnTo>
                      <a:pt x="0" y="323850"/>
                    </a:lnTo>
                    <a:lnTo>
                      <a:pt x="107157" y="311944"/>
                    </a:lnTo>
                    <a:lnTo>
                      <a:pt x="150019" y="233362"/>
                    </a:lnTo>
                    <a:lnTo>
                      <a:pt x="195263" y="183356"/>
                    </a:lnTo>
                    <a:lnTo>
                      <a:pt x="276225" y="133350"/>
                    </a:lnTo>
                    <a:lnTo>
                      <a:pt x="385763" y="104775"/>
                    </a:lnTo>
                    <a:lnTo>
                      <a:pt x="533400" y="100012"/>
                    </a:lnTo>
                    <a:lnTo>
                      <a:pt x="688182" y="97631"/>
                    </a:lnTo>
                    <a:lnTo>
                      <a:pt x="766763" y="123825"/>
                    </a:lnTo>
                    <a:lnTo>
                      <a:pt x="816769" y="169069"/>
                    </a:lnTo>
                    <a:lnTo>
                      <a:pt x="881063" y="226218"/>
                    </a:lnTo>
                    <a:lnTo>
                      <a:pt x="983457" y="242887"/>
                    </a:lnTo>
                    <a:cubicBezTo>
                      <a:pt x="1000126" y="184150"/>
                      <a:pt x="950119" y="168275"/>
                      <a:pt x="933450" y="130969"/>
                    </a:cubicBezTo>
                    <a:lnTo>
                      <a:pt x="895350" y="78581"/>
                    </a:lnTo>
                    <a:lnTo>
                      <a:pt x="771525" y="16669"/>
                    </a:lnTo>
                    <a:lnTo>
                      <a:pt x="628650" y="0"/>
                    </a:lnTo>
                    <a:lnTo>
                      <a:pt x="531019" y="11906"/>
                    </a:lnTo>
                    <a:lnTo>
                      <a:pt x="419100" y="1190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704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 rot="1039557">
            <a:off x="5712603" y="143404"/>
            <a:ext cx="3148851" cy="2516325"/>
          </a:xfrm>
          <a:prstGeom prst="cloudCallout">
            <a:avLst>
              <a:gd name="adj1" fmla="val -94704"/>
              <a:gd name="adj2" fmla="val 108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</a:rPr>
              <a:t>Спасибо </a:t>
            </a:r>
            <a:r>
              <a:rPr lang="ru-RU" sz="3200" b="1">
                <a:solidFill>
                  <a:prstClr val="white"/>
                </a:solidFill>
              </a:rPr>
              <a:t>за </a:t>
            </a:r>
            <a:r>
              <a:rPr lang="ru-RU" sz="3200" b="1" smtClean="0">
                <a:solidFill>
                  <a:prstClr val="white"/>
                </a:solidFill>
              </a:rPr>
              <a:t>урок!</a:t>
            </a:r>
            <a:endParaRPr lang="ru-RU" sz="32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63093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4" y="369332"/>
            <a:ext cx="3017751" cy="200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2" indent="-88900"/>
            <a:r>
              <a:rPr lang="ru-RU" alt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502" y="-2391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7  этап. Инструктаж  домашней работы  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330"/>
            <a:ext cx="5946672" cy="4823670"/>
          </a:xfrm>
          <a:prstGeom prst="rect">
            <a:avLst/>
          </a:prstGeom>
        </p:spPr>
      </p:pic>
      <p:pic>
        <p:nvPicPr>
          <p:cNvPr id="11" name="Picture 1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56376" y="5986019"/>
            <a:ext cx="624180" cy="6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8600" y="457200"/>
            <a:ext cx="84582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 </a:t>
            </a:r>
            <a:r>
              <a:rPr lang="ru-RU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7 =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019800" y="838200"/>
            <a:ext cx="2362200" cy="1524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0" b="1" dirty="0" smtClean="0">
                <a:solidFill>
                  <a:prstClr val="white"/>
                </a:solidFill>
              </a:rPr>
              <a:t>77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3505200"/>
            <a:ext cx="83820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 </a:t>
            </a:r>
            <a:r>
              <a:rPr lang="ru-RU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 </a:t>
            </a: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 =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156176" y="4114800"/>
            <a:ext cx="2225824" cy="1752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8600" y="-7143"/>
            <a:ext cx="8458200" cy="56356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rgbClr val="0F6FC6">
                        <a:tint val="73000"/>
                        <a:satMod val="145000"/>
                      </a:srgbClr>
                    </a:gs>
                    <a:gs pos="73000">
                      <a:srgbClr val="0F6FC6">
                        <a:tint val="73000"/>
                        <a:satMod val="145000"/>
                      </a:srgbClr>
                    </a:gs>
                    <a:gs pos="100000">
                      <a:srgbClr val="0F6FC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lang="ru-RU" dirty="0">
                <a:solidFill>
                  <a:schemeClr val="tx1"/>
                </a:solidFill>
                <a:latin typeface="Calibri"/>
              </a:rPr>
              <a:t>У</a:t>
            </a:r>
            <a:r>
              <a:rPr kumimoji="0" lang="ru-RU" sz="4100" b="1" i="0" u="none" strike="noStrike" kern="1200" cap="none" spc="0" normalizeH="0" noProof="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</a:rPr>
              <a:t>стный</a:t>
            </a:r>
            <a:r>
              <a:rPr kumimoji="0" lang="ru-RU" sz="41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</a:rPr>
              <a:t>  счёт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13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143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>
            <a:off x="6559754" y="6368570"/>
            <a:ext cx="1008112" cy="484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ru-RU" dirty="0" smtClean="0"/>
              <a:t>1. Сайты  учителей математики</a:t>
            </a:r>
          </a:p>
          <a:p>
            <a:pPr marL="136525" indent="0">
              <a:buNone/>
            </a:pPr>
            <a:r>
              <a:rPr lang="ru-RU" dirty="0" smtClean="0"/>
              <a:t>2.</a:t>
            </a:r>
            <a:r>
              <a:rPr lang="en-US" dirty="0"/>
              <a:t> http://</a:t>
            </a:r>
            <a:r>
              <a:rPr lang="en-US" dirty="0" smtClean="0"/>
              <a:t>fgos-matematic.ucoz.ru/index/cor/0-31</a:t>
            </a:r>
            <a:endParaRPr lang="en-US" dirty="0"/>
          </a:p>
          <a:p>
            <a:pPr marL="136525" indent="0">
              <a:buNone/>
            </a:pPr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en-US" dirty="0" smtClean="0"/>
              <a:t>http</a:t>
            </a:r>
            <a:r>
              <a:rPr lang="en-US" dirty="0"/>
              <a:t>://www.mathsolution.ru/books/2348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59174" y="6493986"/>
            <a:ext cx="809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н</a:t>
            </a:r>
            <a:r>
              <a:rPr lang="ru-RU" sz="1000" b="1" dirty="0" smtClean="0">
                <a:solidFill>
                  <a:srgbClr val="FF0000"/>
                </a:solidFill>
              </a:rPr>
              <a:t>а начало</a:t>
            </a:r>
            <a:endParaRPr lang="ru-RU" sz="1000" b="1" dirty="0">
              <a:solidFill>
                <a:srgbClr val="FF0000"/>
              </a:solidFill>
            </a:endParaRPr>
          </a:p>
        </p:txBody>
      </p:sp>
      <p:pic>
        <p:nvPicPr>
          <p:cNvPr id="5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56376" y="5986019"/>
            <a:ext cx="624180" cy="6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" y="609600"/>
            <a:ext cx="8153400" cy="2743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39 + 21=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324600" y="1143000"/>
            <a:ext cx="2133600" cy="190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57200" y="3962400"/>
            <a:ext cx="8229600" cy="25146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 + 14=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324600" y="4495800"/>
            <a:ext cx="2209800" cy="1752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94364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66700" y="457200"/>
            <a:ext cx="8458200" cy="2209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7 =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019800" y="800100"/>
            <a:ext cx="2452254" cy="1524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0" b="1" dirty="0" smtClean="0">
                <a:solidFill>
                  <a:prstClr val="white"/>
                </a:solidFill>
              </a:rPr>
              <a:t>63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3505200"/>
            <a:ext cx="8382000" cy="2667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 </a:t>
            </a:r>
            <a:r>
              <a:rPr lang="ru-RU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</a:t>
            </a: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 =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019800" y="4114800"/>
            <a:ext cx="2362200" cy="1752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1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3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143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" y="609600"/>
            <a:ext cx="8153400" cy="274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39 </a:t>
            </a: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21=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324600" y="1143000"/>
            <a:ext cx="2133600" cy="190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</a:t>
            </a:r>
            <a:endParaRPr lang="ru-RU" sz="1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57200" y="3962400"/>
            <a:ext cx="8229600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48 </a:t>
            </a: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14=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324600" y="4495800"/>
            <a:ext cx="2209800" cy="1752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34</a:t>
            </a:r>
            <a:endParaRPr lang="ru-RU" sz="1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1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609600"/>
            <a:ext cx="8382000" cy="2514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77 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 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19800" y="997527"/>
            <a:ext cx="2438400" cy="1828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3886200"/>
            <a:ext cx="8382000" cy="2743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400 </a:t>
            </a:r>
            <a:r>
              <a:rPr lang="ru-RU" sz="1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5 =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156176" y="4419600"/>
            <a:ext cx="2302024" cy="1981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80</a:t>
            </a:r>
            <a:endParaRPr lang="ru-RU" sz="1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5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altLang="ru-RU" sz="18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Чёрный и белый шарики покатились одновременно в противоположных направлениях из одной точки. Какие величины должны стоять в пустых клетках таблицы?</a:t>
            </a:r>
            <a:r>
              <a:rPr lang="ru-RU" altLang="ru-RU" sz="18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lang="ru-RU" altLang="ru-RU" sz="18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473323"/>
              </p:ext>
            </p:extLst>
          </p:nvPr>
        </p:nvGraphicFramePr>
        <p:xfrm>
          <a:off x="395536" y="1124745"/>
          <a:ext cx="8229600" cy="3688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Расстояние между шариками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Скорость черного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Скорость белого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797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</a:t>
                      </a:r>
                      <a:r>
                        <a:rPr lang="ru-RU" sz="2000" dirty="0" smtClean="0">
                          <a:effectLst/>
                        </a:rPr>
                        <a:t>м/с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</a:t>
                      </a:r>
                      <a:r>
                        <a:rPr lang="ru-RU" sz="2000" dirty="0" smtClean="0">
                          <a:effectLst/>
                        </a:rPr>
                        <a:t>м/с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</a:t>
                      </a:r>
                      <a:r>
                        <a:rPr lang="ru-RU" sz="2000" dirty="0" smtClean="0">
                          <a:effectLst/>
                        </a:rPr>
                        <a:t>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7973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</a:t>
                      </a:r>
                      <a:r>
                        <a:rPr lang="ru-RU" sz="1800" dirty="0" smtClean="0">
                          <a:effectLst/>
                        </a:rPr>
                        <a:t>м/с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</a:t>
                      </a:r>
                      <a:r>
                        <a:rPr lang="ru-RU" sz="1800" dirty="0" smtClean="0">
                          <a:effectLst/>
                        </a:rPr>
                        <a:t>м/с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7973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 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 </a:t>
                      </a:r>
                      <a:r>
                        <a:rPr lang="ru-RU" sz="1800" dirty="0" smtClean="0">
                          <a:effectLst/>
                        </a:rPr>
                        <a:t>м/с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 </a:t>
                      </a:r>
                      <a:r>
                        <a:rPr lang="ru-RU" sz="1800" dirty="0" smtClean="0">
                          <a:effectLst/>
                        </a:rPr>
                        <a:t>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81802"/>
              </p:ext>
            </p:extLst>
          </p:nvPr>
        </p:nvGraphicFramePr>
        <p:xfrm>
          <a:off x="395536" y="4797152"/>
          <a:ext cx="8280919" cy="775855"/>
        </p:xfrm>
        <a:graphic>
          <a:graphicData uri="http://schemas.openxmlformats.org/drawingml/2006/table">
            <a:tbl>
              <a:tblPr/>
              <a:tblGrid>
                <a:gridCol w="2043235"/>
                <a:gridCol w="2116208"/>
                <a:gridCol w="2026891"/>
                <a:gridCol w="2094585"/>
              </a:tblGrid>
              <a:tr h="775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45м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4</a:t>
                      </a:r>
                      <a:r>
                        <a:rPr lang="ru-RU" sz="1800" dirty="0" smtClean="0">
                          <a:effectLst/>
                        </a:rPr>
                        <a:t> м/с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</a:t>
                      </a:r>
                      <a:r>
                        <a:rPr lang="ru-RU" sz="1800" dirty="0" smtClean="0">
                          <a:effectLst/>
                        </a:rPr>
                        <a:t>с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15616" y="2492896"/>
            <a:ext cx="649188" cy="6214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 м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08304" y="3487703"/>
            <a:ext cx="717848" cy="41874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 с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64088" y="4049185"/>
            <a:ext cx="717848" cy="531944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м/с</a:t>
            </a:r>
            <a:endParaRPr lang="ru-RU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59832" y="4869160"/>
            <a:ext cx="717848" cy="41874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 </a:t>
            </a:r>
            <a:r>
              <a:rPr lang="ru-RU" dirty="0" smtClean="0">
                <a:solidFill>
                  <a:schemeClr val="bg1"/>
                </a:solidFill>
              </a:rPr>
              <a:t>м/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1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М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Чайк34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17940"/>
            <a:ext cx="8229600" cy="128215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40" descr="sailbo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285329"/>
            <a:ext cx="1696567" cy="13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flipH="1" flipV="1">
            <a:off x="6472481" y="2527904"/>
            <a:ext cx="2165356" cy="158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5" name="Picture 122" descr="sailboat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8311">
            <a:off x="6055209" y="2757374"/>
            <a:ext cx="1554519" cy="169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89990" y="1977516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Скорость реки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454580"/>
            <a:ext cx="61926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 Проблемная  ситуация 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83894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.25833 0.0062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17" y="3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044 L -1.11145 -0.025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1215</Words>
  <Application>Microsoft Office PowerPoint</Application>
  <PresentationFormat>Экран (4:3)</PresentationFormat>
  <Paragraphs>343</Paragraphs>
  <Slides>30</Slides>
  <Notes>16</Notes>
  <HiddenSlides>0</HiddenSlides>
  <MMClips>2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1_Апекс</vt:lpstr>
      <vt:lpstr>2_Апекс</vt:lpstr>
      <vt:lpstr>3_Апекс</vt:lpstr>
      <vt:lpstr>Оформление по умолчанию</vt:lpstr>
      <vt:lpstr>1_Оформление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Чёрный и белый шарики покатились одновременно в противоположных направлениях из одной точки. Какие величины должны стоять в пустых клетках таблицы? 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Проблема   Какова  скорость плота  против течению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72</cp:revision>
  <dcterms:created xsi:type="dcterms:W3CDTF">2015-10-11T16:30:12Z</dcterms:created>
  <dcterms:modified xsi:type="dcterms:W3CDTF">2015-11-14T12:39:03Z</dcterms:modified>
</cp:coreProperties>
</file>