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7" r:id="rId2"/>
    <p:sldId id="330" r:id="rId3"/>
    <p:sldId id="301" r:id="rId4"/>
    <p:sldId id="303" r:id="rId5"/>
    <p:sldId id="302" r:id="rId6"/>
    <p:sldId id="321" r:id="rId7"/>
    <p:sldId id="331" r:id="rId8"/>
    <p:sldId id="341" r:id="rId9"/>
    <p:sldId id="337" r:id="rId10"/>
    <p:sldId id="333" r:id="rId11"/>
    <p:sldId id="334" r:id="rId12"/>
    <p:sldId id="335" r:id="rId13"/>
    <p:sldId id="336" r:id="rId14"/>
    <p:sldId id="340" r:id="rId15"/>
    <p:sldId id="332" r:id="rId16"/>
    <p:sldId id="339" r:id="rId17"/>
    <p:sldId id="342" r:id="rId18"/>
    <p:sldId id="338" r:id="rId19"/>
    <p:sldId id="34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220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937C99-0F34-48C7-A51F-141FF67A4951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0FE1BE5-FAD4-42C5-A7C2-19ED8F14D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EFC1AD-4764-462E-90F2-990295F85D6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798DC3-30F5-42B8-8FD5-A398BF60DC6F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E2E89C-374A-406D-9384-428A224E45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B9AD6-CBE6-4DCC-ACC7-E5F2918CA130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65106-F2A1-4908-A4AA-F4541B46C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5EA38-8B0E-403B-9FFC-CC04EF9C0E53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F708D-C0D9-455A-BD92-9C5D4009D8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9EF6-03D3-4741-A600-4EC2AB5A23A0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6DF88-C292-46D1-AC9A-68A93D766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Полилиния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DB075B-E08A-4902-A8CC-1B24844CFB0B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1FA60C-17A1-477B-94CA-FF88B18CF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A2C09B-0140-4A44-93F6-56031B4F0228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BF0A97-2728-48E7-8AE4-04F684E02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6646F6-D3BA-44EF-A627-6862612F2D0B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4AF019-9EBB-46DD-B5C1-F4C489F01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C81FA-DCC2-4AFC-B095-B85CD85A50F4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06335-A67E-4E26-A6B1-B60DEABD6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5D3C09-49C6-453D-BA64-A6C77B52D6AC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1D9C4B-5504-4C6E-963F-51E7084CE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1712D-348D-4652-9E05-ADF5C5A248D0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0B8F6-A071-41D0-B5E5-4B3CF07CA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14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16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0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2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8"/>
            <p:cNvCxnSpPr/>
            <p:nvPr/>
          </p:nvCxnSpPr>
          <p:spPr>
            <a:xfrm rot="16200000">
              <a:off x="6663592" y="12964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20"/>
            <p:cNvCxnSpPr/>
            <p:nvPr/>
          </p:nvCxnSpPr>
          <p:spPr>
            <a:xfrm rot="5400000" flipH="1">
              <a:off x="6744512" y="1295466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32406E-2CE0-45BD-89C8-B001BAD793D4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636F71-2D6E-4A38-87E8-5D756F55E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74308DD-E752-4074-8996-A5E2880B2B26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A2F795D-773F-417F-8001-6A38527514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8" r:id="rId4"/>
    <p:sldLayoutId id="2147483699" r:id="rId5"/>
    <p:sldLayoutId id="2147483694" r:id="rId6"/>
    <p:sldLayoutId id="2147483700" r:id="rId7"/>
    <p:sldLayoutId id="2147483693" r:id="rId8"/>
    <p:sldLayoutId id="2147483701" r:id="rId9"/>
    <p:sldLayoutId id="2147483692" r:id="rId10"/>
    <p:sldLayoutId id="2147483691" r:id="rId11"/>
  </p:sldLayoutIdLst>
  <p:transition spd="med">
    <p:wheel spokes="8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F4F1D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4F1DA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4F1DA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4F1DA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4F1DA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4F1DA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4F1DA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4F1DA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4F1DA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549275"/>
            <a:ext cx="7272338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67744" y="2239124"/>
            <a:ext cx="4824536" cy="12618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 Black" pitchFamily="34" charset="0"/>
              </a:rPr>
              <a:t>Определенный интеграл</a:t>
            </a:r>
            <a:endParaRPr lang="ru-RU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5589240"/>
            <a:ext cx="889248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Учитель: Рубель Елена Валерьевна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1404065"/>
            <a:ext cx="439248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 Black" pitchFamily="34" charset="0"/>
              </a:rPr>
              <a:t>Тема урока: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2"/>
          <p:cNvSpPr>
            <a:spLocks noChangeArrowheads="1"/>
          </p:cNvSpPr>
          <p:nvPr/>
        </p:nvSpPr>
        <p:spPr bwMode="auto">
          <a:xfrm>
            <a:off x="250825" y="339725"/>
            <a:ext cx="8713788" cy="6184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arn-CL" sz="2400" b="1">
                <a:solidFill>
                  <a:srgbClr val="FFC000"/>
                </a:solidFill>
                <a:cs typeface="Arial" charset="0"/>
              </a:rPr>
              <a:t> </a:t>
            </a:r>
            <a:r>
              <a:rPr lang="arn-CL" sz="2600" b="1">
                <a:solidFill>
                  <a:srgbClr val="FFC000"/>
                </a:solidFill>
                <a:cs typeface="Arial" charset="0"/>
              </a:rPr>
              <a:t>IV</a:t>
            </a:r>
            <a:r>
              <a:rPr lang="ru-RU" sz="2600" b="1">
                <a:solidFill>
                  <a:srgbClr val="FFC000"/>
                </a:solidFill>
                <a:cs typeface="Arial" charset="0"/>
              </a:rPr>
              <a:t>. </a:t>
            </a:r>
            <a:r>
              <a:rPr lang="ru-RU" sz="2600" b="1" u="sng">
                <a:solidFill>
                  <a:srgbClr val="FFC000"/>
                </a:solidFill>
                <a:cs typeface="Arial" charset="0"/>
              </a:rPr>
              <a:t>Работа в группах по рядам</a:t>
            </a:r>
            <a:endParaRPr lang="en-US" sz="2600" b="1" u="sng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6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6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6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6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6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24578" name="Прямоугольник 3"/>
          <p:cNvSpPr>
            <a:spLocks noChangeArrowheads="1"/>
          </p:cNvSpPr>
          <p:nvPr/>
        </p:nvSpPr>
        <p:spPr bwMode="auto">
          <a:xfrm>
            <a:off x="323850" y="1076325"/>
            <a:ext cx="2808288" cy="523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n-CL" sz="2400" b="1">
                <a:solidFill>
                  <a:srgbClr val="FF0000"/>
                </a:solidFill>
                <a:cs typeface="Arial" charset="0"/>
              </a:rPr>
              <a:t>I</a:t>
            </a:r>
            <a:r>
              <a:rPr lang="ru-RU" sz="2400" b="1">
                <a:solidFill>
                  <a:srgbClr val="FF0000"/>
                </a:solidFill>
                <a:cs typeface="Arial" charset="0"/>
              </a:rPr>
              <a:t> ряд</a:t>
            </a:r>
            <a:endParaRPr lang="en-US" sz="2400" b="1">
              <a:solidFill>
                <a:srgbClr val="FF0000"/>
              </a:solidFill>
              <a:cs typeface="Arial" charset="0"/>
            </a:endParaRPr>
          </a:p>
          <a:p>
            <a:pPr algn="ctr"/>
            <a:endParaRPr lang="ru-RU" sz="2400" b="1">
              <a:solidFill>
                <a:srgbClr val="FF0000"/>
              </a:solidFill>
              <a:cs typeface="Arial" charset="0"/>
            </a:endParaRPr>
          </a:p>
          <a:p>
            <a:r>
              <a:rPr lang="ru-RU" sz="2200" b="1">
                <a:solidFill>
                  <a:srgbClr val="FFFF00"/>
                </a:solidFill>
                <a:cs typeface="Arial" charset="0"/>
              </a:rPr>
              <a:t>1)</a:t>
            </a:r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ru-RU" sz="2200" b="1">
              <a:solidFill>
                <a:srgbClr val="FFFF00"/>
              </a:solidFill>
              <a:cs typeface="Arial" charset="0"/>
            </a:endParaRPr>
          </a:p>
          <a:p>
            <a:r>
              <a:rPr lang="ru-RU" sz="2200" b="1">
                <a:solidFill>
                  <a:srgbClr val="FFFF00"/>
                </a:solidFill>
                <a:cs typeface="Arial" charset="0"/>
              </a:rPr>
              <a:t>2)</a:t>
            </a:r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r>
              <a:rPr lang="ru-RU" sz="2200" b="1">
                <a:solidFill>
                  <a:srgbClr val="FFFF00"/>
                </a:solidFill>
                <a:cs typeface="Arial" charset="0"/>
              </a:rPr>
              <a:t>3)</a:t>
            </a:r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ru-RU" sz="2200" b="1">
              <a:solidFill>
                <a:srgbClr val="FFFF00"/>
              </a:solidFill>
              <a:cs typeface="Arial" charset="0"/>
            </a:endParaRPr>
          </a:p>
          <a:p>
            <a:r>
              <a:rPr lang="ru-RU" sz="2200" b="1">
                <a:solidFill>
                  <a:srgbClr val="FFFF00"/>
                </a:solidFill>
                <a:cs typeface="Arial" charset="0"/>
              </a:rPr>
              <a:t>4)</a:t>
            </a:r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r>
              <a:rPr lang="ru-RU" sz="2200" b="1">
                <a:solidFill>
                  <a:srgbClr val="FFFF00"/>
                </a:solidFill>
                <a:cs typeface="Arial" charset="0"/>
              </a:rPr>
              <a:t>5)</a:t>
            </a:r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en-US" sz="22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4579" name="Прямоугольник 4"/>
          <p:cNvSpPr>
            <a:spLocks noChangeArrowheads="1"/>
          </p:cNvSpPr>
          <p:nvPr/>
        </p:nvSpPr>
        <p:spPr bwMode="auto">
          <a:xfrm>
            <a:off x="3276600" y="1108075"/>
            <a:ext cx="2590800" cy="5200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n-CL" sz="2400" b="1">
                <a:solidFill>
                  <a:srgbClr val="FF0000"/>
                </a:solidFill>
                <a:cs typeface="Arial" charset="0"/>
              </a:rPr>
              <a:t>II</a:t>
            </a:r>
            <a:r>
              <a:rPr lang="ru-RU" sz="2400" b="1">
                <a:solidFill>
                  <a:srgbClr val="FF0000"/>
                </a:solidFill>
                <a:cs typeface="Arial" charset="0"/>
              </a:rPr>
              <a:t> ряд</a:t>
            </a:r>
          </a:p>
          <a:p>
            <a:r>
              <a:rPr lang="ru-RU" sz="2200" b="1">
                <a:solidFill>
                  <a:srgbClr val="FFFF00"/>
                </a:solidFill>
                <a:cs typeface="Arial" charset="0"/>
              </a:rPr>
              <a:t>1)</a:t>
            </a:r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ru-RU" sz="2200" b="1">
              <a:solidFill>
                <a:srgbClr val="FFFF00"/>
              </a:solidFill>
              <a:cs typeface="Arial" charset="0"/>
            </a:endParaRPr>
          </a:p>
          <a:p>
            <a:r>
              <a:rPr lang="ru-RU" sz="2200" b="1">
                <a:solidFill>
                  <a:srgbClr val="FFFF00"/>
                </a:solidFill>
                <a:cs typeface="Arial" charset="0"/>
              </a:rPr>
              <a:t>2)</a:t>
            </a:r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r>
              <a:rPr lang="ru-RU" sz="2200" b="1">
                <a:solidFill>
                  <a:srgbClr val="FFFF00"/>
                </a:solidFill>
                <a:cs typeface="Arial" charset="0"/>
              </a:rPr>
              <a:t>3)</a:t>
            </a:r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r>
              <a:rPr lang="ru-RU" sz="2200" b="1">
                <a:solidFill>
                  <a:srgbClr val="FFFF00"/>
                </a:solidFill>
                <a:cs typeface="Arial" charset="0"/>
              </a:rPr>
              <a:t>4)</a:t>
            </a:r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ru-RU" sz="2200" b="1">
              <a:solidFill>
                <a:srgbClr val="FFFF00"/>
              </a:solidFill>
              <a:cs typeface="Arial" charset="0"/>
            </a:endParaRPr>
          </a:p>
          <a:p>
            <a:r>
              <a:rPr lang="ru-RU" sz="2200" b="1">
                <a:solidFill>
                  <a:srgbClr val="FFFF00"/>
                </a:solidFill>
                <a:cs typeface="Arial" charset="0"/>
              </a:rPr>
              <a:t>5)</a:t>
            </a:r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ru-RU" sz="2200">
              <a:solidFill>
                <a:srgbClr val="FFFF00"/>
              </a:solidFill>
              <a:latin typeface="Corbel" pitchFamily="34" charset="0"/>
            </a:endParaRPr>
          </a:p>
        </p:txBody>
      </p:sp>
      <p:sp>
        <p:nvSpPr>
          <p:cNvPr id="24580" name="Прямоугольник 5"/>
          <p:cNvSpPr>
            <a:spLocks noChangeArrowheads="1"/>
          </p:cNvSpPr>
          <p:nvPr/>
        </p:nvSpPr>
        <p:spPr bwMode="auto">
          <a:xfrm>
            <a:off x="6011863" y="1108075"/>
            <a:ext cx="2808287" cy="5200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n-CL" sz="2400" b="1">
                <a:solidFill>
                  <a:srgbClr val="FF0000"/>
                </a:solidFill>
                <a:cs typeface="Arial" charset="0"/>
              </a:rPr>
              <a:t>III</a:t>
            </a:r>
            <a:r>
              <a:rPr lang="ru-RU" sz="2400" b="1">
                <a:solidFill>
                  <a:srgbClr val="FF0000"/>
                </a:solidFill>
                <a:cs typeface="Arial" charset="0"/>
              </a:rPr>
              <a:t> ряд</a:t>
            </a:r>
          </a:p>
          <a:p>
            <a:r>
              <a:rPr lang="ru-RU" sz="2200" b="1">
                <a:solidFill>
                  <a:srgbClr val="FFFF00"/>
                </a:solidFill>
                <a:cs typeface="Arial" charset="0"/>
              </a:rPr>
              <a:t>1)</a:t>
            </a:r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ru-RU" sz="2200" b="1">
              <a:solidFill>
                <a:srgbClr val="FFFF00"/>
              </a:solidFill>
              <a:cs typeface="Arial" charset="0"/>
            </a:endParaRPr>
          </a:p>
          <a:p>
            <a:r>
              <a:rPr lang="ru-RU" sz="2200" b="1">
                <a:solidFill>
                  <a:srgbClr val="FFFF00"/>
                </a:solidFill>
                <a:cs typeface="Arial" charset="0"/>
              </a:rPr>
              <a:t>2)</a:t>
            </a:r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ru-RU" sz="2200" b="1">
              <a:solidFill>
                <a:srgbClr val="FFFF00"/>
              </a:solidFill>
              <a:cs typeface="Arial" charset="0"/>
            </a:endParaRPr>
          </a:p>
          <a:p>
            <a:r>
              <a:rPr lang="ru-RU" sz="2200" b="1">
                <a:solidFill>
                  <a:srgbClr val="FFFF00"/>
                </a:solidFill>
                <a:cs typeface="Arial" charset="0"/>
              </a:rPr>
              <a:t>3)</a:t>
            </a:r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ru-RU" sz="2200" b="1">
              <a:solidFill>
                <a:srgbClr val="FFFF00"/>
              </a:solidFill>
              <a:cs typeface="Arial" charset="0"/>
            </a:endParaRPr>
          </a:p>
          <a:p>
            <a:r>
              <a:rPr lang="ru-RU" sz="2200" b="1">
                <a:solidFill>
                  <a:srgbClr val="FFFF00"/>
                </a:solidFill>
                <a:cs typeface="Arial" charset="0"/>
              </a:rPr>
              <a:t>4)</a:t>
            </a:r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endParaRPr lang="ru-RU" sz="2200" b="1">
              <a:solidFill>
                <a:srgbClr val="FFFF00"/>
              </a:solidFill>
              <a:cs typeface="Arial" charset="0"/>
            </a:endParaRPr>
          </a:p>
          <a:p>
            <a:r>
              <a:rPr lang="ru-RU" sz="2200" b="1">
                <a:solidFill>
                  <a:srgbClr val="FFFF00"/>
                </a:solidFill>
                <a:cs typeface="Arial" charset="0"/>
              </a:rPr>
              <a:t>5)</a:t>
            </a:r>
            <a:endParaRPr lang="en-US" sz="2200">
              <a:solidFill>
                <a:srgbClr val="FFFF00"/>
              </a:solidFill>
              <a:latin typeface="Corbel" pitchFamily="34" charset="0"/>
            </a:endParaRPr>
          </a:p>
          <a:p>
            <a:endParaRPr lang="en-US" sz="22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458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458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1568450"/>
            <a:ext cx="1363663" cy="7556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458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4584" name="Rectangle 5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458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4586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2503488"/>
            <a:ext cx="2019300" cy="720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4587" name="Rectangle 8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458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4589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375" y="2530475"/>
            <a:ext cx="2052638" cy="7540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459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4591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2503488"/>
            <a:ext cx="2055812" cy="7572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4592" name="Rectangle 13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459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459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4595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375" y="1557338"/>
            <a:ext cx="1165225" cy="8270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4596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4597" name="Picture 1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1438" y="1628775"/>
            <a:ext cx="1606550" cy="720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4598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4599" name="Picture 2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3440113"/>
            <a:ext cx="2128837" cy="7556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4600" name="Rectangle 22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4601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4602" name="Picture 2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4406900"/>
            <a:ext cx="2339975" cy="7508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460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4604" name="Picture 2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6488" y="4465638"/>
            <a:ext cx="2159000" cy="6921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460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4606" name="Picture 2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62713" y="4448175"/>
            <a:ext cx="2286000" cy="7556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4607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4608" name="Picture 2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375" y="3440113"/>
            <a:ext cx="1917700" cy="7556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4609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4610" name="Picture 3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5250" y="3429000"/>
            <a:ext cx="2159000" cy="828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4611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4612" name="Picture 3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92875" y="5318125"/>
            <a:ext cx="1165225" cy="7921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4613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4615" name="Picture 37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5346700"/>
            <a:ext cx="1106487" cy="8270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4617" name="Picture 39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375" y="5384800"/>
            <a:ext cx="1476375" cy="7556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4618" name="Rectangle 41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50825" y="404813"/>
            <a:ext cx="8642350" cy="61404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arn-CL" sz="2400" b="1">
                <a:solidFill>
                  <a:srgbClr val="FFC000"/>
                </a:solidFill>
                <a:cs typeface="Arial" charset="0"/>
              </a:rPr>
              <a:t> </a:t>
            </a:r>
            <a:r>
              <a:rPr lang="arn-CL" sz="2500" b="1">
                <a:solidFill>
                  <a:srgbClr val="FFC000"/>
                </a:solidFill>
                <a:cs typeface="Arial" charset="0"/>
              </a:rPr>
              <a:t>V</a:t>
            </a:r>
            <a:r>
              <a:rPr lang="ru-RU" sz="2500" b="1">
                <a:solidFill>
                  <a:srgbClr val="FFC000"/>
                </a:solidFill>
                <a:cs typeface="Arial" charset="0"/>
              </a:rPr>
              <a:t>. </a:t>
            </a:r>
            <a:r>
              <a:rPr lang="ru-RU" sz="2500" b="1" u="sng">
                <a:solidFill>
                  <a:srgbClr val="FFC000"/>
                </a:solidFill>
                <a:cs typeface="Arial" charset="0"/>
              </a:rPr>
              <a:t>Решение упражнений</a:t>
            </a:r>
          </a:p>
          <a:p>
            <a:pPr marL="514350" indent="-514350">
              <a:lnSpc>
                <a:spcPct val="150000"/>
              </a:lnSpc>
            </a:pPr>
            <a:r>
              <a:rPr lang="ru-RU" sz="2300" b="1">
                <a:cs typeface="Arial" charset="0"/>
              </a:rPr>
              <a:t>№21.35(б), №21.36(а), №21.50(г).</a:t>
            </a:r>
            <a:endParaRPr lang="ru-RU" sz="23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6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6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6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419475" y="1655763"/>
            <a:ext cx="1946275" cy="477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b="1" i="1">
                <a:solidFill>
                  <a:srgbClr val="FF0000"/>
                </a:solidFill>
                <a:cs typeface="Arial" charset="0"/>
              </a:rPr>
              <a:t>№ 21.35 (б)</a:t>
            </a:r>
            <a:endParaRPr lang="ru-RU" sz="2500" i="1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4513" y="2341563"/>
            <a:ext cx="6115050" cy="8001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750" y="3327400"/>
            <a:ext cx="647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</a:pPr>
            <a:r>
              <a:rPr lang="en-US" sz="2400" b="1">
                <a:cs typeface="Arial" charset="0"/>
              </a:rPr>
              <a:t>1)</a:t>
            </a:r>
            <a:endParaRPr lang="ru-RU" sz="2400" b="1" i="1">
              <a:cs typeface="Arial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39750" y="5343525"/>
            <a:ext cx="647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</a:pPr>
            <a:r>
              <a:rPr lang="en-US" sz="2400" b="1">
                <a:cs typeface="Arial" charset="0"/>
              </a:rPr>
              <a:t>2)</a:t>
            </a:r>
            <a:endParaRPr lang="ru-RU" sz="2400" b="1" i="1">
              <a:cs typeface="Arial" charset="0"/>
            </a:endParaRPr>
          </a:p>
        </p:txBody>
      </p:sp>
      <p:sp>
        <p:nvSpPr>
          <p:cNvPr id="25610" name="Rectangle 8"/>
          <p:cNvSpPr>
            <a:spLocks noChangeArrowheads="1"/>
          </p:cNvSpPr>
          <p:nvPr/>
        </p:nvSpPr>
        <p:spPr bwMode="auto">
          <a:xfrm>
            <a:off x="0" y="-9525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3403600"/>
            <a:ext cx="6648450" cy="1609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5612" name="Rectangle 9"/>
          <p:cNvSpPr>
            <a:spLocks noChangeArrowheads="1"/>
          </p:cNvSpPr>
          <p:nvPr/>
        </p:nvSpPr>
        <p:spPr bwMode="auto">
          <a:xfrm>
            <a:off x="0" y="2066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561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5616" name="Rectangle 15"/>
          <p:cNvSpPr>
            <a:spLocks noChangeArrowheads="1"/>
          </p:cNvSpPr>
          <p:nvPr/>
        </p:nvSpPr>
        <p:spPr bwMode="auto">
          <a:xfrm>
            <a:off x="0" y="8366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1258888" y="5441950"/>
            <a:ext cx="4897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/>
              <a:t>Ln</a:t>
            </a:r>
            <a:r>
              <a:rPr lang="ru-RU" b="1"/>
              <a:t>|</a:t>
            </a:r>
            <a:r>
              <a:rPr lang="en-US" b="1"/>
              <a:t>t</a:t>
            </a:r>
            <a:r>
              <a:rPr lang="ru-RU" b="1"/>
              <a:t>-2|+ </a:t>
            </a:r>
            <a:r>
              <a:rPr lang="en-US" b="1"/>
              <a:t>t</a:t>
            </a:r>
            <a:r>
              <a:rPr lang="ru-RU" b="1"/>
              <a:t>² - 3</a:t>
            </a:r>
            <a:r>
              <a:rPr lang="en-US" b="1"/>
              <a:t>t</a:t>
            </a:r>
            <a:r>
              <a:rPr lang="ru-RU" b="1"/>
              <a:t> = </a:t>
            </a:r>
            <a:r>
              <a:rPr lang="en-US" b="1"/>
              <a:t>Ln</a:t>
            </a:r>
            <a:r>
              <a:rPr lang="ru-RU" b="1"/>
              <a:t>|</a:t>
            </a:r>
            <a:r>
              <a:rPr lang="en-US" b="1"/>
              <a:t>t</a:t>
            </a:r>
            <a:r>
              <a:rPr lang="ru-RU" b="1"/>
              <a:t>-2| - </a:t>
            </a:r>
            <a:r>
              <a:rPr lang="en-US" b="1"/>
              <a:t>t</a:t>
            </a:r>
            <a:r>
              <a:rPr lang="ru-RU" b="1"/>
              <a:t>³ + 6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850" y="403225"/>
            <a:ext cx="8569325" cy="514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</a:pPr>
            <a:r>
              <a:rPr lang="en-US" sz="2400" b="1" i="1">
                <a:cs typeface="Arial" charset="0"/>
              </a:rPr>
              <a:t>t³</a:t>
            </a:r>
            <a:r>
              <a:rPr lang="en-US" sz="2400" b="1">
                <a:cs typeface="Arial" charset="0"/>
              </a:rPr>
              <a:t> + t</a:t>
            </a:r>
            <a:r>
              <a:rPr lang="ru-RU" sz="2400" b="1">
                <a:cs typeface="Arial" charset="0"/>
              </a:rPr>
              <a:t>²</a:t>
            </a:r>
            <a:r>
              <a:rPr lang="en-US" sz="2400" b="1">
                <a:cs typeface="Arial" charset="0"/>
              </a:rPr>
              <a:t> - 3t – 6 = 0 </a:t>
            </a:r>
            <a:endParaRPr lang="en-US" sz="2400" b="1" i="1">
              <a:cs typeface="Arial" charset="0"/>
            </a:endParaRPr>
          </a:p>
          <a:p>
            <a:pPr>
              <a:buClr>
                <a:srgbClr val="993300"/>
              </a:buClr>
            </a:pPr>
            <a:r>
              <a:rPr lang="ru-RU" sz="2000" b="1" i="1">
                <a:cs typeface="Arial" charset="0"/>
              </a:rPr>
              <a:t>Делители</a:t>
            </a:r>
            <a:r>
              <a:rPr lang="ru-RU" sz="2200" b="1">
                <a:cs typeface="Arial" charset="0"/>
              </a:rPr>
              <a:t> </a:t>
            </a:r>
            <a:r>
              <a:rPr lang="ru-RU" sz="2400" b="1">
                <a:cs typeface="Arial" charset="0"/>
              </a:rPr>
              <a:t>-6: </a:t>
            </a:r>
            <a:r>
              <a:rPr lang="ru-RU" sz="2400" b="1">
                <a:latin typeface="Corbel" pitchFamily="34" charset="0"/>
              </a:rPr>
              <a:t>±</a:t>
            </a:r>
            <a:r>
              <a:rPr lang="ru-RU" sz="2400" b="1">
                <a:cs typeface="Arial" charset="0"/>
              </a:rPr>
              <a:t>1; </a:t>
            </a:r>
            <a:r>
              <a:rPr lang="ru-RU" sz="2400" b="1">
                <a:latin typeface="Corbel" pitchFamily="34" charset="0"/>
              </a:rPr>
              <a:t>±</a:t>
            </a:r>
            <a:r>
              <a:rPr lang="ru-RU" sz="2400" b="1">
                <a:cs typeface="Arial" charset="0"/>
              </a:rPr>
              <a:t>2; </a:t>
            </a:r>
            <a:r>
              <a:rPr lang="ru-RU" sz="2400" b="1">
                <a:latin typeface="Corbel" pitchFamily="34" charset="0"/>
              </a:rPr>
              <a:t>±</a:t>
            </a:r>
            <a:r>
              <a:rPr lang="ru-RU" sz="2400" b="1">
                <a:cs typeface="Arial" charset="0"/>
              </a:rPr>
              <a:t>3; </a:t>
            </a:r>
            <a:r>
              <a:rPr lang="ru-RU" sz="2400" b="1">
                <a:latin typeface="Corbel" pitchFamily="34" charset="0"/>
              </a:rPr>
              <a:t>±</a:t>
            </a:r>
            <a:r>
              <a:rPr lang="ru-RU" sz="2400" b="1">
                <a:cs typeface="Arial" charset="0"/>
              </a:rPr>
              <a:t>6.</a:t>
            </a:r>
            <a:endParaRPr lang="en-US" sz="2400" b="1">
              <a:cs typeface="Arial" charset="0"/>
            </a:endParaRPr>
          </a:p>
          <a:p>
            <a:pPr>
              <a:buClr>
                <a:srgbClr val="993300"/>
              </a:buClr>
              <a:buFont typeface="Wingdings" pitchFamily="2" charset="2"/>
              <a:buNone/>
            </a:pPr>
            <a:r>
              <a:rPr lang="ru-RU" sz="2200" b="1">
                <a:cs typeface="Arial" charset="0"/>
              </a:rPr>
              <a:t>2 – </a:t>
            </a:r>
            <a:r>
              <a:rPr lang="ru-RU" sz="2000" b="1" i="1">
                <a:cs typeface="Arial" charset="0"/>
              </a:rPr>
              <a:t>корень уравнения </a:t>
            </a:r>
            <a:endParaRPr lang="ru-RU" sz="2200" b="1">
              <a:cs typeface="Arial" charset="0"/>
            </a:endParaRPr>
          </a:p>
          <a:p>
            <a:pPr>
              <a:buClr>
                <a:srgbClr val="993300"/>
              </a:buClr>
            </a:pPr>
            <a:r>
              <a:rPr lang="ru-RU" sz="2000" b="1" i="1">
                <a:cs typeface="Arial" charset="0"/>
              </a:rPr>
              <a:t>Разложим многочлен </a:t>
            </a:r>
            <a:r>
              <a:rPr lang="en-US" sz="2400" b="1" i="1">
                <a:cs typeface="Arial" charset="0"/>
              </a:rPr>
              <a:t>t </a:t>
            </a:r>
            <a:r>
              <a:rPr lang="ru-RU" sz="2400" b="1">
                <a:cs typeface="Arial" charset="0"/>
              </a:rPr>
              <a:t>³</a:t>
            </a:r>
            <a:r>
              <a:rPr lang="en-US" sz="2400" b="1">
                <a:cs typeface="Arial" charset="0"/>
              </a:rPr>
              <a:t> + t</a:t>
            </a:r>
            <a:r>
              <a:rPr lang="ru-RU" sz="2400" b="1">
                <a:cs typeface="Arial" charset="0"/>
              </a:rPr>
              <a:t>²</a:t>
            </a:r>
            <a:r>
              <a:rPr lang="en-US" sz="2400" b="1">
                <a:cs typeface="Arial" charset="0"/>
              </a:rPr>
              <a:t> - 3t – 6 </a:t>
            </a:r>
            <a:r>
              <a:rPr lang="ru-RU" sz="2000" b="1" i="1">
                <a:cs typeface="Arial" charset="0"/>
              </a:rPr>
              <a:t>на множители, используя схему Горнера:</a:t>
            </a:r>
            <a:r>
              <a:rPr lang="en-US" sz="2000" b="1" i="1">
                <a:cs typeface="Arial" charset="0"/>
              </a:rPr>
              <a:t> </a:t>
            </a:r>
          </a:p>
          <a:p>
            <a:pPr>
              <a:buClr>
                <a:srgbClr val="993300"/>
              </a:buClr>
            </a:pPr>
            <a:endParaRPr lang="en-US" sz="20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000" b="1" i="1">
              <a:cs typeface="Arial" charset="0"/>
            </a:endParaRPr>
          </a:p>
          <a:p>
            <a:pPr>
              <a:buClr>
                <a:srgbClr val="993300"/>
              </a:buClr>
              <a:buFont typeface="Wingdings" pitchFamily="2" charset="2"/>
              <a:buNone/>
            </a:pPr>
            <a:endParaRPr lang="ru-RU" sz="2000" b="1" i="1">
              <a:cs typeface="Arial" charset="0"/>
            </a:endParaRPr>
          </a:p>
          <a:p>
            <a:pPr>
              <a:buClr>
                <a:srgbClr val="993300"/>
              </a:buClr>
            </a:pPr>
            <a:r>
              <a:rPr lang="ru-RU" sz="2200" b="1">
                <a:cs typeface="Arial" charset="0"/>
              </a:rPr>
              <a:t>(</a:t>
            </a:r>
            <a:r>
              <a:rPr lang="en-US" sz="2200" b="1">
                <a:cs typeface="Arial" charset="0"/>
              </a:rPr>
              <a:t>t – 2)(t</a:t>
            </a:r>
            <a:r>
              <a:rPr lang="ru-RU" sz="2400" b="1">
                <a:latin typeface="Corbel" pitchFamily="34" charset="0"/>
              </a:rPr>
              <a:t>²</a:t>
            </a:r>
            <a:r>
              <a:rPr lang="en-US" sz="2200" b="1">
                <a:cs typeface="Arial" charset="0"/>
              </a:rPr>
              <a:t> + 3t + 3) = 0</a:t>
            </a:r>
          </a:p>
          <a:p>
            <a:pPr>
              <a:buClr>
                <a:srgbClr val="993300"/>
              </a:buClr>
            </a:pPr>
            <a:r>
              <a:rPr lang="en-US" sz="2200" b="1">
                <a:cs typeface="Arial" charset="0"/>
              </a:rPr>
              <a:t>t – 2 = 0            t</a:t>
            </a:r>
            <a:r>
              <a:rPr lang="ru-RU" sz="2400" b="1">
                <a:latin typeface="Corbel" pitchFamily="34" charset="0"/>
              </a:rPr>
              <a:t>²</a:t>
            </a:r>
            <a:r>
              <a:rPr lang="en-US" sz="2200" b="1">
                <a:cs typeface="Arial" charset="0"/>
              </a:rPr>
              <a:t> +3t + 3 = 0</a:t>
            </a:r>
          </a:p>
          <a:p>
            <a:pPr>
              <a:buClr>
                <a:srgbClr val="993300"/>
              </a:buClr>
              <a:buFont typeface="Wingdings" pitchFamily="2" charset="2"/>
              <a:buNone/>
            </a:pPr>
            <a:r>
              <a:rPr lang="en-US" sz="2200" b="1">
                <a:cs typeface="Arial" charset="0"/>
              </a:rPr>
              <a:t>t = 2                  D = 9 - 12 = -3 </a:t>
            </a:r>
          </a:p>
          <a:p>
            <a:pPr>
              <a:buClr>
                <a:srgbClr val="993300"/>
              </a:buClr>
            </a:pPr>
            <a:r>
              <a:rPr lang="en-US" sz="2200" b="1">
                <a:cs typeface="Arial" charset="0"/>
              </a:rPr>
              <a:t>                         </a:t>
            </a:r>
            <a:r>
              <a:rPr lang="ru-RU" sz="2000" b="1" i="1">
                <a:cs typeface="Arial" charset="0"/>
              </a:rPr>
              <a:t>Т. к. </a:t>
            </a:r>
            <a:r>
              <a:rPr lang="en-US" sz="2200" b="1">
                <a:cs typeface="Arial" charset="0"/>
              </a:rPr>
              <a:t>D</a:t>
            </a:r>
            <a:r>
              <a:rPr lang="en-US" sz="2000" b="1">
                <a:latin typeface="Corbel" pitchFamily="34" charset="0"/>
              </a:rPr>
              <a:t>&lt;</a:t>
            </a:r>
            <a:r>
              <a:rPr lang="ru-RU" sz="2200" b="1">
                <a:cs typeface="Arial" charset="0"/>
              </a:rPr>
              <a:t>0, </a:t>
            </a:r>
            <a:r>
              <a:rPr lang="ru-RU" sz="2000" b="1" i="1">
                <a:cs typeface="Arial" charset="0"/>
              </a:rPr>
              <a:t>то уравнение</a:t>
            </a:r>
          </a:p>
          <a:p>
            <a:pPr>
              <a:buClr>
                <a:srgbClr val="993300"/>
              </a:buClr>
            </a:pPr>
            <a:r>
              <a:rPr lang="ru-RU" sz="2200" b="1">
                <a:cs typeface="Arial" charset="0"/>
              </a:rPr>
              <a:t> </a:t>
            </a:r>
            <a:r>
              <a:rPr lang="en-US" sz="2200" b="1">
                <a:cs typeface="Arial" charset="0"/>
              </a:rPr>
              <a:t>                        t</a:t>
            </a:r>
            <a:r>
              <a:rPr lang="ru-RU" sz="2400" b="1">
                <a:latin typeface="Corbel" pitchFamily="34" charset="0"/>
              </a:rPr>
              <a:t>²</a:t>
            </a:r>
            <a:r>
              <a:rPr lang="en-US" sz="2200" b="1">
                <a:cs typeface="Arial" charset="0"/>
              </a:rPr>
              <a:t> +3t + 3 = 0 </a:t>
            </a:r>
            <a:r>
              <a:rPr lang="ru-RU" sz="1900" b="1" i="1">
                <a:cs typeface="Arial" charset="0"/>
              </a:rPr>
              <a:t>не имеет действительных корней. </a:t>
            </a:r>
          </a:p>
          <a:p>
            <a:pPr>
              <a:buClr>
                <a:srgbClr val="993300"/>
              </a:buClr>
            </a:pPr>
            <a:r>
              <a:rPr lang="en-US" sz="2200" b="1">
                <a:cs typeface="Arial" charset="0"/>
              </a:rPr>
              <a:t>t = 2 </a:t>
            </a:r>
            <a:r>
              <a:rPr lang="ru-RU" sz="1900" b="1" i="1">
                <a:cs typeface="Arial" charset="0"/>
              </a:rPr>
              <a:t>не удовлетворяет условию</a:t>
            </a:r>
            <a:r>
              <a:rPr lang="en-US" sz="1900" b="1">
                <a:cs typeface="Arial" charset="0"/>
              </a:rPr>
              <a:t> t</a:t>
            </a:r>
            <a:r>
              <a:rPr lang="ru-RU" sz="1900" b="1">
                <a:cs typeface="Arial" charset="0"/>
              </a:rPr>
              <a:t> </a:t>
            </a:r>
            <a:r>
              <a:rPr lang="en-US" sz="1900" b="1">
                <a:cs typeface="Arial" charset="0"/>
              </a:rPr>
              <a:t>&gt;</a:t>
            </a:r>
            <a:r>
              <a:rPr lang="ru-RU" sz="1900" b="1">
                <a:cs typeface="Arial" charset="0"/>
              </a:rPr>
              <a:t> 3</a:t>
            </a:r>
            <a:r>
              <a:rPr lang="ru-RU" sz="1900" b="1" i="1">
                <a:cs typeface="Arial" charset="0"/>
              </a:rPr>
              <a:t>, значит исходное уравнение не имеет корней. </a:t>
            </a:r>
            <a:endParaRPr lang="ru-RU" sz="1900" b="1">
              <a:cs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484438" y="2260600"/>
          <a:ext cx="3313112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4"/>
                <a:gridCol w="662474"/>
                <a:gridCol w="662474"/>
                <a:gridCol w="662474"/>
                <a:gridCol w="66247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-3</a:t>
                      </a:r>
                      <a:endParaRPr lang="ru-RU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00113" y="5807075"/>
            <a:ext cx="3095625" cy="430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993300"/>
              </a:buClr>
              <a:buFont typeface="Wingdings" pitchFamily="2" charset="2"/>
              <a:buNone/>
            </a:pPr>
            <a:r>
              <a:rPr lang="ru-RU" sz="2200" b="1">
                <a:solidFill>
                  <a:srgbClr val="FFFF00"/>
                </a:solidFill>
                <a:cs typeface="Arial" charset="0"/>
              </a:rPr>
              <a:t> </a:t>
            </a:r>
            <a:r>
              <a:rPr lang="ru-RU" sz="2200" b="1">
                <a:solidFill>
                  <a:srgbClr val="92D050"/>
                </a:solidFill>
                <a:cs typeface="Arial" charset="0"/>
              </a:rPr>
              <a:t>Ответ:</a:t>
            </a:r>
            <a:r>
              <a:rPr lang="ru-RU" sz="2200" b="1">
                <a:solidFill>
                  <a:srgbClr val="FFFF00"/>
                </a:solidFill>
                <a:cs typeface="Arial" charset="0"/>
              </a:rPr>
              <a:t> </a:t>
            </a:r>
            <a:r>
              <a:rPr lang="ru-RU" sz="2200" b="1">
                <a:cs typeface="Arial" charset="0"/>
              </a:rPr>
              <a:t>нет корней</a:t>
            </a:r>
            <a:endParaRPr lang="ru-RU" sz="1900" b="1">
              <a:cs typeface="Arial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635375" y="488950"/>
            <a:ext cx="1997075" cy="49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1" i="1">
                <a:solidFill>
                  <a:srgbClr val="FF0000"/>
                </a:solidFill>
                <a:cs typeface="Arial" charset="0"/>
              </a:rPr>
              <a:t>№ 21.36 (а)</a:t>
            </a:r>
            <a:endParaRPr lang="ru-RU" sz="2600" i="1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1362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765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50825" y="266700"/>
            <a:ext cx="8642350" cy="6186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39750" y="29972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</a:pPr>
            <a:r>
              <a:rPr lang="en-US" sz="2400" b="1">
                <a:cs typeface="Arial" charset="0"/>
              </a:rPr>
              <a:t>1)</a:t>
            </a:r>
            <a:endParaRPr lang="ru-RU" sz="2400" b="1" i="1">
              <a:cs typeface="Arial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11188" y="4508500"/>
            <a:ext cx="647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</a:pPr>
            <a:r>
              <a:rPr lang="en-US" sz="2400" b="1">
                <a:cs typeface="Arial" charset="0"/>
              </a:rPr>
              <a:t>2)</a:t>
            </a:r>
            <a:endParaRPr lang="ru-RU" sz="2400" b="1" i="1">
              <a:cs typeface="Arial" charset="0"/>
            </a:endParaRPr>
          </a:p>
        </p:txBody>
      </p:sp>
      <p:sp>
        <p:nvSpPr>
          <p:cNvPr id="2766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7661" name="Rectangle 16"/>
          <p:cNvSpPr>
            <a:spLocks noChangeArrowheads="1"/>
          </p:cNvSpPr>
          <p:nvPr/>
        </p:nvSpPr>
        <p:spPr bwMode="auto">
          <a:xfrm>
            <a:off x="0" y="1943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766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67" name="Object 19"/>
          <p:cNvGraphicFramePr>
            <a:graphicFrameLocks noChangeAspect="1"/>
          </p:cNvGraphicFramePr>
          <p:nvPr/>
        </p:nvGraphicFramePr>
        <p:xfrm>
          <a:off x="1258888" y="1412875"/>
          <a:ext cx="3817937" cy="863600"/>
        </p:xfrm>
        <a:graphic>
          <a:graphicData uri="http://schemas.openxmlformats.org/presentationml/2006/ole">
            <p:oleObj spid="_x0000_s27667" name="Формула" r:id="rId3" imgW="1409088" imgH="393529" progId="Equation.3">
              <p:embed/>
            </p:oleObj>
          </a:graphicData>
        </a:graphic>
      </p:graphicFrame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0" y="307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71" name="Object 23"/>
          <p:cNvGraphicFramePr>
            <a:graphicFrameLocks noChangeAspect="1"/>
          </p:cNvGraphicFramePr>
          <p:nvPr/>
        </p:nvGraphicFramePr>
        <p:xfrm>
          <a:off x="1187450" y="2636838"/>
          <a:ext cx="7056438" cy="1079500"/>
        </p:xfrm>
        <a:graphic>
          <a:graphicData uri="http://schemas.openxmlformats.org/presentationml/2006/ole">
            <p:oleObj spid="_x0000_s27671" name="Формула" r:id="rId4" imgW="3517900" imgH="444500" progId="Equation.3">
              <p:embed/>
            </p:oleObj>
          </a:graphicData>
        </a:graphic>
      </p:graphicFrame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73" name="Object 25"/>
          <p:cNvGraphicFramePr>
            <a:graphicFrameLocks noChangeAspect="1"/>
          </p:cNvGraphicFramePr>
          <p:nvPr/>
        </p:nvGraphicFramePr>
        <p:xfrm>
          <a:off x="1258888" y="4437063"/>
          <a:ext cx="5400675" cy="792162"/>
        </p:xfrm>
        <a:graphic>
          <a:graphicData uri="http://schemas.openxmlformats.org/presentationml/2006/ole">
            <p:oleObj spid="_x0000_s27673" name="Формула" r:id="rId5" imgW="1955800" imgH="393700" progId="Equation.3">
              <p:embed/>
            </p:oleObj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55650" y="692150"/>
            <a:ext cx="4824413" cy="425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993300"/>
              </a:buClr>
            </a:pPr>
            <a:r>
              <a:rPr lang="en-US" sz="2600" b="1">
                <a:cs typeface="Arial" charset="0"/>
              </a:rPr>
              <a:t>3(3</a:t>
            </a:r>
            <a:r>
              <a:rPr lang="en-US" sz="2600" b="1" baseline="30000">
                <a:cs typeface="Arial" charset="0"/>
              </a:rPr>
              <a:t>2t–1 </a:t>
            </a:r>
            <a:r>
              <a:rPr lang="en-US" sz="2600" b="1">
                <a:cs typeface="Arial" charset="0"/>
              </a:rPr>
              <a:t>- 3</a:t>
            </a:r>
            <a:r>
              <a:rPr lang="en-US" sz="2600" b="1" baseline="30000">
                <a:cs typeface="Arial" charset="0"/>
              </a:rPr>
              <a:t>–1</a:t>
            </a:r>
            <a:r>
              <a:rPr lang="en-US" sz="2600" b="1">
                <a:cs typeface="Arial" charset="0"/>
              </a:rPr>
              <a:t>)</a:t>
            </a:r>
            <a:r>
              <a:rPr lang="ru-RU" sz="2600" b="1">
                <a:cs typeface="Arial" charset="0"/>
              </a:rPr>
              <a:t> ≤ 2</a:t>
            </a:r>
            <a:endParaRPr lang="en-US" sz="2600" b="1">
              <a:cs typeface="Arial" charset="0"/>
            </a:endParaRPr>
          </a:p>
          <a:p>
            <a:pPr>
              <a:lnSpc>
                <a:spcPct val="150000"/>
              </a:lnSpc>
              <a:buClr>
                <a:srgbClr val="993300"/>
              </a:buClr>
            </a:pPr>
            <a:r>
              <a:rPr lang="en-US" sz="2600" b="1">
                <a:cs typeface="Arial" charset="0"/>
              </a:rPr>
              <a:t>3</a:t>
            </a:r>
            <a:r>
              <a:rPr lang="en-US" sz="2600" b="1" baseline="30000">
                <a:cs typeface="Arial" charset="0"/>
              </a:rPr>
              <a:t>2t</a:t>
            </a:r>
            <a:r>
              <a:rPr lang="en-US" sz="2600" b="1">
                <a:cs typeface="Arial" charset="0"/>
              </a:rPr>
              <a:t> - 1</a:t>
            </a:r>
            <a:r>
              <a:rPr lang="ru-RU" sz="2600" b="1">
                <a:cs typeface="Arial" charset="0"/>
              </a:rPr>
              <a:t> ≤ 2</a:t>
            </a:r>
            <a:endParaRPr lang="en-US" sz="2600" b="1">
              <a:cs typeface="Arial" charset="0"/>
            </a:endParaRPr>
          </a:p>
          <a:p>
            <a:pPr>
              <a:lnSpc>
                <a:spcPct val="150000"/>
              </a:lnSpc>
              <a:buClr>
                <a:srgbClr val="993300"/>
              </a:buClr>
            </a:pPr>
            <a:r>
              <a:rPr lang="en-US" sz="2600" b="1">
                <a:cs typeface="Arial" charset="0"/>
              </a:rPr>
              <a:t>3</a:t>
            </a:r>
            <a:r>
              <a:rPr lang="en-US" sz="2600" b="1" baseline="30000">
                <a:cs typeface="Arial" charset="0"/>
              </a:rPr>
              <a:t>2t</a:t>
            </a:r>
            <a:r>
              <a:rPr lang="ru-RU" sz="2600" b="1">
                <a:cs typeface="Arial" charset="0"/>
              </a:rPr>
              <a:t> ≤ </a:t>
            </a:r>
            <a:r>
              <a:rPr lang="en-US" sz="2600" b="1">
                <a:cs typeface="Arial" charset="0"/>
              </a:rPr>
              <a:t>3</a:t>
            </a:r>
          </a:p>
          <a:p>
            <a:pPr>
              <a:lnSpc>
                <a:spcPct val="150000"/>
              </a:lnSpc>
              <a:buClr>
                <a:srgbClr val="993300"/>
              </a:buClr>
            </a:pPr>
            <a:r>
              <a:rPr lang="ru-RU" sz="2600" b="1" i="1">
                <a:cs typeface="Arial" charset="0"/>
              </a:rPr>
              <a:t>Т. к. </a:t>
            </a:r>
            <a:r>
              <a:rPr lang="en-US" sz="2600" b="1" i="1">
                <a:cs typeface="Arial" charset="0"/>
              </a:rPr>
              <a:t>a=3, 3 &gt; 1, </a:t>
            </a:r>
            <a:r>
              <a:rPr lang="ru-RU" sz="2600" b="1" i="1">
                <a:cs typeface="Arial" charset="0"/>
              </a:rPr>
              <a:t>то</a:t>
            </a:r>
          </a:p>
          <a:p>
            <a:pPr>
              <a:lnSpc>
                <a:spcPct val="150000"/>
              </a:lnSpc>
              <a:buClr>
                <a:srgbClr val="993300"/>
              </a:buClr>
            </a:pPr>
            <a:r>
              <a:rPr lang="ru-RU" sz="2600" b="1" i="1">
                <a:cs typeface="Arial" charset="0"/>
              </a:rPr>
              <a:t>2</a:t>
            </a:r>
            <a:r>
              <a:rPr lang="en-US" sz="2600" b="1" i="1">
                <a:cs typeface="Arial" charset="0"/>
              </a:rPr>
              <a:t>t</a:t>
            </a:r>
            <a:r>
              <a:rPr lang="ru-RU" sz="2600" b="1">
                <a:cs typeface="Arial" charset="0"/>
              </a:rPr>
              <a:t> ≤</a:t>
            </a:r>
            <a:r>
              <a:rPr lang="en-US" sz="2600" b="1">
                <a:cs typeface="Arial" charset="0"/>
              </a:rPr>
              <a:t> 1</a:t>
            </a:r>
          </a:p>
          <a:p>
            <a:pPr>
              <a:lnSpc>
                <a:spcPct val="150000"/>
              </a:lnSpc>
              <a:buClr>
                <a:srgbClr val="993300"/>
              </a:buClr>
            </a:pPr>
            <a:r>
              <a:rPr lang="en-US" sz="2600" b="1" i="1">
                <a:cs typeface="Arial" charset="0"/>
              </a:rPr>
              <a:t>t</a:t>
            </a:r>
            <a:r>
              <a:rPr lang="ru-RU" sz="2600" b="1">
                <a:cs typeface="Arial" charset="0"/>
              </a:rPr>
              <a:t> ≤</a:t>
            </a:r>
            <a:r>
              <a:rPr lang="en-US" sz="2600" b="1">
                <a:cs typeface="Arial" charset="0"/>
              </a:rPr>
              <a:t> 0.5</a:t>
            </a:r>
          </a:p>
          <a:p>
            <a:pPr>
              <a:lnSpc>
                <a:spcPct val="150000"/>
              </a:lnSpc>
              <a:buClr>
                <a:srgbClr val="993300"/>
              </a:buClr>
            </a:pPr>
            <a:r>
              <a:rPr lang="ru-RU" sz="2600" b="1" i="1">
                <a:cs typeface="Arial" charset="0"/>
              </a:rPr>
              <a:t>А так как </a:t>
            </a:r>
            <a:r>
              <a:rPr lang="en-US" sz="2600" b="1" i="1">
                <a:cs typeface="Arial" charset="0"/>
              </a:rPr>
              <a:t>t &gt; 0, </a:t>
            </a:r>
            <a:r>
              <a:rPr lang="ru-RU" sz="2600" b="1" i="1">
                <a:cs typeface="Arial" charset="0"/>
              </a:rPr>
              <a:t>то</a:t>
            </a:r>
            <a:r>
              <a:rPr lang="en-US" sz="2600" b="1" i="1">
                <a:cs typeface="Arial" charset="0"/>
              </a:rPr>
              <a:t> t</a:t>
            </a:r>
            <a:r>
              <a:rPr lang="ru-RU" sz="2400" b="1">
                <a:cs typeface="Arial" charset="0"/>
              </a:rPr>
              <a:t> </a:t>
            </a:r>
            <a:r>
              <a:rPr lang="el-GR" sz="2400" b="1">
                <a:latin typeface="Calibri" pitchFamily="34" charset="0"/>
                <a:cs typeface="Arial" charset="0"/>
              </a:rPr>
              <a:t>ϵ</a:t>
            </a:r>
            <a:r>
              <a:rPr lang="en-US" sz="2400" b="1">
                <a:latin typeface="Calibri" pitchFamily="34" charset="0"/>
                <a:cs typeface="Arial" charset="0"/>
              </a:rPr>
              <a:t> </a:t>
            </a:r>
            <a:r>
              <a:rPr lang="ru-RU" sz="2400" b="1">
                <a:cs typeface="Arial" charset="0"/>
              </a:rPr>
              <a:t>(</a:t>
            </a:r>
            <a:r>
              <a:rPr lang="en-US" sz="2400" b="1">
                <a:cs typeface="Arial" charset="0"/>
              </a:rPr>
              <a:t>0</a:t>
            </a:r>
            <a:r>
              <a:rPr lang="ru-RU" sz="2400" b="1">
                <a:cs typeface="Arial" charset="0"/>
              </a:rPr>
              <a:t>; </a:t>
            </a:r>
            <a:r>
              <a:rPr lang="en-US" sz="2400" b="1">
                <a:cs typeface="Arial" charset="0"/>
              </a:rPr>
              <a:t>0.5</a:t>
            </a:r>
            <a:r>
              <a:rPr lang="en-US" sz="2400" b="1">
                <a:latin typeface="Calibri" pitchFamily="34" charset="0"/>
                <a:cs typeface="Arial" charset="0"/>
              </a:rPr>
              <a:t>]</a:t>
            </a:r>
            <a:endParaRPr lang="ru-RU" sz="2400" b="1">
              <a:cs typeface="Arial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55650" y="5300663"/>
            <a:ext cx="2663825" cy="4460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993300"/>
              </a:buClr>
              <a:buFont typeface="Wingdings" pitchFamily="2" charset="2"/>
              <a:buNone/>
            </a:pPr>
            <a:r>
              <a:rPr lang="ru-RU" sz="2200" b="1">
                <a:solidFill>
                  <a:srgbClr val="FFFF00"/>
                </a:solidFill>
                <a:cs typeface="Arial" charset="0"/>
              </a:rPr>
              <a:t> </a:t>
            </a:r>
            <a:r>
              <a:rPr lang="ru-RU" sz="2300" b="1">
                <a:solidFill>
                  <a:srgbClr val="92D050"/>
                </a:solidFill>
                <a:cs typeface="Arial" charset="0"/>
              </a:rPr>
              <a:t>Ответ:</a:t>
            </a:r>
            <a:r>
              <a:rPr lang="ru-RU" sz="2300" b="1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sz="2300" b="1" i="1">
                <a:cs typeface="Arial" charset="0"/>
              </a:rPr>
              <a:t>t</a:t>
            </a:r>
            <a:r>
              <a:rPr lang="ru-RU" sz="2300" b="1">
                <a:cs typeface="Arial" charset="0"/>
              </a:rPr>
              <a:t> </a:t>
            </a:r>
            <a:r>
              <a:rPr lang="el-GR" sz="2300" b="1">
                <a:latin typeface="Calibri" pitchFamily="34" charset="0"/>
                <a:cs typeface="Arial" charset="0"/>
              </a:rPr>
              <a:t>ϵ</a:t>
            </a:r>
            <a:r>
              <a:rPr lang="en-US" sz="2300" b="1">
                <a:latin typeface="Calibri" pitchFamily="34" charset="0"/>
                <a:cs typeface="Arial" charset="0"/>
              </a:rPr>
              <a:t> </a:t>
            </a:r>
            <a:r>
              <a:rPr lang="ru-RU" sz="2300" b="1">
                <a:cs typeface="Arial" charset="0"/>
              </a:rPr>
              <a:t>(</a:t>
            </a:r>
            <a:r>
              <a:rPr lang="en-US" sz="2300" b="1">
                <a:cs typeface="Arial" charset="0"/>
              </a:rPr>
              <a:t>0</a:t>
            </a:r>
            <a:r>
              <a:rPr lang="ru-RU" sz="2300" b="1">
                <a:cs typeface="Arial" charset="0"/>
              </a:rPr>
              <a:t>; </a:t>
            </a:r>
            <a:r>
              <a:rPr lang="en-US" sz="2300" b="1">
                <a:cs typeface="Arial" charset="0"/>
              </a:rPr>
              <a:t>0.5</a:t>
            </a:r>
            <a:r>
              <a:rPr lang="en-US" sz="2300" b="1">
                <a:latin typeface="Calibri" pitchFamily="34" charset="0"/>
                <a:cs typeface="Arial" charset="0"/>
              </a:rPr>
              <a:t>]</a:t>
            </a:r>
            <a:endParaRPr lang="ru-RU" sz="2300" b="1">
              <a:cs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353425" cy="5848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95288" y="1335088"/>
            <a:ext cx="40322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</a:pPr>
            <a:r>
              <a:rPr lang="en-US" sz="2200" b="1">
                <a:cs typeface="Arial" charset="0"/>
              </a:rPr>
              <a:t>y</a:t>
            </a:r>
            <a:r>
              <a:rPr lang="ru-RU" sz="2200" b="1">
                <a:cs typeface="Arial" charset="0"/>
              </a:rPr>
              <a:t> = </a:t>
            </a:r>
            <a:r>
              <a:rPr lang="en-US" sz="2200" b="1">
                <a:cs typeface="Arial" charset="0"/>
              </a:rPr>
              <a:t>x</a:t>
            </a:r>
            <a:r>
              <a:rPr lang="ru-RU" sz="2200" b="1">
                <a:cs typeface="Arial" charset="0"/>
              </a:rPr>
              <a:t>²</a:t>
            </a:r>
            <a:r>
              <a:rPr lang="en-US" sz="2200" b="1">
                <a:cs typeface="Arial" charset="0"/>
              </a:rPr>
              <a:t> - 4x + 3</a:t>
            </a:r>
          </a:p>
          <a:p>
            <a:pPr>
              <a:buClr>
                <a:srgbClr val="993300"/>
              </a:buClr>
            </a:pPr>
            <a:r>
              <a:rPr lang="en-US" sz="2200" b="1">
                <a:cs typeface="Arial" charset="0"/>
              </a:rPr>
              <a:t>y</a:t>
            </a:r>
            <a:r>
              <a:rPr lang="en-US" sz="2400" b="1">
                <a:cs typeface="Arial" charset="0"/>
              </a:rPr>
              <a:t>´</a:t>
            </a:r>
            <a:r>
              <a:rPr lang="en-US" sz="2200" b="1">
                <a:cs typeface="Arial" charset="0"/>
              </a:rPr>
              <a:t>= 2x – 4</a:t>
            </a:r>
          </a:p>
          <a:p>
            <a:pPr>
              <a:buClr>
                <a:srgbClr val="993300"/>
              </a:buClr>
            </a:pPr>
            <a:r>
              <a:rPr lang="en-US" sz="2200" b="1">
                <a:cs typeface="Arial" charset="0"/>
              </a:rPr>
              <a:t>y</a:t>
            </a:r>
            <a:r>
              <a:rPr lang="en-US" sz="2400" b="1">
                <a:cs typeface="Arial" charset="0"/>
              </a:rPr>
              <a:t>´</a:t>
            </a:r>
            <a:r>
              <a:rPr lang="en-US" sz="2200" b="1">
                <a:cs typeface="Arial" charset="0"/>
              </a:rPr>
              <a:t>= 0</a:t>
            </a:r>
            <a:r>
              <a:rPr lang="ru-RU" sz="2200" b="1">
                <a:cs typeface="Arial" charset="0"/>
              </a:rPr>
              <a:t>, </a:t>
            </a:r>
            <a:r>
              <a:rPr lang="ru-RU" sz="2200" b="1" i="1">
                <a:cs typeface="Arial" charset="0"/>
              </a:rPr>
              <a:t>если </a:t>
            </a:r>
            <a:r>
              <a:rPr lang="en-US" sz="2200" b="1" i="1">
                <a:cs typeface="Arial" charset="0"/>
              </a:rPr>
              <a:t> </a:t>
            </a:r>
          </a:p>
          <a:p>
            <a:pPr>
              <a:buClr>
                <a:srgbClr val="993300"/>
              </a:buClr>
            </a:pPr>
            <a:r>
              <a:rPr lang="en-US" sz="2200" b="1">
                <a:cs typeface="Arial" charset="0"/>
              </a:rPr>
              <a:t>x</a:t>
            </a:r>
            <a:r>
              <a:rPr lang="en-US" sz="2400" b="1">
                <a:cs typeface="Arial" charset="0"/>
              </a:rPr>
              <a:t>= 2</a:t>
            </a:r>
            <a:r>
              <a:rPr lang="ru-RU" sz="2400" b="1">
                <a:cs typeface="Arial" charset="0"/>
              </a:rPr>
              <a:t>; </a:t>
            </a:r>
            <a:r>
              <a:rPr lang="en-US" sz="2400" b="1">
                <a:cs typeface="Arial" charset="0"/>
              </a:rPr>
              <a:t> </a:t>
            </a:r>
            <a:r>
              <a:rPr lang="en-US" sz="2200" b="1">
                <a:cs typeface="Arial" charset="0"/>
              </a:rPr>
              <a:t>y(2)=</a:t>
            </a:r>
            <a:r>
              <a:rPr lang="ru-RU" sz="2200" b="1">
                <a:cs typeface="Arial" charset="0"/>
              </a:rPr>
              <a:t> 4 – 8 + 3 = -1</a:t>
            </a:r>
          </a:p>
          <a:p>
            <a:pPr>
              <a:buClr>
                <a:srgbClr val="993300"/>
              </a:buClr>
            </a:pPr>
            <a:r>
              <a:rPr lang="ru-RU" sz="2200" b="1">
                <a:cs typeface="Arial" charset="0"/>
              </a:rPr>
              <a:t>(</a:t>
            </a:r>
            <a:r>
              <a:rPr lang="en-US" sz="2200" b="1">
                <a:cs typeface="Arial" charset="0"/>
              </a:rPr>
              <a:t>2</a:t>
            </a:r>
            <a:r>
              <a:rPr lang="ru-RU" sz="2200" b="1">
                <a:cs typeface="Arial" charset="0"/>
              </a:rPr>
              <a:t>;-1</a:t>
            </a:r>
            <a:r>
              <a:rPr lang="en-US" sz="2200" b="1">
                <a:cs typeface="Arial" charset="0"/>
              </a:rPr>
              <a:t>)</a:t>
            </a:r>
            <a:r>
              <a:rPr lang="ru-RU" sz="2200" b="1">
                <a:cs typeface="Arial" charset="0"/>
              </a:rPr>
              <a:t> </a:t>
            </a:r>
            <a:r>
              <a:rPr lang="ru-RU" sz="2200" b="1" i="1">
                <a:cs typeface="Arial" charset="0"/>
              </a:rPr>
              <a:t>- </a:t>
            </a:r>
            <a:r>
              <a:rPr lang="ru-RU" b="1" i="1">
                <a:cs typeface="Arial" charset="0"/>
              </a:rPr>
              <a:t>вершина параболы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0825" y="266700"/>
            <a:ext cx="8642350" cy="6186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5288" y="3711575"/>
            <a:ext cx="4032250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</a:pPr>
            <a:r>
              <a:rPr lang="en-US" sz="2200" b="1">
                <a:cs typeface="Arial" charset="0"/>
              </a:rPr>
              <a:t>y</a:t>
            </a:r>
            <a:r>
              <a:rPr lang="ru-RU" sz="2200" b="1">
                <a:cs typeface="Arial" charset="0"/>
              </a:rPr>
              <a:t> = -</a:t>
            </a:r>
            <a:r>
              <a:rPr lang="en-US" sz="2200" b="1">
                <a:cs typeface="Arial" charset="0"/>
              </a:rPr>
              <a:t>x</a:t>
            </a:r>
            <a:r>
              <a:rPr lang="ru-RU" sz="2200" b="1">
                <a:cs typeface="Arial" charset="0"/>
              </a:rPr>
              <a:t>²</a:t>
            </a:r>
            <a:r>
              <a:rPr lang="en-US" sz="2200" b="1">
                <a:cs typeface="Arial" charset="0"/>
              </a:rPr>
              <a:t> </a:t>
            </a:r>
            <a:r>
              <a:rPr lang="ru-RU" sz="2200" b="1">
                <a:cs typeface="Arial" charset="0"/>
              </a:rPr>
              <a:t>+</a:t>
            </a:r>
            <a:r>
              <a:rPr lang="en-US" sz="2200" b="1">
                <a:cs typeface="Arial" charset="0"/>
              </a:rPr>
              <a:t> </a:t>
            </a:r>
            <a:r>
              <a:rPr lang="ru-RU" sz="2200" b="1">
                <a:cs typeface="Arial" charset="0"/>
              </a:rPr>
              <a:t>6</a:t>
            </a:r>
            <a:r>
              <a:rPr lang="en-US" sz="2200" b="1">
                <a:cs typeface="Arial" charset="0"/>
              </a:rPr>
              <a:t>x - 5</a:t>
            </a:r>
          </a:p>
          <a:p>
            <a:pPr>
              <a:buClr>
                <a:srgbClr val="993300"/>
              </a:buClr>
            </a:pPr>
            <a:r>
              <a:rPr lang="en-US" sz="2200" b="1">
                <a:cs typeface="Arial" charset="0"/>
              </a:rPr>
              <a:t>y</a:t>
            </a:r>
            <a:r>
              <a:rPr lang="en-US" sz="2400" b="1">
                <a:cs typeface="Arial" charset="0"/>
              </a:rPr>
              <a:t>´</a:t>
            </a:r>
            <a:r>
              <a:rPr lang="en-US" sz="2200" b="1">
                <a:cs typeface="Arial" charset="0"/>
              </a:rPr>
              <a:t>= -2x + 6</a:t>
            </a:r>
          </a:p>
          <a:p>
            <a:pPr>
              <a:buClr>
                <a:srgbClr val="993300"/>
              </a:buClr>
            </a:pPr>
            <a:r>
              <a:rPr lang="en-US" sz="2200" b="1">
                <a:cs typeface="Arial" charset="0"/>
              </a:rPr>
              <a:t>y</a:t>
            </a:r>
            <a:r>
              <a:rPr lang="en-US" sz="2400" b="1">
                <a:cs typeface="Arial" charset="0"/>
              </a:rPr>
              <a:t>´</a:t>
            </a:r>
            <a:r>
              <a:rPr lang="en-US" sz="2200" b="1">
                <a:cs typeface="Arial" charset="0"/>
              </a:rPr>
              <a:t>= 0</a:t>
            </a:r>
            <a:r>
              <a:rPr lang="ru-RU" sz="2200" b="1">
                <a:cs typeface="Arial" charset="0"/>
              </a:rPr>
              <a:t>, </a:t>
            </a:r>
            <a:r>
              <a:rPr lang="ru-RU" sz="2200" b="1" i="1">
                <a:cs typeface="Arial" charset="0"/>
              </a:rPr>
              <a:t>если </a:t>
            </a:r>
            <a:r>
              <a:rPr lang="en-US" sz="2200" b="1">
                <a:cs typeface="Arial" charset="0"/>
              </a:rPr>
              <a:t>x </a:t>
            </a:r>
            <a:r>
              <a:rPr lang="en-US" sz="2400" b="1">
                <a:cs typeface="Arial" charset="0"/>
              </a:rPr>
              <a:t>= 3</a:t>
            </a:r>
          </a:p>
          <a:p>
            <a:pPr>
              <a:buClr>
                <a:srgbClr val="993300"/>
              </a:buClr>
            </a:pPr>
            <a:r>
              <a:rPr lang="en-US" sz="2200" b="1">
                <a:cs typeface="Arial" charset="0"/>
              </a:rPr>
              <a:t>y(3) =</a:t>
            </a:r>
            <a:r>
              <a:rPr lang="ru-RU" sz="2200" b="1">
                <a:cs typeface="Arial" charset="0"/>
              </a:rPr>
              <a:t> </a:t>
            </a:r>
            <a:r>
              <a:rPr lang="en-US" sz="2200" b="1">
                <a:cs typeface="Arial" charset="0"/>
              </a:rPr>
              <a:t>-9 + 1</a:t>
            </a:r>
            <a:r>
              <a:rPr lang="ru-RU" sz="2200" b="1">
                <a:cs typeface="Arial" charset="0"/>
              </a:rPr>
              <a:t>8</a:t>
            </a:r>
            <a:r>
              <a:rPr lang="en-US" sz="2200" b="1">
                <a:cs typeface="Arial" charset="0"/>
              </a:rPr>
              <a:t> – 5 </a:t>
            </a:r>
            <a:r>
              <a:rPr lang="ru-RU" sz="2200" b="1">
                <a:cs typeface="Arial" charset="0"/>
              </a:rPr>
              <a:t>= </a:t>
            </a:r>
            <a:r>
              <a:rPr lang="en-US" sz="2200" b="1">
                <a:cs typeface="Arial" charset="0"/>
              </a:rPr>
              <a:t>4</a:t>
            </a:r>
            <a:endParaRPr lang="ru-RU" sz="2200" b="1">
              <a:cs typeface="Arial" charset="0"/>
            </a:endParaRPr>
          </a:p>
          <a:p>
            <a:pPr>
              <a:buClr>
                <a:srgbClr val="993300"/>
              </a:buClr>
            </a:pPr>
            <a:r>
              <a:rPr lang="ru-RU" sz="2200" b="1">
                <a:cs typeface="Arial" charset="0"/>
              </a:rPr>
              <a:t>(</a:t>
            </a:r>
            <a:r>
              <a:rPr lang="en-US" sz="2200" b="1">
                <a:cs typeface="Arial" charset="0"/>
              </a:rPr>
              <a:t>3</a:t>
            </a:r>
            <a:r>
              <a:rPr lang="ru-RU" sz="2200" b="1">
                <a:cs typeface="Arial" charset="0"/>
              </a:rPr>
              <a:t>;</a:t>
            </a:r>
            <a:r>
              <a:rPr lang="en-US" sz="2200" b="1">
                <a:cs typeface="Arial" charset="0"/>
              </a:rPr>
              <a:t>4)</a:t>
            </a:r>
            <a:r>
              <a:rPr lang="ru-RU" sz="2200" b="1">
                <a:cs typeface="Arial" charset="0"/>
              </a:rPr>
              <a:t> </a:t>
            </a:r>
            <a:r>
              <a:rPr lang="ru-RU" sz="2200" b="1" i="1">
                <a:cs typeface="Arial" charset="0"/>
              </a:rPr>
              <a:t>- </a:t>
            </a:r>
            <a:r>
              <a:rPr lang="ru-RU" b="1" i="1">
                <a:cs typeface="Arial" charset="0"/>
              </a:rPr>
              <a:t>вершина параболы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708400" y="476250"/>
            <a:ext cx="1893888" cy="49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1" i="1">
                <a:solidFill>
                  <a:srgbClr val="FF0000"/>
                </a:solidFill>
                <a:cs typeface="Arial" charset="0"/>
              </a:rPr>
              <a:t>№ 21.50(г)</a:t>
            </a:r>
            <a:endParaRPr lang="ru-RU" sz="2600" i="1">
              <a:solidFill>
                <a:srgbClr val="FF0000"/>
              </a:solidFill>
              <a:latin typeface="Corbel" pitchFamily="34" charset="0"/>
            </a:endParaRPr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1268413"/>
            <a:ext cx="4953000" cy="436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0" y="7658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0" y="463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3072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0726" name="Rectangle 9"/>
          <p:cNvSpPr>
            <a:spLocks noChangeArrowheads="1"/>
          </p:cNvSpPr>
          <p:nvPr/>
        </p:nvSpPr>
        <p:spPr bwMode="auto">
          <a:xfrm>
            <a:off x="0" y="463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307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0728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0729" name="Rectangle 16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3073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0731" name="Rectangle 19"/>
          <p:cNvSpPr>
            <a:spLocks noChangeArrowheads="1"/>
          </p:cNvSpPr>
          <p:nvPr/>
        </p:nvSpPr>
        <p:spPr bwMode="auto">
          <a:xfrm>
            <a:off x="0" y="2457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3073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073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0734" name="Rectangle 24"/>
          <p:cNvSpPr>
            <a:spLocks noChangeArrowheads="1"/>
          </p:cNvSpPr>
          <p:nvPr/>
        </p:nvSpPr>
        <p:spPr bwMode="auto">
          <a:xfrm>
            <a:off x="0" y="3676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30735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0736" name="Rectangle 27"/>
          <p:cNvSpPr>
            <a:spLocks noChangeArrowheads="1"/>
          </p:cNvSpPr>
          <p:nvPr/>
        </p:nvSpPr>
        <p:spPr bwMode="auto">
          <a:xfrm>
            <a:off x="0" y="3267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30737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0738" name="Rectangle 30"/>
          <p:cNvSpPr>
            <a:spLocks noChangeArrowheads="1"/>
          </p:cNvSpPr>
          <p:nvPr/>
        </p:nvSpPr>
        <p:spPr bwMode="auto">
          <a:xfrm>
            <a:off x="0" y="3381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30739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0740" name="Rectangle 33"/>
          <p:cNvSpPr>
            <a:spLocks noChangeArrowheads="1"/>
          </p:cNvSpPr>
          <p:nvPr/>
        </p:nvSpPr>
        <p:spPr bwMode="auto">
          <a:xfrm>
            <a:off x="0" y="3381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30741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0743" name="Rectangle 36"/>
          <p:cNvSpPr>
            <a:spLocks noChangeArrowheads="1"/>
          </p:cNvSpPr>
          <p:nvPr/>
        </p:nvSpPr>
        <p:spPr bwMode="auto">
          <a:xfrm>
            <a:off x="0" y="3381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30744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0745" name="Rectangle 39"/>
          <p:cNvSpPr>
            <a:spLocks noChangeArrowheads="1"/>
          </p:cNvSpPr>
          <p:nvPr/>
        </p:nvSpPr>
        <p:spPr bwMode="auto">
          <a:xfrm>
            <a:off x="0" y="1381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611188" y="1628775"/>
            <a:ext cx="741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</a:pPr>
            <a:r>
              <a:rPr lang="en-US" sz="2400" b="1">
                <a:cs typeface="Arial" charset="0"/>
              </a:rPr>
              <a:t>a = 1</a:t>
            </a:r>
            <a:r>
              <a:rPr lang="ru-RU" sz="2400" b="1">
                <a:cs typeface="Arial" charset="0"/>
              </a:rPr>
              <a:t>; </a:t>
            </a:r>
            <a:r>
              <a:rPr lang="en-US" sz="2400" b="1">
                <a:cs typeface="Arial" charset="0"/>
              </a:rPr>
              <a:t>b </a:t>
            </a:r>
            <a:r>
              <a:rPr lang="ru-RU" sz="2400" b="1">
                <a:cs typeface="Arial" charset="0"/>
              </a:rPr>
              <a:t>=</a:t>
            </a:r>
            <a:r>
              <a:rPr lang="en-US" sz="2400" b="1">
                <a:cs typeface="Arial" charset="0"/>
              </a:rPr>
              <a:t> 4</a:t>
            </a:r>
            <a:r>
              <a:rPr lang="ru-RU" sz="2400" b="1">
                <a:cs typeface="Arial" charset="0"/>
              </a:rPr>
              <a:t>; </a:t>
            </a:r>
            <a:r>
              <a:rPr lang="en-US" sz="2400" b="1">
                <a:cs typeface="Arial" charset="0"/>
              </a:rPr>
              <a:t>f(x) = </a:t>
            </a:r>
            <a:r>
              <a:rPr lang="ru-RU" sz="2400" b="1">
                <a:cs typeface="Arial" charset="0"/>
              </a:rPr>
              <a:t>-</a:t>
            </a:r>
            <a:r>
              <a:rPr lang="en-US" sz="2400" b="1">
                <a:cs typeface="Arial" charset="0"/>
              </a:rPr>
              <a:t>x</a:t>
            </a:r>
            <a:r>
              <a:rPr lang="ru-RU" sz="2400" b="1">
                <a:cs typeface="Arial" charset="0"/>
              </a:rPr>
              <a:t>²</a:t>
            </a:r>
            <a:r>
              <a:rPr lang="en-US" sz="2400" b="1">
                <a:cs typeface="Arial" charset="0"/>
              </a:rPr>
              <a:t> </a:t>
            </a:r>
            <a:r>
              <a:rPr lang="ru-RU" sz="2400" b="1">
                <a:cs typeface="Arial" charset="0"/>
              </a:rPr>
              <a:t>+</a:t>
            </a:r>
            <a:r>
              <a:rPr lang="en-US" sz="2400" b="1">
                <a:cs typeface="Arial" charset="0"/>
              </a:rPr>
              <a:t> </a:t>
            </a:r>
            <a:r>
              <a:rPr lang="ru-RU" sz="2400" b="1">
                <a:cs typeface="Arial" charset="0"/>
              </a:rPr>
              <a:t>6</a:t>
            </a:r>
            <a:r>
              <a:rPr lang="en-US" sz="2400" b="1">
                <a:cs typeface="Arial" charset="0"/>
              </a:rPr>
              <a:t>x - 5</a:t>
            </a:r>
            <a:r>
              <a:rPr lang="ru-RU" sz="2400" b="1">
                <a:cs typeface="Arial" charset="0"/>
              </a:rPr>
              <a:t>;</a:t>
            </a:r>
            <a:r>
              <a:rPr lang="en-US" sz="2400" b="1">
                <a:cs typeface="Arial" charset="0"/>
              </a:rPr>
              <a:t> g(x) = x</a:t>
            </a:r>
            <a:r>
              <a:rPr lang="ru-RU" sz="2400" b="1">
                <a:cs typeface="Arial" charset="0"/>
              </a:rPr>
              <a:t>²</a:t>
            </a:r>
            <a:r>
              <a:rPr lang="en-US" sz="2400" b="1">
                <a:cs typeface="Arial" charset="0"/>
              </a:rPr>
              <a:t> - 4x + 3</a:t>
            </a: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250825" y="266700"/>
            <a:ext cx="8642350" cy="6186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684213" y="5589588"/>
            <a:ext cx="2663825" cy="430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993300"/>
              </a:buClr>
              <a:buFont typeface="Wingdings" pitchFamily="2" charset="2"/>
              <a:buNone/>
            </a:pPr>
            <a:r>
              <a:rPr lang="ru-RU" sz="2200" b="1">
                <a:solidFill>
                  <a:srgbClr val="FFFF00"/>
                </a:solidFill>
                <a:cs typeface="Arial" charset="0"/>
              </a:rPr>
              <a:t> </a:t>
            </a:r>
            <a:r>
              <a:rPr lang="ru-RU" sz="2200" b="1">
                <a:solidFill>
                  <a:srgbClr val="92D050"/>
                </a:solidFill>
                <a:cs typeface="Arial" charset="0"/>
              </a:rPr>
              <a:t>Ответ:</a:t>
            </a:r>
            <a:r>
              <a:rPr lang="ru-RU" sz="2200" b="1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sz="2200" b="1">
                <a:cs typeface="Arial" charset="0"/>
              </a:rPr>
              <a:t>9</a:t>
            </a:r>
            <a:endParaRPr lang="ru-RU" sz="1900" b="1">
              <a:cs typeface="Arial" charset="0"/>
            </a:endParaRPr>
          </a:p>
        </p:txBody>
      </p:sp>
      <p:sp>
        <p:nvSpPr>
          <p:cNvPr id="30749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0750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54314" name="Picture 4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9125" y="620713"/>
            <a:ext cx="3448050" cy="9239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30752" name="Rectangle 44"/>
          <p:cNvSpPr>
            <a:spLocks noChangeArrowheads="1"/>
          </p:cNvSpPr>
          <p:nvPr/>
        </p:nvSpPr>
        <p:spPr bwMode="auto">
          <a:xfrm>
            <a:off x="0" y="1381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30753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0755" name="Picture 35" descr="gif&amp;s=53&amp;w=45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420938"/>
            <a:ext cx="619283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4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/>
              <a:t>Анализируем и рассуждаем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Точка выбрана случайным образом из фигуры, ограниченной параболой </a:t>
            </a:r>
            <a:r>
              <a:rPr lang="en-US" smtClean="0"/>
              <a:t>y=4-x² </a:t>
            </a:r>
            <a:r>
              <a:rPr lang="ru-RU" smtClean="0"/>
              <a:t>и осью абсцисс. Какова вероятность того, что она лежит выше прямой </a:t>
            </a:r>
            <a:r>
              <a:rPr lang="en-US" smtClean="0"/>
              <a:t>y=x+2 ?</a:t>
            </a: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smtClean="0"/>
              <a:t>Ответ: 27/64.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79388" y="404813"/>
            <a:ext cx="8785225" cy="61864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arn-CL" sz="2600" b="1">
                <a:solidFill>
                  <a:srgbClr val="FFC000"/>
                </a:solidFill>
                <a:cs typeface="Arial" charset="0"/>
              </a:rPr>
              <a:t>VI</a:t>
            </a:r>
            <a:r>
              <a:rPr lang="ru-RU" sz="2600" b="1">
                <a:solidFill>
                  <a:srgbClr val="FFC000"/>
                </a:solidFill>
                <a:cs typeface="Arial" charset="0"/>
              </a:rPr>
              <a:t>. </a:t>
            </a:r>
            <a:r>
              <a:rPr lang="ru-RU" sz="2600" b="1" u="sng">
                <a:solidFill>
                  <a:srgbClr val="FFC000"/>
                </a:solidFill>
                <a:cs typeface="Arial" charset="0"/>
              </a:rPr>
              <a:t>Итог урока</a:t>
            </a:r>
          </a:p>
          <a:p>
            <a:pPr marL="514350" indent="-514350"/>
            <a:endParaRPr lang="ru-RU" sz="26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6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6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6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6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4" name="Oval 12"/>
          <p:cNvSpPr>
            <a:spLocks noChangeArrowheads="1"/>
          </p:cNvSpPr>
          <p:nvPr/>
        </p:nvSpPr>
        <p:spPr bwMode="auto">
          <a:xfrm>
            <a:off x="3348038" y="2420938"/>
            <a:ext cx="2519362" cy="2447925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50000">
                <a:srgbClr val="FFFFFF"/>
              </a:gs>
              <a:gs pos="100000">
                <a:srgbClr val="FFCC66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987675" y="2990850"/>
            <a:ext cx="324008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 i="1" u="sng">
                <a:solidFill>
                  <a:srgbClr val="C00000"/>
                </a:solidFill>
                <a:cs typeface="Arial" charset="0"/>
              </a:rPr>
              <a:t>Практическое применение определенного интеграла</a:t>
            </a:r>
          </a:p>
        </p:txBody>
      </p:sp>
      <p:sp>
        <p:nvSpPr>
          <p:cNvPr id="32772" name="AutoShape 4" descr="\int\limits_{a}^{b}f(x)d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331913" y="1081088"/>
            <a:ext cx="2735262" cy="11239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50000">
                <a:srgbClr val="FFFFFF"/>
              </a:gs>
              <a:gs pos="100000">
                <a:srgbClr val="FFCC66"/>
              </a:gs>
            </a:gsLst>
            <a:lin ang="5400000" scaled="1"/>
          </a:gradFill>
          <a:ln w="9525">
            <a:solidFill>
              <a:srgbClr val="FFCC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0033"/>
              </a:buClr>
            </a:pPr>
            <a:endParaRPr lang="ru-RU" sz="2000">
              <a:solidFill>
                <a:schemeClr val="bg1"/>
              </a:solidFill>
              <a:latin typeface="Corbel" pitchFamily="34" charset="0"/>
            </a:endParaRPr>
          </a:p>
          <a:p>
            <a:pPr>
              <a:buClr>
                <a:srgbClr val="990033"/>
              </a:buClr>
            </a:pPr>
            <a:endParaRPr lang="ru-RU" sz="2000">
              <a:solidFill>
                <a:schemeClr val="bg1"/>
              </a:solidFill>
              <a:latin typeface="Corbel" pitchFamily="34" charset="0"/>
            </a:endParaRPr>
          </a:p>
          <a:p>
            <a:pPr>
              <a:buClr>
                <a:srgbClr val="990033"/>
              </a:buClr>
            </a:pPr>
            <a:endParaRPr lang="ru-RU" sz="200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27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27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27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277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2779" name="Rectangle 15"/>
          <p:cNvSpPr>
            <a:spLocks noChangeArrowheads="1"/>
          </p:cNvSpPr>
          <p:nvPr/>
        </p:nvSpPr>
        <p:spPr bwMode="auto">
          <a:xfrm>
            <a:off x="0" y="361950"/>
            <a:ext cx="1841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200" b="1">
                <a:ea typeface="Calibri" pitchFamily="34" charset="0"/>
                <a:cs typeface="Arial" charset="0"/>
              </a:rPr>
              <a:t/>
            </a:r>
            <a:br>
              <a:rPr lang="ru-RU" sz="2200" b="1">
                <a:ea typeface="Calibri" pitchFamily="34" charset="0"/>
                <a:cs typeface="Arial" charset="0"/>
              </a:rPr>
            </a:br>
            <a:r>
              <a:rPr lang="ru-RU" sz="2200" b="1">
                <a:ea typeface="Calibri" pitchFamily="34" charset="0"/>
                <a:cs typeface="Arial" charset="0"/>
              </a:rPr>
              <a:t/>
            </a:r>
            <a:br>
              <a:rPr lang="ru-RU" sz="2200" b="1">
                <a:ea typeface="Calibri" pitchFamily="34" charset="0"/>
                <a:cs typeface="Arial" charset="0"/>
              </a:rPr>
            </a:br>
            <a:endParaRPr lang="ru-RU">
              <a:ea typeface="Calibri" pitchFamily="34" charset="0"/>
              <a:cs typeface="Arial" charset="0"/>
            </a:endParaRPr>
          </a:p>
        </p:txBody>
      </p:sp>
      <p:sp>
        <p:nvSpPr>
          <p:cNvPr id="3278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278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278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1768" name="Picture 2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84325" y="1166813"/>
            <a:ext cx="22669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AutoShape 7"/>
          <p:cNvSpPr>
            <a:spLocks noChangeArrowheads="1"/>
          </p:cNvSpPr>
          <p:nvPr/>
        </p:nvSpPr>
        <p:spPr bwMode="auto">
          <a:xfrm>
            <a:off x="6516688" y="3097213"/>
            <a:ext cx="2303462" cy="11239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50000">
                <a:srgbClr val="FFFFFF"/>
              </a:gs>
              <a:gs pos="100000">
                <a:srgbClr val="FFCC66"/>
              </a:gs>
            </a:gsLst>
            <a:lin ang="5400000" scaled="1"/>
          </a:gradFill>
          <a:ln w="9525">
            <a:solidFill>
              <a:srgbClr val="FFCC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0033"/>
              </a:buClr>
            </a:pPr>
            <a:endParaRPr lang="ru-RU" sz="2000">
              <a:solidFill>
                <a:schemeClr val="bg1"/>
              </a:solidFill>
              <a:latin typeface="Corbel" pitchFamily="34" charset="0"/>
            </a:endParaRPr>
          </a:p>
          <a:p>
            <a:pPr>
              <a:buClr>
                <a:srgbClr val="990033"/>
              </a:buClr>
            </a:pPr>
            <a:endParaRPr lang="ru-RU" sz="2000">
              <a:solidFill>
                <a:schemeClr val="bg1"/>
              </a:solidFill>
              <a:latin typeface="Corbel" pitchFamily="34" charset="0"/>
            </a:endParaRPr>
          </a:p>
          <a:p>
            <a:pPr>
              <a:buClr>
                <a:srgbClr val="990033"/>
              </a:buClr>
            </a:pPr>
            <a:endParaRPr lang="ru-RU" sz="200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31" name="AutoShape 7"/>
          <p:cNvSpPr>
            <a:spLocks noChangeArrowheads="1"/>
          </p:cNvSpPr>
          <p:nvPr/>
        </p:nvSpPr>
        <p:spPr bwMode="auto">
          <a:xfrm>
            <a:off x="323850" y="3097213"/>
            <a:ext cx="2376488" cy="11239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50000">
                <a:srgbClr val="FFFFFF"/>
              </a:gs>
              <a:gs pos="100000">
                <a:srgbClr val="FFCC66"/>
              </a:gs>
            </a:gsLst>
            <a:lin ang="5400000" scaled="1"/>
          </a:gradFill>
          <a:ln w="9525">
            <a:solidFill>
              <a:srgbClr val="FFCC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0033"/>
              </a:buClr>
            </a:pPr>
            <a:endParaRPr lang="ru-RU" sz="2000">
              <a:solidFill>
                <a:schemeClr val="bg1"/>
              </a:solidFill>
              <a:latin typeface="Corbel" pitchFamily="34" charset="0"/>
            </a:endParaRPr>
          </a:p>
          <a:p>
            <a:pPr>
              <a:buClr>
                <a:srgbClr val="990033"/>
              </a:buClr>
            </a:pPr>
            <a:endParaRPr lang="ru-RU" sz="2000">
              <a:solidFill>
                <a:schemeClr val="bg1"/>
              </a:solidFill>
              <a:latin typeface="Corbel" pitchFamily="34" charset="0"/>
            </a:endParaRPr>
          </a:p>
          <a:p>
            <a:pPr>
              <a:buClr>
                <a:srgbClr val="990033"/>
              </a:buClr>
            </a:pPr>
            <a:endParaRPr lang="ru-RU" sz="200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32" name="AutoShape 7"/>
          <p:cNvSpPr>
            <a:spLocks noChangeArrowheads="1"/>
          </p:cNvSpPr>
          <p:nvPr/>
        </p:nvSpPr>
        <p:spPr bwMode="auto">
          <a:xfrm>
            <a:off x="611188" y="5157788"/>
            <a:ext cx="3673475" cy="1122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50000">
                <a:srgbClr val="FFFFFF"/>
              </a:gs>
              <a:gs pos="100000">
                <a:srgbClr val="FFCC66"/>
              </a:gs>
            </a:gsLst>
            <a:lin ang="5400000" scaled="1"/>
          </a:gradFill>
          <a:ln w="9525">
            <a:solidFill>
              <a:srgbClr val="FFCC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0033"/>
              </a:buClr>
            </a:pPr>
            <a:endParaRPr lang="ru-RU" sz="2000">
              <a:solidFill>
                <a:schemeClr val="bg1"/>
              </a:solidFill>
              <a:latin typeface="Corbel" pitchFamily="34" charset="0"/>
            </a:endParaRPr>
          </a:p>
          <a:p>
            <a:pPr>
              <a:buClr>
                <a:srgbClr val="990033"/>
              </a:buClr>
            </a:pPr>
            <a:endParaRPr lang="ru-RU" sz="2000">
              <a:solidFill>
                <a:schemeClr val="bg1"/>
              </a:solidFill>
              <a:latin typeface="Corbel" pitchFamily="34" charset="0"/>
            </a:endParaRPr>
          </a:p>
          <a:p>
            <a:pPr>
              <a:buClr>
                <a:srgbClr val="990033"/>
              </a:buClr>
            </a:pPr>
            <a:endParaRPr lang="ru-RU" sz="200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33" name="AutoShape 7"/>
          <p:cNvSpPr>
            <a:spLocks noChangeArrowheads="1"/>
          </p:cNvSpPr>
          <p:nvPr/>
        </p:nvSpPr>
        <p:spPr bwMode="auto">
          <a:xfrm>
            <a:off x="5148263" y="1081088"/>
            <a:ext cx="2736850" cy="11239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50000">
                <a:srgbClr val="FFFFFF"/>
              </a:gs>
              <a:gs pos="100000">
                <a:srgbClr val="FFCC66"/>
              </a:gs>
            </a:gsLst>
            <a:lin ang="5400000" scaled="1"/>
          </a:gradFill>
          <a:ln w="9525">
            <a:solidFill>
              <a:srgbClr val="FFCC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0033"/>
              </a:buClr>
            </a:pPr>
            <a:endParaRPr lang="ru-RU" sz="2000">
              <a:solidFill>
                <a:schemeClr val="bg1"/>
              </a:solidFill>
              <a:latin typeface="Corbel" pitchFamily="34" charset="0"/>
            </a:endParaRPr>
          </a:p>
          <a:p>
            <a:pPr>
              <a:buClr>
                <a:srgbClr val="990033"/>
              </a:buClr>
            </a:pPr>
            <a:endParaRPr lang="ru-RU" sz="2000">
              <a:solidFill>
                <a:schemeClr val="bg1"/>
              </a:solidFill>
              <a:latin typeface="Corbel" pitchFamily="34" charset="0"/>
            </a:endParaRPr>
          </a:p>
          <a:p>
            <a:pPr>
              <a:buClr>
                <a:srgbClr val="990033"/>
              </a:buClr>
            </a:pPr>
            <a:endParaRPr lang="ru-RU" sz="200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5219700" y="5157788"/>
            <a:ext cx="3097213" cy="1122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50000">
                <a:srgbClr val="FFFFFF"/>
              </a:gs>
              <a:gs pos="100000">
                <a:srgbClr val="FFCC66"/>
              </a:gs>
            </a:gsLst>
            <a:lin ang="5400000" scaled="1"/>
          </a:gradFill>
          <a:ln w="9525">
            <a:solidFill>
              <a:srgbClr val="FFCC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0033"/>
              </a:buClr>
            </a:pPr>
            <a:endParaRPr lang="ru-RU" sz="2000">
              <a:solidFill>
                <a:schemeClr val="bg1"/>
              </a:solidFill>
              <a:latin typeface="Corbel" pitchFamily="34" charset="0"/>
            </a:endParaRPr>
          </a:p>
          <a:p>
            <a:pPr>
              <a:buClr>
                <a:srgbClr val="990033"/>
              </a:buClr>
            </a:pPr>
            <a:endParaRPr lang="ru-RU" sz="2000">
              <a:solidFill>
                <a:schemeClr val="bg1"/>
              </a:solidFill>
              <a:latin typeface="Corbel" pitchFamily="34" charset="0"/>
            </a:endParaRPr>
          </a:p>
          <a:p>
            <a:pPr>
              <a:buClr>
                <a:srgbClr val="990033"/>
              </a:buClr>
            </a:pPr>
            <a:endParaRPr lang="ru-RU" sz="200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3278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1770" name="Picture 2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5157788"/>
            <a:ext cx="33909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91" name="Rectangle 28"/>
          <p:cNvSpPr>
            <a:spLocks noChangeArrowheads="1"/>
          </p:cNvSpPr>
          <p:nvPr/>
        </p:nvSpPr>
        <p:spPr bwMode="auto">
          <a:xfrm>
            <a:off x="0" y="1495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3279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1773" name="Picture 2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3141663"/>
            <a:ext cx="22288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94" name="Rectangle 31"/>
          <p:cNvSpPr>
            <a:spLocks noChangeArrowheads="1"/>
          </p:cNvSpPr>
          <p:nvPr/>
        </p:nvSpPr>
        <p:spPr bwMode="auto">
          <a:xfrm>
            <a:off x="0" y="1495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3279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1776" name="Picture 3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4013" y="1125538"/>
            <a:ext cx="21621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97" name="Rectangle 34"/>
          <p:cNvSpPr>
            <a:spLocks noChangeArrowheads="1"/>
          </p:cNvSpPr>
          <p:nvPr/>
        </p:nvSpPr>
        <p:spPr bwMode="auto">
          <a:xfrm>
            <a:off x="0" y="1495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32798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1779" name="Picture 3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125" y="3141663"/>
            <a:ext cx="21431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00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1781" name="Picture 3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5300" y="5229225"/>
            <a:ext cx="23812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02" name="Rectangle 39"/>
          <p:cNvSpPr>
            <a:spLocks noChangeArrowheads="1"/>
          </p:cNvSpPr>
          <p:nvPr/>
        </p:nvSpPr>
        <p:spPr bwMode="auto">
          <a:xfrm>
            <a:off x="0" y="1495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5795963" y="4437063"/>
            <a:ext cx="576262" cy="576262"/>
          </a:xfrm>
          <a:prstGeom prst="straightConnector1">
            <a:avLst/>
          </a:prstGeom>
          <a:ln w="698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>
            <a:off x="2987675" y="4437063"/>
            <a:ext cx="525463" cy="576262"/>
          </a:xfrm>
          <a:prstGeom prst="straightConnector1">
            <a:avLst/>
          </a:prstGeom>
          <a:ln w="698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5651500" y="2276475"/>
            <a:ext cx="576263" cy="576263"/>
          </a:xfrm>
          <a:prstGeom prst="straightConnector1">
            <a:avLst/>
          </a:prstGeom>
          <a:ln w="698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 flipV="1">
            <a:off x="2987675" y="2276475"/>
            <a:ext cx="576263" cy="504825"/>
          </a:xfrm>
          <a:prstGeom prst="straightConnector1">
            <a:avLst/>
          </a:prstGeom>
          <a:ln w="698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5940425" y="3644900"/>
            <a:ext cx="576263" cy="0"/>
          </a:xfrm>
          <a:prstGeom prst="straightConnector1">
            <a:avLst/>
          </a:prstGeom>
          <a:ln w="698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H="1">
            <a:off x="2700338" y="3644900"/>
            <a:ext cx="576262" cy="0"/>
          </a:xfrm>
          <a:prstGeom prst="straightConnector1">
            <a:avLst/>
          </a:prstGeom>
          <a:ln w="698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508625" y="2276475"/>
            <a:ext cx="3413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b="1">
                <a:solidFill>
                  <a:srgbClr val="FFC000"/>
                </a:solidFill>
                <a:cs typeface="Arial" charset="0"/>
              </a:rPr>
              <a:t>1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5886450" y="3214688"/>
            <a:ext cx="34131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b="1">
                <a:solidFill>
                  <a:srgbClr val="FFC000"/>
                </a:solidFill>
                <a:cs typeface="Arial" charset="0"/>
              </a:rPr>
              <a:t>2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5867400" y="4221163"/>
            <a:ext cx="3429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b="1">
                <a:solidFill>
                  <a:srgbClr val="FFC000"/>
                </a:solidFill>
                <a:cs typeface="Arial" charset="0"/>
              </a:rPr>
              <a:t>3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059113" y="4221163"/>
            <a:ext cx="3429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b="1">
                <a:solidFill>
                  <a:srgbClr val="FFC000"/>
                </a:solidFill>
                <a:cs typeface="Arial" charset="0"/>
              </a:rPr>
              <a:t>4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3348038" y="2276475"/>
            <a:ext cx="3413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b="1">
                <a:solidFill>
                  <a:srgbClr val="FFC000"/>
                </a:solidFill>
                <a:cs typeface="Arial" charset="0"/>
              </a:rPr>
              <a:t>6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3006725" y="3214688"/>
            <a:ext cx="34131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b="1">
                <a:solidFill>
                  <a:srgbClr val="FFC000"/>
                </a:solidFill>
                <a:cs typeface="Arial" charset="0"/>
              </a:rPr>
              <a:t>5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24221" y="2838078"/>
            <a:ext cx="518924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Спасибо </a:t>
            </a:r>
            <a:r>
              <a:rPr lang="ru-RU" sz="4000" b="1" i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за внимание</a:t>
            </a:r>
            <a:endParaRPr lang="ru-RU" sz="40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95288" y="3194050"/>
            <a:ext cx="8497887" cy="5222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cs typeface="Arial" charset="0"/>
              </a:rPr>
              <a:t>Тема урока: </a:t>
            </a:r>
            <a:r>
              <a:rPr lang="ru-RU" sz="2800" b="1">
                <a:solidFill>
                  <a:srgbClr val="FFC000"/>
                </a:solidFill>
                <a:cs typeface="Arial" charset="0"/>
              </a:rPr>
              <a:t>Определенный интеграл.</a:t>
            </a:r>
            <a:endParaRPr lang="ru-RU" sz="2800">
              <a:solidFill>
                <a:srgbClr val="FFC000"/>
              </a:solidFill>
              <a:latin typeface="Corbe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43438" y="381000"/>
            <a:ext cx="4465637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Arial" pitchFamily="34" charset="0"/>
                <a:cs typeface="Arial" pitchFamily="34" charset="0"/>
              </a:rPr>
              <a:t>Три пути ведут к знанию:</a:t>
            </a:r>
            <a:br>
              <a:rPr lang="ru-RU" sz="2000" b="1" i="1" dirty="0">
                <a:latin typeface="Arial" pitchFamily="34" charset="0"/>
                <a:cs typeface="Arial" pitchFamily="34" charset="0"/>
              </a:rPr>
            </a:br>
            <a:r>
              <a:rPr lang="ru-RU" sz="2000" b="1" i="1" dirty="0">
                <a:latin typeface="Arial" pitchFamily="34" charset="0"/>
                <a:cs typeface="Arial" pitchFamily="34" charset="0"/>
              </a:rPr>
              <a:t>путь размышления – это путь</a:t>
            </a:r>
            <a:br>
              <a:rPr lang="ru-RU" sz="2000" b="1" i="1" dirty="0">
                <a:latin typeface="Arial" pitchFamily="34" charset="0"/>
                <a:cs typeface="Arial" pitchFamily="34" charset="0"/>
              </a:rPr>
            </a:br>
            <a:r>
              <a:rPr lang="ru-RU" sz="2000" b="1" i="1" dirty="0">
                <a:latin typeface="Arial" pitchFamily="34" charset="0"/>
                <a:cs typeface="Arial" pitchFamily="34" charset="0"/>
              </a:rPr>
              <a:t>самый благородный, </a:t>
            </a:r>
            <a:br>
              <a:rPr lang="ru-RU" sz="2000" b="1" i="1" dirty="0">
                <a:latin typeface="Arial" pitchFamily="34" charset="0"/>
                <a:cs typeface="Arial" pitchFamily="34" charset="0"/>
              </a:rPr>
            </a:br>
            <a:r>
              <a:rPr lang="ru-RU" sz="2000" b="1" i="1" dirty="0">
                <a:latin typeface="Arial" pitchFamily="34" charset="0"/>
                <a:cs typeface="Arial" pitchFamily="34" charset="0"/>
              </a:rPr>
              <a:t>путь подражания – это путь</a:t>
            </a:r>
            <a:br>
              <a:rPr lang="ru-RU" sz="2000" b="1" i="1" dirty="0">
                <a:latin typeface="Arial" pitchFamily="34" charset="0"/>
                <a:cs typeface="Arial" pitchFamily="34" charset="0"/>
              </a:rPr>
            </a:br>
            <a:r>
              <a:rPr lang="ru-RU" sz="2000" b="1" i="1" dirty="0">
                <a:latin typeface="Arial" pitchFamily="34" charset="0"/>
                <a:cs typeface="Arial" pitchFamily="34" charset="0"/>
              </a:rPr>
              <a:t>самый легкий и </a:t>
            </a:r>
            <a:br>
              <a:rPr lang="ru-RU" sz="2000" b="1" i="1" dirty="0">
                <a:latin typeface="Arial" pitchFamily="34" charset="0"/>
                <a:cs typeface="Arial" pitchFamily="34" charset="0"/>
              </a:rPr>
            </a:br>
            <a:r>
              <a:rPr lang="ru-RU" sz="2000" b="1" i="1" dirty="0">
                <a:latin typeface="Arial" pitchFamily="34" charset="0"/>
                <a:cs typeface="Arial" pitchFamily="34" charset="0"/>
              </a:rPr>
              <a:t>путь опыта – это путь</a:t>
            </a:r>
            <a:br>
              <a:rPr lang="ru-RU" sz="2000" b="1" i="1" dirty="0">
                <a:latin typeface="Arial" pitchFamily="34" charset="0"/>
                <a:cs typeface="Arial" pitchFamily="34" charset="0"/>
              </a:rPr>
            </a:br>
            <a:r>
              <a:rPr lang="ru-RU" sz="2000" b="1" i="1" dirty="0">
                <a:latin typeface="Arial" pitchFamily="34" charset="0"/>
                <a:cs typeface="Arial" pitchFamily="34" charset="0"/>
              </a:rPr>
              <a:t>самый горький.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Arial" pitchFamily="34" charset="0"/>
                <a:cs typeface="Arial" pitchFamily="34" charset="0"/>
              </a:rPr>
              <a:t>                                      Конфуций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indent="360363" algn="ctr" eaLnBrk="0" hangingPunct="0">
              <a:tabLst>
                <a:tab pos="5372100" algn="l"/>
                <a:tab pos="5486400" algn="l"/>
              </a:tabLst>
              <a:defRPr/>
            </a:pPr>
            <a:r>
              <a:rPr lang="ru-RU" altLang="ko-KR" b="1" i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</a:t>
            </a:r>
            <a:endParaRPr lang="ru-RU" altLang="ko-K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95288" y="4057650"/>
            <a:ext cx="8497887" cy="523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cs typeface="Arial" charset="0"/>
              </a:rPr>
              <a:t>Тип урока: </a:t>
            </a:r>
            <a:r>
              <a:rPr lang="ru-RU" sz="2400" b="1">
                <a:solidFill>
                  <a:srgbClr val="FFC000"/>
                </a:solidFill>
                <a:cs typeface="Arial" charset="0"/>
              </a:rPr>
              <a:t>обобщающий.</a:t>
            </a:r>
            <a:endParaRPr lang="ru-RU" sz="2400">
              <a:solidFill>
                <a:srgbClr val="FFC000"/>
              </a:solidFill>
              <a:latin typeface="Corbel" pitchFamily="34" charset="0"/>
            </a:endParaRPr>
          </a:p>
        </p:txBody>
      </p:sp>
      <p:pic>
        <p:nvPicPr>
          <p:cNvPr id="8" name="Picture 5" descr="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5084763"/>
            <a:ext cx="1657350" cy="152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95288" y="1052513"/>
            <a:ext cx="8353425" cy="36004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FF0000"/>
                </a:solidFill>
                <a:cs typeface="Arial" charset="0"/>
              </a:rPr>
              <a:t>Цели</a:t>
            </a:r>
            <a:r>
              <a:rPr lang="ru-RU" sz="3200" b="1">
                <a:solidFill>
                  <a:srgbClr val="FF0000"/>
                </a:solidFill>
                <a:cs typeface="Arial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2800" b="1">
                <a:latin typeface="Corbel" pitchFamily="34" charset="0"/>
              </a:rPr>
              <a:t> </a:t>
            </a:r>
            <a:r>
              <a:rPr lang="ru-RU" sz="2400" b="1">
                <a:cs typeface="Arial" charset="0"/>
              </a:rPr>
              <a:t>Систематизировать, расширить и углубить знания по данной теме.</a:t>
            </a:r>
          </a:p>
          <a:p>
            <a:pPr>
              <a:buFont typeface="Wingdings" pitchFamily="2" charset="2"/>
              <a:buChar char="Ø"/>
            </a:pPr>
            <a:r>
              <a:rPr lang="ru-RU" sz="2400" b="1">
                <a:cs typeface="Arial" charset="0"/>
              </a:rPr>
              <a:t> Способствовать развитию умения сравнивать, обобщать, классифицировать, анализировать, делать выводы.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Corbel" pitchFamily="34" charset="0"/>
              </a:rPr>
              <a:t> </a:t>
            </a:r>
            <a:r>
              <a:rPr lang="ru-RU" sz="2400" b="1">
                <a:cs typeface="Arial" charset="0"/>
              </a:rPr>
              <a:t>Побуждать обучающихся к само- и взаимоконтролю, воспитывать самостоятельность, упорство в достижении цели.</a:t>
            </a:r>
          </a:p>
        </p:txBody>
      </p:sp>
      <p:pic>
        <p:nvPicPr>
          <p:cNvPr id="5" name="Picture 5" descr="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5084763"/>
            <a:ext cx="1657350" cy="152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850" y="260350"/>
            <a:ext cx="8496300" cy="631031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Ход урока:</a:t>
            </a:r>
            <a:endParaRPr lang="ru-RU" sz="2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sz="2400" b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Организационный момент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romanUcPeriod"/>
              <a:defRPr/>
            </a:pPr>
            <a:r>
              <a:rPr lang="ru-RU" sz="2400" b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Теоретический опрос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Дайте определение первообразной.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19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Сформулируйте основное свойство первообразных.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19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 В чем заключается геометрический смысл основного свойства первообразной?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19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 Сформулируйте три правила нахождения первообразных.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19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 Какую фигуру называют криволинейной трапецией?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19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 Запишите формулу для вычисления площади криволинейной трапеции.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19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Объясните, что такое неопределенный интеграл?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8. 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В чем заключается геометрический смысл определенного интеграла?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19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9.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 Запишите формулу Ньютона-Лейбница.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19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10. 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Назовите несколько примеров применения определенного интеграла в геометрии и физике. 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11. 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Какая связь существует между операциями дифференцирования и интегрирования?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708400" y="620713"/>
            <a:ext cx="1846263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cs typeface="Arial" charset="0"/>
              </a:rPr>
              <a:t>№ 21.40 (г)</a:t>
            </a:r>
            <a:endParaRPr lang="ru-RU" sz="2400" i="1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50825" y="260350"/>
            <a:ext cx="8642350" cy="64325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arn-CL" sz="2400" b="1">
                <a:solidFill>
                  <a:srgbClr val="FFC000"/>
                </a:solidFill>
                <a:cs typeface="Arial" charset="0"/>
              </a:rPr>
              <a:t> </a:t>
            </a:r>
            <a:r>
              <a:rPr lang="arn-CL" sz="2600" b="1">
                <a:solidFill>
                  <a:srgbClr val="FFC000"/>
                </a:solidFill>
                <a:cs typeface="Arial" charset="0"/>
              </a:rPr>
              <a:t>III</a:t>
            </a:r>
            <a:r>
              <a:rPr lang="ru-RU" sz="2600" b="1">
                <a:solidFill>
                  <a:srgbClr val="FFC000"/>
                </a:solidFill>
                <a:cs typeface="Arial" charset="0"/>
              </a:rPr>
              <a:t>. </a:t>
            </a:r>
            <a:r>
              <a:rPr lang="ru-RU" sz="2600" b="1" u="sng">
                <a:solidFill>
                  <a:srgbClr val="FFC000"/>
                </a:solidFill>
                <a:cs typeface="Arial" charset="0"/>
              </a:rPr>
              <a:t>Проверка д/з</a:t>
            </a:r>
          </a:p>
          <a:p>
            <a:pPr marL="514350" indent="-514350"/>
            <a:endParaRPr lang="ru-RU" sz="2600" b="1" u="sng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  <a:p>
            <a:pPr marL="514350" indent="-514350"/>
            <a:endParaRPr lang="ru-RU" sz="2400" b="1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749675" y="3614738"/>
            <a:ext cx="1846263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cs typeface="Arial" charset="0"/>
              </a:rPr>
              <a:t>№ 21.42 (г)</a:t>
            </a:r>
            <a:endParaRPr lang="ru-RU" sz="2400" i="1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4076700"/>
            <a:ext cx="1852613" cy="7556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0" y="1343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1042988" y="32845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4941888"/>
            <a:ext cx="7200900" cy="8715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8443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125538"/>
            <a:ext cx="1830388" cy="827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8446" name="Rectangle 12"/>
          <p:cNvSpPr>
            <a:spLocks noChangeArrowheads="1"/>
          </p:cNvSpPr>
          <p:nvPr/>
        </p:nvSpPr>
        <p:spPr bwMode="auto">
          <a:xfrm>
            <a:off x="0" y="1495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18447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6637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060575"/>
            <a:ext cx="4943475" cy="876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8449" name="Rectangle 15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971550" y="5935663"/>
            <a:ext cx="2160588" cy="4460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  <a:buFont typeface="Wingdings" pitchFamily="2" charset="2"/>
              <a:buNone/>
            </a:pPr>
            <a:r>
              <a:rPr lang="ru-RU" sz="2300" b="1">
                <a:solidFill>
                  <a:srgbClr val="92D050"/>
                </a:solidFill>
                <a:cs typeface="Arial" charset="0"/>
              </a:rPr>
              <a:t>Ответ: </a:t>
            </a:r>
            <a:r>
              <a:rPr lang="ru-RU" sz="2300" b="1">
                <a:cs typeface="Arial" charset="0"/>
              </a:rPr>
              <a:t>1/3</a:t>
            </a:r>
            <a:endParaRPr lang="ru-RU" sz="2300" b="1" i="1">
              <a:cs typeface="Arial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971550" y="3198813"/>
            <a:ext cx="2160588" cy="4460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  <a:buFont typeface="Wingdings" pitchFamily="2" charset="2"/>
              <a:buNone/>
            </a:pPr>
            <a:r>
              <a:rPr lang="ru-RU" sz="2300" b="1">
                <a:solidFill>
                  <a:srgbClr val="92D050"/>
                </a:solidFill>
                <a:cs typeface="Arial" charset="0"/>
              </a:rPr>
              <a:t>Ответ: </a:t>
            </a:r>
            <a:r>
              <a:rPr lang="ru-RU" sz="2300" b="1">
                <a:cs typeface="Arial" charset="0"/>
              </a:rPr>
              <a:t>6/7</a:t>
            </a:r>
            <a:endParaRPr lang="ru-RU" sz="2300" b="1" i="1">
              <a:cs typeface="Arial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4067175" y="188913"/>
            <a:ext cx="1368425" cy="49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0000"/>
                </a:solidFill>
                <a:cs typeface="Arial" charset="0"/>
              </a:rPr>
              <a:t>№1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9750" y="765175"/>
            <a:ext cx="8135938" cy="163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</a:pPr>
            <a:r>
              <a:rPr lang="ru-RU" sz="2000" b="1">
                <a:solidFill>
                  <a:srgbClr val="FFFF00"/>
                </a:solidFill>
                <a:cs typeface="Arial" charset="0"/>
              </a:rPr>
              <a:t>Материальная точка движется прямолинейно с ускорением, изменяющимся по закону: </a:t>
            </a:r>
            <a:r>
              <a:rPr lang="en-US" sz="2000" b="1">
                <a:cs typeface="Arial" charset="0"/>
              </a:rPr>
              <a:t>a(t) = 1/2( t+1)</a:t>
            </a:r>
            <a:r>
              <a:rPr lang="ru-RU" sz="2000" b="1">
                <a:latin typeface="Corbel" pitchFamily="34" charset="0"/>
              </a:rPr>
              <a:t>²</a:t>
            </a:r>
          </a:p>
          <a:p>
            <a:pPr>
              <a:buClr>
                <a:srgbClr val="993300"/>
              </a:buClr>
            </a:pPr>
            <a:r>
              <a:rPr lang="ru-RU" sz="2000" b="1">
                <a:solidFill>
                  <a:srgbClr val="FFFF00"/>
                </a:solidFill>
                <a:cs typeface="Arial" charset="0"/>
              </a:rPr>
              <a:t>(Время измеряется в секундах, а ускорение в см/с</a:t>
            </a:r>
            <a:r>
              <a:rPr lang="ru-RU" sz="2000" b="1">
                <a:solidFill>
                  <a:srgbClr val="FFFF00"/>
                </a:solidFill>
                <a:latin typeface="Corbel" pitchFamily="34" charset="0"/>
              </a:rPr>
              <a:t>²).</a:t>
            </a:r>
          </a:p>
          <a:p>
            <a:pPr>
              <a:buClr>
                <a:srgbClr val="993300"/>
              </a:buClr>
            </a:pPr>
            <a:r>
              <a:rPr lang="ru-RU" sz="2000" b="1">
                <a:solidFill>
                  <a:srgbClr val="FFFF00"/>
                </a:solidFill>
                <a:cs typeface="Arial" charset="0"/>
              </a:rPr>
              <a:t>Найдите скорость материальной точки в момент времени </a:t>
            </a:r>
            <a:r>
              <a:rPr lang="ru-RU" sz="2000" b="1">
                <a:cs typeface="Arial" charset="0"/>
              </a:rPr>
              <a:t>4 с,</a:t>
            </a:r>
            <a:r>
              <a:rPr lang="ru-RU" sz="2000" b="1">
                <a:solidFill>
                  <a:srgbClr val="FFFF00"/>
                </a:solidFill>
                <a:cs typeface="Arial" charset="0"/>
              </a:rPr>
              <a:t> считая от начала движения.</a:t>
            </a:r>
            <a:r>
              <a:rPr lang="en-US" sz="2000" b="1">
                <a:solidFill>
                  <a:srgbClr val="FFFF00"/>
                </a:solidFill>
                <a:cs typeface="Arial" charset="0"/>
              </a:rPr>
              <a:t>  </a:t>
            </a:r>
            <a:endParaRPr lang="ru-RU" sz="20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0825" y="2565400"/>
            <a:ext cx="8642350" cy="410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  <a:buFont typeface="Wingdings" pitchFamily="2" charset="2"/>
              <a:buNone/>
            </a:pPr>
            <a:r>
              <a:rPr lang="ru-RU" sz="2200" b="1">
                <a:solidFill>
                  <a:srgbClr val="FF0000"/>
                </a:solidFill>
                <a:cs typeface="Arial" charset="0"/>
              </a:rPr>
              <a:t>Решение:</a:t>
            </a:r>
          </a:p>
          <a:p>
            <a:pPr>
              <a:buClr>
                <a:srgbClr val="993300"/>
              </a:buClr>
            </a:pPr>
            <a:r>
              <a:rPr lang="en-US" sz="2200" b="1">
                <a:cs typeface="Arial" charset="0"/>
              </a:rPr>
              <a:t> </a:t>
            </a:r>
          </a:p>
          <a:p>
            <a:pPr>
              <a:buClr>
                <a:srgbClr val="993300"/>
              </a:buClr>
            </a:pPr>
            <a:r>
              <a:rPr lang="ru-RU" sz="2200" b="1">
                <a:cs typeface="Arial" charset="0"/>
              </a:rPr>
              <a:t>1)</a:t>
            </a:r>
            <a:endParaRPr lang="en-US" sz="2200" b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en-US" sz="2200" b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en-US" sz="2200" b="1">
              <a:cs typeface="Arial" charset="0"/>
            </a:endParaRPr>
          </a:p>
          <a:p>
            <a:pPr>
              <a:buClr>
                <a:srgbClr val="993300"/>
              </a:buClr>
            </a:pPr>
            <a:r>
              <a:rPr lang="ru-RU" sz="2200" b="1">
                <a:cs typeface="Arial" charset="0"/>
              </a:rPr>
              <a:t> 2)</a:t>
            </a:r>
            <a:endParaRPr lang="en-US" sz="2200" b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en-US" sz="2200" b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en-US" sz="2200" b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en-US" sz="2200" b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en-US" sz="2200" b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en-US" sz="2200" b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1900" b="1">
              <a:cs typeface="Arial" charset="0"/>
            </a:endParaRP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9464" name="Picture 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76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Rectangle 1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19466" name="Rectangle 18"/>
          <p:cNvSpPr>
            <a:spLocks noChangeArrowheads="1"/>
          </p:cNvSpPr>
          <p:nvPr/>
        </p:nvSpPr>
        <p:spPr bwMode="auto">
          <a:xfrm>
            <a:off x="395288" y="1158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9467" name="Rectangle 19"/>
          <p:cNvSpPr>
            <a:spLocks noChangeArrowheads="1"/>
          </p:cNvSpPr>
          <p:nvPr/>
        </p:nvSpPr>
        <p:spPr bwMode="auto">
          <a:xfrm>
            <a:off x="0" y="908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194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9150" y="3105150"/>
            <a:ext cx="2024063" cy="900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947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163" y="4156075"/>
            <a:ext cx="7740650" cy="7858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9472" name="Rectangle 5"/>
          <p:cNvSpPr>
            <a:spLocks noChangeArrowheads="1"/>
          </p:cNvSpPr>
          <p:nvPr/>
        </p:nvSpPr>
        <p:spPr bwMode="auto">
          <a:xfrm>
            <a:off x="0" y="1047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827088" y="5170488"/>
            <a:ext cx="2160587" cy="1138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993300"/>
              </a:buClr>
              <a:buFont typeface="Wingdings" pitchFamily="2" charset="2"/>
              <a:buNone/>
            </a:pPr>
            <a:endParaRPr lang="en-US" sz="2200" b="1">
              <a:solidFill>
                <a:srgbClr val="FFFF00"/>
              </a:solidFill>
              <a:cs typeface="Arial" charset="0"/>
            </a:endParaRPr>
          </a:p>
          <a:p>
            <a:pPr>
              <a:buClr>
                <a:srgbClr val="993300"/>
              </a:buClr>
              <a:buFont typeface="Wingdings" pitchFamily="2" charset="2"/>
              <a:buNone/>
            </a:pPr>
            <a:r>
              <a:rPr lang="ru-RU" sz="2200" b="1">
                <a:solidFill>
                  <a:srgbClr val="FFFF00"/>
                </a:solidFill>
                <a:cs typeface="Arial" charset="0"/>
              </a:rPr>
              <a:t> </a:t>
            </a:r>
            <a:r>
              <a:rPr lang="ru-RU" sz="2300" b="1">
                <a:solidFill>
                  <a:srgbClr val="92D050"/>
                </a:solidFill>
                <a:cs typeface="Arial" charset="0"/>
              </a:rPr>
              <a:t>Ответ:</a:t>
            </a:r>
            <a:endParaRPr lang="en-US" sz="2300" b="1">
              <a:solidFill>
                <a:srgbClr val="92D050"/>
              </a:solidFill>
              <a:cs typeface="Arial" charset="0"/>
            </a:endParaRPr>
          </a:p>
          <a:p>
            <a:pPr algn="ctr">
              <a:buClr>
                <a:srgbClr val="993300"/>
              </a:buClr>
              <a:buFont typeface="Wingdings" pitchFamily="2" charset="2"/>
              <a:buNone/>
            </a:pPr>
            <a:endParaRPr lang="ru-RU" sz="2300" b="1" i="1">
              <a:cs typeface="Arial" charset="0"/>
            </a:endParaRPr>
          </a:p>
        </p:txBody>
      </p:sp>
      <p:sp>
        <p:nvSpPr>
          <p:cNvPr id="1947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947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9476" name="Rectangle 16"/>
          <p:cNvSpPr>
            <a:spLocks noChangeArrowheads="1"/>
          </p:cNvSpPr>
          <p:nvPr/>
        </p:nvSpPr>
        <p:spPr bwMode="auto">
          <a:xfrm>
            <a:off x="0" y="8366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19477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5617" name="Picture 1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38350" y="5416550"/>
            <a:ext cx="733425" cy="6762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9479" name="Rectangle 19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4067175" y="260350"/>
            <a:ext cx="1368425" cy="49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0000"/>
                </a:solidFill>
                <a:cs typeface="Arial" charset="0"/>
              </a:rPr>
              <a:t>№2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0825" y="981075"/>
            <a:ext cx="8713788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</a:pPr>
            <a:r>
              <a:rPr lang="ru-RU" sz="2000" b="1">
                <a:solidFill>
                  <a:srgbClr val="FFFF00"/>
                </a:solidFill>
                <a:cs typeface="Arial" charset="0"/>
              </a:rPr>
              <a:t>Вычислите объем тела, полученного вращением фигуры, ограниченной линиями: </a:t>
            </a:r>
            <a:r>
              <a:rPr lang="en-US" sz="2000" b="1">
                <a:cs typeface="Arial" charset="0"/>
              </a:rPr>
              <a:t>y= 1/x</a:t>
            </a:r>
            <a:r>
              <a:rPr lang="ru-RU" sz="2000" b="1">
                <a:cs typeface="Arial" charset="0"/>
              </a:rPr>
              <a:t>²;</a:t>
            </a:r>
            <a:r>
              <a:rPr lang="en-US" sz="2000" b="1">
                <a:cs typeface="Arial" charset="0"/>
              </a:rPr>
              <a:t> x=1</a:t>
            </a:r>
            <a:r>
              <a:rPr lang="ru-RU" sz="2000" b="1">
                <a:cs typeface="Arial" charset="0"/>
              </a:rPr>
              <a:t>;</a:t>
            </a:r>
            <a:r>
              <a:rPr lang="en-US" sz="2000" b="1">
                <a:cs typeface="Arial" charset="0"/>
              </a:rPr>
              <a:t> x=2</a:t>
            </a:r>
            <a:r>
              <a:rPr lang="ru-RU" sz="2000" b="1">
                <a:cs typeface="Arial" charset="0"/>
              </a:rPr>
              <a:t>;</a:t>
            </a:r>
            <a:r>
              <a:rPr lang="en-US" sz="2000" b="1">
                <a:cs typeface="Arial" charset="0"/>
              </a:rPr>
              <a:t> y=0 </a:t>
            </a:r>
            <a:r>
              <a:rPr lang="ru-RU" sz="2000" b="1">
                <a:cs typeface="Arial" charset="0"/>
              </a:rPr>
              <a:t>относительно оси </a:t>
            </a:r>
            <a:r>
              <a:rPr lang="en-US" sz="2000" b="1">
                <a:cs typeface="Arial" charset="0"/>
              </a:rPr>
              <a:t>O</a:t>
            </a:r>
            <a:r>
              <a:rPr lang="en-US" sz="2000" b="1">
                <a:latin typeface="Calibri" pitchFamily="34" charset="0"/>
                <a:cs typeface="Arial" charset="0"/>
              </a:rPr>
              <a:t>x</a:t>
            </a:r>
            <a:r>
              <a:rPr lang="ru-RU" sz="2000" b="1">
                <a:latin typeface="Calibri" pitchFamily="34" charset="0"/>
                <a:cs typeface="Arial" charset="0"/>
              </a:rPr>
              <a:t>.</a:t>
            </a:r>
            <a:endParaRPr lang="ru-RU" sz="2000" b="1">
              <a:latin typeface="Corbel" pitchFamily="34" charset="0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0487" name="Picture 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76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Rectangle 1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0489" name="Rectangle 18"/>
          <p:cNvSpPr>
            <a:spLocks noChangeArrowheads="1"/>
          </p:cNvSpPr>
          <p:nvPr/>
        </p:nvSpPr>
        <p:spPr bwMode="auto">
          <a:xfrm>
            <a:off x="395288" y="1158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0490" name="Rectangle 19"/>
          <p:cNvSpPr>
            <a:spLocks noChangeArrowheads="1"/>
          </p:cNvSpPr>
          <p:nvPr/>
        </p:nvSpPr>
        <p:spPr bwMode="auto">
          <a:xfrm>
            <a:off x="0" y="908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50825" y="266700"/>
            <a:ext cx="8713788" cy="6186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1909763"/>
            <a:ext cx="4486275" cy="43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4"/>
          <p:cNvSpPr txBox="1">
            <a:spLocks noChangeArrowheads="1"/>
          </p:cNvSpPr>
          <p:nvPr/>
        </p:nvSpPr>
        <p:spPr bwMode="auto">
          <a:xfrm>
            <a:off x="250825" y="476250"/>
            <a:ext cx="8569325" cy="614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  <a:buFont typeface="Wingdings" pitchFamily="2" charset="2"/>
              <a:buNone/>
            </a:pPr>
            <a:r>
              <a:rPr lang="en-US" sz="2200" b="1">
                <a:solidFill>
                  <a:srgbClr val="FF0000"/>
                </a:solidFill>
                <a:cs typeface="Arial" charset="0"/>
              </a:rPr>
              <a:t>   </a:t>
            </a:r>
            <a:r>
              <a:rPr lang="ru-RU" sz="2200" b="1">
                <a:solidFill>
                  <a:srgbClr val="FF0000"/>
                </a:solidFill>
                <a:cs typeface="Arial" charset="0"/>
              </a:rPr>
              <a:t>Решение:</a:t>
            </a:r>
            <a:endParaRPr lang="en-US" sz="2200" b="1">
              <a:solidFill>
                <a:srgbClr val="FF0000"/>
              </a:solidFill>
              <a:cs typeface="Arial" charset="0"/>
            </a:endParaRPr>
          </a:p>
          <a:p>
            <a:pPr>
              <a:buClr>
                <a:srgbClr val="993300"/>
              </a:buClr>
            </a:pPr>
            <a:endParaRPr lang="en-US" sz="2200" b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en-US" sz="2200" b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en-US" sz="2200" b="1">
              <a:cs typeface="Arial" charset="0"/>
            </a:endParaRPr>
          </a:p>
          <a:p>
            <a:pPr>
              <a:buClr>
                <a:srgbClr val="993300"/>
              </a:buClr>
            </a:pPr>
            <a:r>
              <a:rPr lang="ru-RU" sz="2200" b="1">
                <a:cs typeface="Arial" charset="0"/>
              </a:rPr>
              <a:t> </a:t>
            </a:r>
            <a:endParaRPr lang="en-US" sz="2200" b="1">
              <a:cs typeface="Arial" charset="0"/>
            </a:endParaRPr>
          </a:p>
          <a:p>
            <a:pPr>
              <a:buClr>
                <a:srgbClr val="993300"/>
              </a:buClr>
            </a:pPr>
            <a:r>
              <a:rPr lang="en-US" sz="2400" b="1" i="1">
                <a:cs typeface="Arial" charset="0"/>
              </a:rPr>
              <a:t> a = 1</a:t>
            </a:r>
            <a:r>
              <a:rPr lang="ru-RU" sz="2400" b="1" i="1">
                <a:cs typeface="Arial" charset="0"/>
              </a:rPr>
              <a:t>; </a:t>
            </a:r>
            <a:r>
              <a:rPr lang="en-US" sz="2400" b="1" i="1">
                <a:cs typeface="Arial" charset="0"/>
              </a:rPr>
              <a:t>b = 2</a:t>
            </a:r>
            <a:r>
              <a:rPr lang="ru-RU" sz="2400" b="1" i="1">
                <a:cs typeface="Arial" charset="0"/>
              </a:rPr>
              <a:t>; </a:t>
            </a:r>
            <a:r>
              <a:rPr lang="en-US" sz="2400" b="1" i="1">
                <a:cs typeface="Arial" charset="0"/>
              </a:rPr>
              <a:t>S(x) = </a:t>
            </a:r>
            <a:r>
              <a:rPr lang="el-GR" sz="2400" b="1" i="1">
                <a:cs typeface="Arial" charset="0"/>
              </a:rPr>
              <a:t>π</a:t>
            </a:r>
            <a:r>
              <a:rPr lang="en-US" sz="2400" b="1" i="1">
                <a:cs typeface="Arial" charset="0"/>
              </a:rPr>
              <a:t>r</a:t>
            </a:r>
            <a:r>
              <a:rPr lang="ru-RU" sz="2400" b="1">
                <a:latin typeface="Corbel" pitchFamily="34" charset="0"/>
              </a:rPr>
              <a:t> ²</a:t>
            </a:r>
            <a:r>
              <a:rPr lang="en-US" sz="2400" b="1">
                <a:latin typeface="Corbel" pitchFamily="34" charset="0"/>
              </a:rPr>
              <a:t> = </a:t>
            </a:r>
            <a:r>
              <a:rPr lang="el-GR" sz="2400" b="1" i="1">
                <a:cs typeface="Arial" charset="0"/>
              </a:rPr>
              <a:t>π</a:t>
            </a:r>
            <a:r>
              <a:rPr lang="en-US" sz="2400" b="1">
                <a:latin typeface="Corbel" pitchFamily="34" charset="0"/>
              </a:rPr>
              <a:t> (1/x</a:t>
            </a:r>
            <a:r>
              <a:rPr lang="ru-RU" sz="2400" b="1">
                <a:latin typeface="Corbel" pitchFamily="34" charset="0"/>
              </a:rPr>
              <a:t> ²</a:t>
            </a:r>
            <a:r>
              <a:rPr lang="en-US" sz="2400" b="1">
                <a:latin typeface="Corbel" pitchFamily="34" charset="0"/>
              </a:rPr>
              <a:t>)</a:t>
            </a:r>
            <a:r>
              <a:rPr lang="ru-RU" sz="2400" b="1">
                <a:latin typeface="Corbel" pitchFamily="34" charset="0"/>
              </a:rPr>
              <a:t> ²</a:t>
            </a:r>
            <a:r>
              <a:rPr lang="en-US" sz="2400" b="1">
                <a:latin typeface="Corbel" pitchFamily="34" charset="0"/>
              </a:rPr>
              <a:t> = </a:t>
            </a:r>
            <a:r>
              <a:rPr lang="el-GR" sz="2400" b="1" i="1">
                <a:cs typeface="Arial" charset="0"/>
              </a:rPr>
              <a:t>π</a:t>
            </a:r>
            <a:r>
              <a:rPr lang="en-US" sz="2400" b="1" i="1">
                <a:cs typeface="Arial" charset="0"/>
              </a:rPr>
              <a:t>/</a:t>
            </a:r>
            <a:r>
              <a:rPr lang="en-US" sz="2400" b="1">
                <a:latin typeface="Corbel" pitchFamily="34" charset="0"/>
              </a:rPr>
              <a:t> x⁴</a:t>
            </a:r>
          </a:p>
          <a:p>
            <a:pPr>
              <a:buClr>
                <a:srgbClr val="993300"/>
              </a:buClr>
            </a:pPr>
            <a:endParaRPr lang="en-US" sz="24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en-US" sz="24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en-US" sz="24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en-US" sz="24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en-US" sz="24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en-US" sz="24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en-US" sz="24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en-US" sz="24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en-US" sz="24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4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1900" b="1">
              <a:cs typeface="Arial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150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1510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76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Rectangle 1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1512" name="Rectangle 18"/>
          <p:cNvSpPr>
            <a:spLocks noChangeArrowheads="1"/>
          </p:cNvSpPr>
          <p:nvPr/>
        </p:nvSpPr>
        <p:spPr bwMode="auto">
          <a:xfrm>
            <a:off x="395288" y="1158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1513" name="Rectangle 19"/>
          <p:cNvSpPr>
            <a:spLocks noChangeArrowheads="1"/>
          </p:cNvSpPr>
          <p:nvPr/>
        </p:nvSpPr>
        <p:spPr bwMode="auto">
          <a:xfrm>
            <a:off x="0" y="908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1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151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069975"/>
            <a:ext cx="1979613" cy="8461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215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898775"/>
            <a:ext cx="7920038" cy="20875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21518" name="Rectangle 5"/>
          <p:cNvSpPr>
            <a:spLocks noChangeArrowheads="1"/>
          </p:cNvSpPr>
          <p:nvPr/>
        </p:nvSpPr>
        <p:spPr bwMode="auto">
          <a:xfrm>
            <a:off x="0" y="2209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611188" y="5502275"/>
            <a:ext cx="3097212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993300"/>
              </a:buClr>
              <a:buFont typeface="Wingdings" pitchFamily="2" charset="2"/>
              <a:buNone/>
            </a:pPr>
            <a:r>
              <a:rPr lang="ru-RU" sz="2200" b="1">
                <a:solidFill>
                  <a:srgbClr val="FFFF00"/>
                </a:solidFill>
                <a:cs typeface="Arial" charset="0"/>
              </a:rPr>
              <a:t> </a:t>
            </a:r>
            <a:r>
              <a:rPr lang="ru-RU" sz="2400" b="1">
                <a:solidFill>
                  <a:srgbClr val="92D050"/>
                </a:solidFill>
                <a:cs typeface="Arial" charset="0"/>
              </a:rPr>
              <a:t>Ответ:</a:t>
            </a:r>
            <a:r>
              <a:rPr lang="ru-RU" sz="2400" b="1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sz="2400" b="1" i="1">
                <a:cs typeface="Arial" charset="0"/>
              </a:rPr>
              <a:t>V </a:t>
            </a:r>
            <a:r>
              <a:rPr lang="ru-RU" sz="2400" b="1" i="1">
                <a:cs typeface="Arial" charset="0"/>
              </a:rPr>
              <a:t>= </a:t>
            </a:r>
            <a:r>
              <a:rPr lang="en-US" sz="2400" b="1" i="1">
                <a:cs typeface="Arial" charset="0"/>
              </a:rPr>
              <a:t>7</a:t>
            </a:r>
            <a:r>
              <a:rPr lang="el-GR" sz="2400" b="1" i="1">
                <a:cs typeface="Arial" charset="0"/>
              </a:rPr>
              <a:t>π</a:t>
            </a:r>
            <a:r>
              <a:rPr lang="en-US" sz="2400" b="1" i="1">
                <a:cs typeface="Arial" charset="0"/>
              </a:rPr>
              <a:t>/24</a:t>
            </a:r>
            <a:r>
              <a:rPr lang="ru-RU" sz="2400" b="1" i="1"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3"/>
          <p:cNvSpPr>
            <a:spLocks noChangeArrowheads="1"/>
          </p:cNvSpPr>
          <p:nvPr/>
        </p:nvSpPr>
        <p:spPr bwMode="auto">
          <a:xfrm>
            <a:off x="3708400" y="333375"/>
            <a:ext cx="1995488" cy="49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1" i="1">
                <a:solidFill>
                  <a:srgbClr val="FF0000"/>
                </a:solidFill>
                <a:cs typeface="Arial" charset="0"/>
              </a:rPr>
              <a:t>№ 21.32 (а)</a:t>
            </a:r>
            <a:endParaRPr lang="ru-RU" sz="2600" i="1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404813"/>
            <a:ext cx="2178050" cy="10080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3558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1557338"/>
            <a:ext cx="6300787" cy="1004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1438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3560" name="Text Box 4"/>
          <p:cNvSpPr txBox="1">
            <a:spLocks noChangeArrowheads="1"/>
          </p:cNvSpPr>
          <p:nvPr/>
        </p:nvSpPr>
        <p:spPr bwMode="auto">
          <a:xfrm>
            <a:off x="323850" y="1628775"/>
            <a:ext cx="647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</a:pPr>
            <a:r>
              <a:rPr lang="en-US" sz="2400" b="1">
                <a:cs typeface="Arial" charset="0"/>
              </a:rPr>
              <a:t>1)</a:t>
            </a:r>
            <a:endParaRPr lang="ru-RU" sz="2400" b="1" i="1">
              <a:cs typeface="Arial" charset="0"/>
            </a:endParaRPr>
          </a:p>
        </p:txBody>
      </p:sp>
      <p:sp>
        <p:nvSpPr>
          <p:cNvPr id="23561" name="Text Box 4"/>
          <p:cNvSpPr txBox="1">
            <a:spLocks noChangeArrowheads="1"/>
          </p:cNvSpPr>
          <p:nvPr/>
        </p:nvSpPr>
        <p:spPr bwMode="auto">
          <a:xfrm>
            <a:off x="323850" y="2895600"/>
            <a:ext cx="647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</a:pPr>
            <a:r>
              <a:rPr lang="en-US" sz="2400" b="1">
                <a:cs typeface="Arial" charset="0"/>
              </a:rPr>
              <a:t>2)</a:t>
            </a:r>
            <a:endParaRPr lang="ru-RU" sz="2400" b="1" i="1">
              <a:cs typeface="Arial" charset="0"/>
            </a:endParaRPr>
          </a:p>
        </p:txBody>
      </p:sp>
      <p:sp>
        <p:nvSpPr>
          <p:cNvPr id="23562" name="Прямоугольник 13"/>
          <p:cNvSpPr>
            <a:spLocks noChangeArrowheads="1"/>
          </p:cNvSpPr>
          <p:nvPr/>
        </p:nvSpPr>
        <p:spPr bwMode="auto">
          <a:xfrm>
            <a:off x="684213" y="2941638"/>
            <a:ext cx="3249612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n-CL" sz="2200" b="1" i="1">
                <a:cs typeface="Arial" charset="0"/>
              </a:rPr>
              <a:t>-cos </a:t>
            </a:r>
            <a:r>
              <a:rPr lang="ru-RU" sz="2200" b="1" i="1">
                <a:cs typeface="Arial" charset="0"/>
              </a:rPr>
              <a:t>х = </a:t>
            </a:r>
            <a:r>
              <a:rPr lang="en-US" sz="2200" b="1" i="1">
                <a:cs typeface="Arial" charset="0"/>
              </a:rPr>
              <a:t>a - x²</a:t>
            </a:r>
            <a:r>
              <a:rPr lang="arn-CL" sz="2200" b="1" i="1">
                <a:cs typeface="Arial" charset="0"/>
              </a:rPr>
              <a:t> </a:t>
            </a:r>
          </a:p>
          <a:p>
            <a:r>
              <a:rPr lang="arn-CL" sz="2200" b="1" i="1">
                <a:cs typeface="Arial" charset="0"/>
              </a:rPr>
              <a:t> cos </a:t>
            </a:r>
            <a:r>
              <a:rPr lang="ru-RU" sz="2200" b="1" i="1">
                <a:cs typeface="Arial" charset="0"/>
              </a:rPr>
              <a:t>х</a:t>
            </a:r>
            <a:r>
              <a:rPr lang="en-US" sz="2200" b="1" i="1">
                <a:cs typeface="Arial" charset="0"/>
              </a:rPr>
              <a:t> = x² - a</a:t>
            </a:r>
          </a:p>
          <a:p>
            <a:r>
              <a:rPr lang="en-US" sz="2200" b="1" i="1">
                <a:cs typeface="Arial" charset="0"/>
              </a:rPr>
              <a:t> y = </a:t>
            </a:r>
            <a:r>
              <a:rPr lang="arn-CL" sz="2200" b="1" i="1">
                <a:cs typeface="Arial" charset="0"/>
              </a:rPr>
              <a:t>cos </a:t>
            </a:r>
            <a:r>
              <a:rPr lang="ru-RU" sz="2200" b="1" i="1">
                <a:cs typeface="Arial" charset="0"/>
              </a:rPr>
              <a:t>х   и   </a:t>
            </a:r>
            <a:r>
              <a:rPr lang="en-US" sz="2200" b="1" i="1">
                <a:cs typeface="Arial" charset="0"/>
              </a:rPr>
              <a:t>y =</a:t>
            </a:r>
            <a:r>
              <a:rPr lang="ru-RU" sz="2200" b="1" i="1">
                <a:cs typeface="Arial" charset="0"/>
              </a:rPr>
              <a:t> </a:t>
            </a:r>
            <a:r>
              <a:rPr lang="en-US" sz="2200" b="1" i="1">
                <a:cs typeface="Arial" charset="0"/>
              </a:rPr>
              <a:t>x² - a</a:t>
            </a:r>
            <a:endParaRPr lang="ru-RU" sz="2200" b="1" i="1">
              <a:cs typeface="Arial" charset="0"/>
            </a:endParaRPr>
          </a:p>
          <a:p>
            <a:endParaRPr lang="ru-RU" sz="2200" b="1" i="1">
              <a:cs typeface="Arial" charset="0"/>
            </a:endParaRPr>
          </a:p>
          <a:p>
            <a:r>
              <a:rPr lang="en-US" sz="2200" b="1" i="1">
                <a:cs typeface="Arial" charset="0"/>
              </a:rPr>
              <a:t> y =</a:t>
            </a:r>
            <a:r>
              <a:rPr lang="ru-RU" sz="2200" b="1" i="1">
                <a:cs typeface="Arial" charset="0"/>
              </a:rPr>
              <a:t> </a:t>
            </a:r>
            <a:r>
              <a:rPr lang="en-US" sz="2200" b="1" i="1">
                <a:cs typeface="Arial" charset="0"/>
              </a:rPr>
              <a:t>x² - a </a:t>
            </a:r>
            <a:endParaRPr lang="ru-RU" sz="2200" b="1" i="1">
              <a:cs typeface="Arial" charset="0"/>
            </a:endParaRPr>
          </a:p>
          <a:p>
            <a:r>
              <a:rPr lang="ru-RU" sz="2200" b="1" i="1">
                <a:cs typeface="Arial" charset="0"/>
              </a:rPr>
              <a:t> </a:t>
            </a:r>
            <a:r>
              <a:rPr lang="en-US" sz="2200" b="1" i="1">
                <a:cs typeface="Arial" charset="0"/>
              </a:rPr>
              <a:t>a</a:t>
            </a:r>
            <a:r>
              <a:rPr lang="ru-RU" sz="2200" b="1" i="1">
                <a:cs typeface="Arial" charset="0"/>
              </a:rPr>
              <a:t> = -1</a:t>
            </a:r>
          </a:p>
        </p:txBody>
      </p:sp>
      <p:sp>
        <p:nvSpPr>
          <p:cNvPr id="23563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785225" cy="6524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en-US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en-US" sz="2200" b="1" i="1">
              <a:cs typeface="Arial" charset="0"/>
            </a:endParaRPr>
          </a:p>
          <a:p>
            <a:pPr>
              <a:buClr>
                <a:srgbClr val="993300"/>
              </a:buClr>
            </a:pPr>
            <a:endParaRPr lang="ru-RU" sz="2200" b="1" i="1">
              <a:cs typeface="Arial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55650" y="5445125"/>
            <a:ext cx="3095625" cy="446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993300"/>
              </a:buClr>
              <a:buFont typeface="Wingdings" pitchFamily="2" charset="2"/>
              <a:buNone/>
            </a:pPr>
            <a:r>
              <a:rPr lang="ru-RU" sz="2200" b="1">
                <a:solidFill>
                  <a:srgbClr val="FFFF00"/>
                </a:solidFill>
                <a:cs typeface="Arial" charset="0"/>
              </a:rPr>
              <a:t> </a:t>
            </a:r>
            <a:r>
              <a:rPr lang="ru-RU" sz="2300" b="1">
                <a:solidFill>
                  <a:srgbClr val="92D050"/>
                </a:solidFill>
                <a:cs typeface="Arial" charset="0"/>
              </a:rPr>
              <a:t>Ответ:</a:t>
            </a:r>
            <a:r>
              <a:rPr lang="ru-RU" sz="2300" b="1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sz="2300" b="1" i="1">
                <a:cs typeface="Arial" charset="0"/>
              </a:rPr>
              <a:t>a</a:t>
            </a:r>
            <a:r>
              <a:rPr lang="ru-RU" sz="2300" b="1" i="1">
                <a:cs typeface="Arial" charset="0"/>
              </a:rPr>
              <a:t> = -1 </a:t>
            </a:r>
            <a:endParaRPr lang="ru-RU" sz="2300" b="1">
              <a:cs typeface="Arial" charset="0"/>
            </a:endParaRPr>
          </a:p>
        </p:txBody>
      </p:sp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11613" y="2852738"/>
            <a:ext cx="4881562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FFFF"/>
      </a:accent1>
      <a:accent2>
        <a:srgbClr val="FEB2FF"/>
      </a:accent2>
      <a:accent3>
        <a:srgbClr val="FFFFFF"/>
      </a:accent3>
      <a:accent4>
        <a:srgbClr val="FEB2FF"/>
      </a:accent4>
      <a:accent5>
        <a:srgbClr val="4BACC6"/>
      </a:accent5>
      <a:accent6>
        <a:srgbClr val="F79646"/>
      </a:accent6>
      <a:hlink>
        <a:srgbClr val="DBEEF3"/>
      </a:hlink>
      <a:folHlink>
        <a:srgbClr val="DBEEF3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3492</TotalTime>
  <Words>541</Words>
  <Application>Microsoft Office PowerPoint</Application>
  <PresentationFormat>Экран (4:3)</PresentationFormat>
  <Paragraphs>336</Paragraphs>
  <Slides>19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6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Times New Roman</vt:lpstr>
      <vt:lpstr>맑은 고딕</vt:lpstr>
      <vt:lpstr>Метро</vt:lpstr>
      <vt:lpstr>Метро</vt:lpstr>
      <vt:lpstr>Метро</vt:lpstr>
      <vt:lpstr>Метро</vt:lpstr>
      <vt:lpstr>Метро</vt:lpstr>
      <vt:lpstr>Метро</vt:lpstr>
      <vt:lpstr>Метро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Анализируем и рассуждаем</vt:lpstr>
      <vt:lpstr>Слайд 18</vt:lpstr>
      <vt:lpstr>Слайд 19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797</cp:revision>
  <dcterms:created xsi:type="dcterms:W3CDTF">2010-05-13T11:11:17Z</dcterms:created>
  <dcterms:modified xsi:type="dcterms:W3CDTF">2016-01-29T18:03:35Z</dcterms:modified>
</cp:coreProperties>
</file>