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7" r:id="rId3"/>
    <p:sldId id="296" r:id="rId4"/>
    <p:sldId id="287" r:id="rId5"/>
    <p:sldId id="288" r:id="rId6"/>
    <p:sldId id="289" r:id="rId7"/>
    <p:sldId id="290" r:id="rId8"/>
    <p:sldId id="298" r:id="rId9"/>
    <p:sldId id="300" r:id="rId10"/>
    <p:sldId id="265" r:id="rId11"/>
    <p:sldId id="266" r:id="rId12"/>
    <p:sldId id="260" r:id="rId13"/>
    <p:sldId id="293" r:id="rId14"/>
    <p:sldId id="291" r:id="rId15"/>
    <p:sldId id="273" r:id="rId16"/>
    <p:sldId id="272" r:id="rId17"/>
    <p:sldId id="269" r:id="rId18"/>
    <p:sldId id="294" r:id="rId19"/>
    <p:sldId id="279" r:id="rId20"/>
    <p:sldId id="295" r:id="rId21"/>
    <p:sldId id="277" r:id="rId22"/>
    <p:sldId id="278" r:id="rId23"/>
    <p:sldId id="301" r:id="rId24"/>
    <p:sldId id="29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13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87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79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70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3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27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98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4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2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16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3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FE95E-2164-4467-B1EF-CB381DF78341}" type="datetimeFigureOut">
              <a:rPr lang="ru-RU" smtClean="0"/>
              <a:t>27.01.2016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CDD9-BF74-4DC9-A4BC-9C113D705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3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7622" y="0"/>
            <a:ext cx="9056378" cy="71734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600" b="1" dirty="0" smtClean="0">
                <a:latin typeface="Times New Roman" pitchFamily="18" charset="0"/>
                <a:cs typeface="Times New Roman" pitchFamily="18" charset="0"/>
              </a:rPr>
              <a:t>5 класс ФГОС – урок № 13</a:t>
            </a:r>
          </a:p>
          <a:p>
            <a:pPr marL="0" indent="0" algn="ctr">
              <a:buNone/>
            </a:pPr>
            <a:r>
              <a:rPr lang="ru-RU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Тема: Грибы 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Тип урока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 урок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освоения способа</a:t>
            </a: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предметного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действия, урок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решения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учебной задачи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урока: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рок проблемного изложения.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Ключевые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понятия: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плодовое тело, грибница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Предмет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изучения: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ризнаки грибов, деление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грибов на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группы: съедобные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ядовитые, плесневые,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симбионты, паразиты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6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761804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Заполните таблицу:</a:t>
            </a:r>
          </a:p>
          <a:p>
            <a:pPr marL="0" indent="0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74906"/>
              </p:ext>
            </p:extLst>
          </p:nvPr>
        </p:nvGraphicFramePr>
        <p:xfrm>
          <a:off x="1115616" y="2924944"/>
          <a:ext cx="6096000" cy="1615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Знаю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Хочу узнать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38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9512" y="260648"/>
            <a:ext cx="8784976" cy="64087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в группах: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1 группа- стр.64.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Какое строение имеют грибы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2 группа - стр. 64 – 65.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Почему шляпочные грибы часто растут рядом с деревьями? 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3 группа -  стр. 65.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Как размножаются грибы?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4 группа - стр. 65- 66.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На какие группы можно разделить все грибы?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5 группа - стр. 65. 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На каких продуктах вам приходилось видеть плесень. Какие организмы ее образуют? Чем различаются </a:t>
            </a:r>
            <a:r>
              <a:rPr lang="ru-RU" sz="4400" b="1" dirty="0" err="1">
                <a:latin typeface="Times New Roman" pitchFamily="18" charset="0"/>
                <a:cs typeface="Times New Roman" pitchFamily="18" charset="0"/>
              </a:rPr>
              <a:t>мукор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и пеницилл?</a:t>
            </a:r>
          </a:p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6 группа - стр. 65-66.</a:t>
            </a:r>
          </a:p>
          <a:p>
            <a:pPr marL="0" indent="0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Почему не стоит употреблять в пищу старые съедобные грибы и грибы, растущие вдоль автомобильных дорог?</a:t>
            </a:r>
          </a:p>
          <a:p>
            <a:pPr marL="0" indent="0">
              <a:buNone/>
            </a:pPr>
            <a:r>
              <a:rPr lang="ru-RU" sz="4000" dirty="0"/>
              <a:t> 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Строение шляпочного гриба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863600" y="5081588"/>
            <a:ext cx="8280400" cy="1044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Зарисуйте гриб, сделайте подписи к рисунку.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776413"/>
            <a:ext cx="54959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2708920"/>
            <a:ext cx="2603947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4077072"/>
            <a:ext cx="2304256" cy="3600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2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8640"/>
            <a:ext cx="9036496" cy="6669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Микориза- симбиоз гриба и дерева</a:t>
            </a: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вода, минеральные соли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гриб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дерево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органические </a:t>
            </a:r>
            <a:r>
              <a:rPr lang="ru-RU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вещества</a:t>
            </a:r>
          </a:p>
          <a:p>
            <a:pPr marL="0" indent="0" algn="ctr">
              <a:lnSpc>
                <a:spcPct val="110000"/>
              </a:lnSpc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55518"/>
            <a:ext cx="2269553" cy="333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55518"/>
            <a:ext cx="4774842" cy="31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mycoweb2.narod.ru/Submitted/BVV/Leccinum_vulpinum_1_BVV_201107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68249"/>
            <a:ext cx="2696023" cy="2058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 стрелкой 8"/>
          <p:cNvCxnSpPr/>
          <p:nvPr/>
        </p:nvCxnSpPr>
        <p:spPr>
          <a:xfrm>
            <a:off x="3215942" y="5445224"/>
            <a:ext cx="2592288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215942" y="5877272"/>
            <a:ext cx="2592288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002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431573" y="1304764"/>
            <a:ext cx="2088232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грибы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536376"/>
            <a:ext cx="2304256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шляпочные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1800" y="2492896"/>
            <a:ext cx="1944215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паразиты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4048" y="2493450"/>
            <a:ext cx="2088232" cy="647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плесневые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36296" y="2493450"/>
            <a:ext cx="1605587" cy="6475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дрожжи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1757" y="3933056"/>
            <a:ext cx="1512168" cy="6972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съедобные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47664" y="4917295"/>
            <a:ext cx="1451861" cy="6972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ядовитые</a:t>
            </a:r>
          </a:p>
        </p:txBody>
      </p:sp>
      <p:cxnSp>
        <p:nvCxnSpPr>
          <p:cNvPr id="12" name="Прямая со стрелкой 11"/>
          <p:cNvCxnSpPr>
            <a:stCxn id="4" idx="2"/>
            <a:endCxn id="5" idx="0"/>
          </p:cNvCxnSpPr>
          <p:nvPr/>
        </p:nvCxnSpPr>
        <p:spPr>
          <a:xfrm flipH="1">
            <a:off x="1331640" y="1952836"/>
            <a:ext cx="3144049" cy="583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  <a:endCxn id="6" idx="0"/>
          </p:cNvCxnSpPr>
          <p:nvPr/>
        </p:nvCxnSpPr>
        <p:spPr>
          <a:xfrm flipH="1">
            <a:off x="3743908" y="1952836"/>
            <a:ext cx="731781" cy="540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2"/>
            <a:endCxn id="7" idx="0"/>
          </p:cNvCxnSpPr>
          <p:nvPr/>
        </p:nvCxnSpPr>
        <p:spPr>
          <a:xfrm>
            <a:off x="4475689" y="1952836"/>
            <a:ext cx="1572475" cy="54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2"/>
            <a:endCxn id="8" idx="0"/>
          </p:cNvCxnSpPr>
          <p:nvPr/>
        </p:nvCxnSpPr>
        <p:spPr>
          <a:xfrm>
            <a:off x="4475689" y="1952836"/>
            <a:ext cx="3563401" cy="54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273594" y="3861048"/>
            <a:ext cx="1290294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трутовик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53730" y="3861048"/>
            <a:ext cx="1422326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фитофтора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19804" y="3861048"/>
            <a:ext cx="996411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мукор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660232" y="3933056"/>
            <a:ext cx="1378858" cy="6972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пеницилл</a:t>
            </a:r>
          </a:p>
        </p:txBody>
      </p:sp>
      <p:cxnSp>
        <p:nvCxnSpPr>
          <p:cNvPr id="25" name="Прямая со стрелкой 24"/>
          <p:cNvCxnSpPr>
            <a:stCxn id="5" idx="2"/>
            <a:endCxn id="9" idx="0"/>
          </p:cNvCxnSpPr>
          <p:nvPr/>
        </p:nvCxnSpPr>
        <p:spPr>
          <a:xfrm flipH="1">
            <a:off x="967841" y="3256456"/>
            <a:ext cx="363799" cy="676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2"/>
            <a:endCxn id="10" idx="0"/>
          </p:cNvCxnSpPr>
          <p:nvPr/>
        </p:nvCxnSpPr>
        <p:spPr>
          <a:xfrm>
            <a:off x="1331640" y="3256456"/>
            <a:ext cx="941955" cy="1660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6" idx="2"/>
            <a:endCxn id="20" idx="0"/>
          </p:cNvCxnSpPr>
          <p:nvPr/>
        </p:nvCxnSpPr>
        <p:spPr>
          <a:xfrm flipH="1">
            <a:off x="2918741" y="3140968"/>
            <a:ext cx="825167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6" idx="2"/>
            <a:endCxn id="21" idx="0"/>
          </p:cNvCxnSpPr>
          <p:nvPr/>
        </p:nvCxnSpPr>
        <p:spPr>
          <a:xfrm>
            <a:off x="3743908" y="3140968"/>
            <a:ext cx="620985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61" name="Прямая со стрелкой 15360"/>
          <p:cNvCxnSpPr>
            <a:stCxn id="7" idx="2"/>
            <a:endCxn id="22" idx="0"/>
          </p:cNvCxnSpPr>
          <p:nvPr/>
        </p:nvCxnSpPr>
        <p:spPr>
          <a:xfrm flipH="1">
            <a:off x="6018010" y="3140968"/>
            <a:ext cx="3015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64" name="Прямая со стрелкой 15363"/>
          <p:cNvCxnSpPr>
            <a:stCxn id="7" idx="2"/>
            <a:endCxn id="23" idx="0"/>
          </p:cNvCxnSpPr>
          <p:nvPr/>
        </p:nvCxnSpPr>
        <p:spPr>
          <a:xfrm>
            <a:off x="6048164" y="3140968"/>
            <a:ext cx="1301497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55682"/>
            <a:ext cx="7560840" cy="587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6334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Съедобные грибы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9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2550"/>
            <a:ext cx="5904655" cy="61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251520" y="204121"/>
            <a:ext cx="8712968" cy="8642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Ядовитые грибы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Плесневые грибы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705862" cy="410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9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Дрожжи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6526213" y="1600200"/>
            <a:ext cx="2617787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Мицелий состоит из овальных или вытянутых палочковидных одноядерных клеток.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Обитают в средах, содержащих сахар.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Размножаются почкованием и спорами.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3" y="4221088"/>
            <a:ext cx="4185151" cy="235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94" y="1495422"/>
            <a:ext cx="28575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2855726" cy="285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44" y="4561595"/>
            <a:ext cx="2666999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63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Грибы-паразиты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0" y="1191295"/>
            <a:ext cx="3573272" cy="267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44501" y="3465269"/>
            <a:ext cx="2520280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риб- трутовик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6" y="4010303"/>
            <a:ext cx="3641480" cy="273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211960" y="5479529"/>
            <a:ext cx="4176464" cy="9364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Березовый трутовик- чага, используется как лекарственное сырье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8760"/>
            <a:ext cx="2686504" cy="189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716016" y="3439201"/>
            <a:ext cx="1883312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фитофтора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5958" y="3118837"/>
            <a:ext cx="2315113" cy="150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8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6" y="1600630"/>
            <a:ext cx="832206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Строение бактериальной клетки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19" y="1844824"/>
            <a:ext cx="1198145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8304" y="4653136"/>
            <a:ext cx="936104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2240" y="5301208"/>
            <a:ext cx="1152128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5085184"/>
            <a:ext cx="1584176" cy="468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5085184"/>
            <a:ext cx="555585" cy="468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5085184"/>
            <a:ext cx="1008112" cy="4680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4437112"/>
            <a:ext cx="864096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7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2924944"/>
            <a:ext cx="100811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8229600" cy="6206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Закрепление. Установите соответствие: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8" y="1428641"/>
            <a:ext cx="201585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4434" y="2702405"/>
            <a:ext cx="1984114" cy="4507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№1 Белый гриб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62" y="3023469"/>
            <a:ext cx="1582456" cy="211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12670" y="4816949"/>
            <a:ext cx="2160240" cy="3329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№6 Подосиновик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1" y="1397759"/>
            <a:ext cx="23161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72" y="1475854"/>
            <a:ext cx="1926117" cy="141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0" y="3232384"/>
            <a:ext cx="2212362" cy="165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61472" y="2626925"/>
            <a:ext cx="1926117" cy="313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№2 Мухомор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8335" y="4912072"/>
            <a:ext cx="2459408" cy="3434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№4 Бледная поганка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4825" y="2564904"/>
            <a:ext cx="2284940" cy="3759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№3 Подберезовик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44" y="3023471"/>
            <a:ext cx="1901825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82393" y="4843880"/>
            <a:ext cx="1605196" cy="3692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№5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укор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602" y="4886323"/>
            <a:ext cx="164623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17602" y="6462939"/>
            <a:ext cx="1880353" cy="353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№10 Пеницилл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262" y="3023471"/>
            <a:ext cx="2139693" cy="150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7" y="5305790"/>
            <a:ext cx="1798511" cy="134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4051" y="6462939"/>
            <a:ext cx="2284087" cy="332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№8  Трутовик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7607" y="4506486"/>
            <a:ext cx="2006226" cy="3798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№7 Фитофтора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3695" y="6483718"/>
            <a:ext cx="2592288" cy="3329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№9 сатанинский гриб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89" y="5172443"/>
            <a:ext cx="18716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72048"/>
              </p:ext>
            </p:extLst>
          </p:nvPr>
        </p:nvGraphicFramePr>
        <p:xfrm>
          <a:off x="179513" y="363624"/>
          <a:ext cx="8684326" cy="792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2163"/>
                <a:gridCol w="4342163"/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А. Съедобные грибы; </a:t>
                      </a:r>
                    </a:p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Б. Грибы-паразиты.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В. Ядовитые грибы;</a:t>
                      </a:r>
                    </a:p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Г. Плесневые грибы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5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260648"/>
            <a:ext cx="8568952" cy="640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«Правила сбора грибов»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Перефразируйте  неправильные правила в правильные и обоснуйте их.</a:t>
            </a:r>
          </a:p>
          <a:p>
            <a:pPr marL="457200" indent="-457200"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Всегда пробуй гриб на вкус.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2.Клади в корзину все грибы, дома разберешься.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Собирай грибы возле дороги, они купнее.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4.Собирай старые грибы, они вкуснее и наваристее.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5.Отрывай гриб, прямо с грибницей.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 Подозрительные грибы лучше растоптать.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8640"/>
            <a:ext cx="9036496" cy="648072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«Правила сбора грибов»</a:t>
            </a: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Никогда не пробуй грибы на вкус!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(Можно отравиться.)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2.Не знаешь гриб – не бери его!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(Гриб может оказаться ядовитым, можно отравиться.)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Не собирай грибы вблизи дорог!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(Они накапливают вредные вещества из выхлопных газов автомобилей.)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4.Не собирай старые перезрелые грибы!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(В них накапливаются продукты разложения, заводятся черви. Старые и червивые грибы нужно положить на подходящее место, чтобы проросли споры.)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Срезай гриб ножиком!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(Чтобы не повредить грибницу.)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Не срывай грибы зря!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(Ими питаются многие животные)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611560" y="11967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</a:t>
            </a: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задание: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§ 12, стр. 67 ВИЗ </a:t>
            </a:r>
          </a:p>
        </p:txBody>
      </p:sp>
    </p:spTree>
    <p:extLst>
      <p:ext uri="{BB962C8B-B14F-4D97-AF65-F5344CB8AC3E}">
        <p14:creationId xmlns:p14="http://schemas.microsoft.com/office/powerpoint/2010/main" val="37702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395536" y="836712"/>
            <a:ext cx="858964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Закончите любое из предложений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Сегодня я узнал…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Сегодня я понял…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Сегодня я задумался…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Самым интересным сегодня было…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Самым сложным для меня сегодня было…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7" y="1628801"/>
            <a:ext cx="832206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Строение бактериальной клетки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69360632"/>
              </p:ext>
            </p:extLst>
          </p:nvPr>
        </p:nvGraphicFramePr>
        <p:xfrm>
          <a:off x="107504" y="52388"/>
          <a:ext cx="8928994" cy="6852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6464"/>
                <a:gridCol w="4752530"/>
              </a:tblGrid>
              <a:tr h="32645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 по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теме: Бактерии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79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Вариант 1</a:t>
                      </a: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Выберите один правильный ответ.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1.Можно ли увидеть бактерии невооруженным глазом?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а)да   б)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нет   в) некоторые можно увидеть.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2.Как размножаются бактерии? а) при помощи спор   б)  путем деления   в) почкованием.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Клетки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некоторых бактерий снаружи могут быть покрыты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а)оболочкой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б) мембраной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в)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слизистой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капсулой 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4.Какую функцию выполняет жгутик у бактерий?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 обеспечивает движение    б)  для защиты от других бактерий   в) служит для прикрепления к клеткам растений, грибов .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Могут ли бактерии жить во льдах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Арктики и Антарктиды</a:t>
                      </a:r>
                      <a:endParaRPr lang="ru-RU" sz="18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 да   б) нет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Вариант 2</a:t>
                      </a:r>
                      <a:endParaRPr lang="ru-RU" sz="1600" b="1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Выберите один правильный ответ.</a:t>
                      </a:r>
                      <a:endParaRPr lang="ru-RU" sz="1600" b="1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1.В какой среде обитают бактерии?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а) в воде   б) в почве    в) в пищевых продуктах    г) во всех перечисленных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2.Где находится наследственная информация у бактериальных клеток?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 в ядре   б) в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нуклеиновой кислоте   в) отсутствует.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3.Какую функцию выполняют ворсинки, покрывающие бактериальную клетку?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 служат для прикрепления к клеткам растений, грибов   б) обеспечивают движение   в) для защиты от других бактерий.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4.Какое значение имеют споры в жизни бактерий?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а) служат для размножения   б) обеспечивают питание    в) позволяют пережить неблагоприятные условия .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Могут ли бактерии жить в горячих источниках?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 да   б) нет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111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58607317"/>
              </p:ext>
            </p:extLst>
          </p:nvPr>
        </p:nvGraphicFramePr>
        <p:xfrm>
          <a:off x="251520" y="-99392"/>
          <a:ext cx="8373616" cy="649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6808"/>
                <a:gridCol w="4186808"/>
              </a:tblGrid>
              <a:tr h="1472272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Тест. Уровень</a:t>
                      </a:r>
                      <a:r>
                        <a:rPr lang="ru-RU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endParaRPr lang="ru-RU" sz="3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Верны ли следующие утверждения?</a:t>
                      </a:r>
                      <a:endParaRPr lang="ru-RU" sz="3200" kern="120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36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Вариант 1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А. Бактерии самые древние организмы на нашей планете.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Наследственная</a:t>
                      </a:r>
                      <a:r>
                        <a:rPr lang="ru-RU" sz="2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информация у бактерий хранится в ядре.</a:t>
                      </a:r>
                      <a:endParaRPr lang="ru-RU" sz="2400" b="1" kern="120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 верно только А 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верны оба суждения</a:t>
                      </a:r>
                      <a:r>
                        <a:rPr lang="ru-RU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3)верно только Б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4) неверны оба</a:t>
                      </a:r>
                      <a:r>
                        <a:rPr lang="ru-RU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суждения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Вариант 2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А. Споры</a:t>
                      </a:r>
                      <a:r>
                        <a:rPr lang="ru-RU" sz="2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 бактерий служат для размножения.</a:t>
                      </a:r>
                      <a:endParaRPr lang="ru-RU" sz="2400" b="1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Б. Бактерии</a:t>
                      </a:r>
                      <a:r>
                        <a:rPr lang="ru-RU" sz="2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ведут активный образ жизни . За сутки они могут потреблять пищи в 30 раз больше собственной массы.</a:t>
                      </a:r>
                      <a:endParaRPr lang="ru-RU" sz="2400" b="1" kern="1200" dirty="0" smtClean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 верно только А                         2) верны оба суждения      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 верно только Б                         4) неверны оба суждения</a:t>
                      </a:r>
                    </a:p>
                    <a:p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38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332656"/>
            <a:ext cx="8820472" cy="579350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Тест. Уровень 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Дайте развернутый ответ  на вопрос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532809"/>
              </p:ext>
            </p:extLst>
          </p:nvPr>
        </p:nvGraphicFramePr>
        <p:xfrm>
          <a:off x="323528" y="2060848"/>
          <a:ext cx="8496944" cy="3888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8472"/>
                <a:gridCol w="4248472"/>
              </a:tblGrid>
              <a:tr h="843717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</a:p>
                  </a:txBody>
                  <a:tcPr/>
                </a:tc>
              </a:tr>
              <a:tr h="304471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Какова положительная роль бактерий для человека.</a:t>
                      </a:r>
                      <a:endParaRPr lang="ru-RU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Какова отрицательная роль бактерий для человека.</a:t>
                      </a:r>
                      <a:endParaRPr lang="ru-RU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553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16632"/>
            <a:ext cx="8892480" cy="600953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Взаимопроверка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тест по теме: Бактерии.</a:t>
            </a: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20508"/>
              </p:ext>
            </p:extLst>
          </p:nvPr>
        </p:nvGraphicFramePr>
        <p:xfrm>
          <a:off x="251520" y="620688"/>
          <a:ext cx="7992888" cy="5959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6444"/>
                <a:gridCol w="3996444"/>
              </a:tblGrid>
              <a:tr h="252457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 1</a:t>
                      </a:r>
                    </a:p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вариант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1 - б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2 - б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3 - в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4 - а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5 - 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 1</a:t>
                      </a:r>
                    </a:p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вариант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1 - г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2 - б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3 - а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4 - в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5 - а</a:t>
                      </a:r>
                    </a:p>
                  </a:txBody>
                  <a:tcPr/>
                </a:tc>
              </a:tr>
              <a:tr h="783490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Часть2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-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Часть2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</a:tr>
              <a:tr h="252457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Часть3</a:t>
                      </a:r>
                    </a:p>
                    <a:p>
                      <a:pPr algn="l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помощи бактерий получают продукты питания: кефир, масло, сыр, творог, квашеную капусту, маринованные огурцы;</a:t>
                      </a:r>
                    </a:p>
                    <a:p>
                      <a:pPr algn="l"/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лекарства; витамины</a:t>
                      </a:r>
                    </a:p>
                    <a:p>
                      <a:pPr algn="l"/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Часть3</a:t>
                      </a:r>
                    </a:p>
                    <a:p>
                      <a:pPr algn="l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Бактерии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ызывают опасные заболевания: брюшной тиф, чуму, холеру, туберкулёз.</a:t>
                      </a:r>
                    </a:p>
                    <a:p>
                      <a:pPr algn="l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Вызывают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порчу продуктов.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188640"/>
            <a:ext cx="8280920" cy="626469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Оценивание работы.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Взаимопроверка</a:t>
            </a:r>
          </a:p>
          <a:p>
            <a:pPr marL="0" indent="0" algn="ctr">
              <a:buNone/>
            </a:pP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Уровень  А </a:t>
            </a:r>
          </a:p>
          <a:p>
            <a:pPr marL="0" indent="0" algn="ctr">
              <a:buNone/>
            </a:pP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1-5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задание</a:t>
            </a: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– 1 балл</a:t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Уровень  </a:t>
            </a: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В –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2 балла</a:t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Уровень  </a:t>
            </a: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– 2 балла</a:t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9 баллов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- оценка «5»</a:t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– 8 баллов - оценка «4»</a:t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5 - 6 </a:t>
            </a: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баллов - оценка «3»</a:t>
            </a:r>
            <a:br>
              <a:rPr lang="ru-RU" sz="59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5900" b="1" dirty="0">
                <a:latin typeface="Times New Roman" pitchFamily="18" charset="0"/>
                <a:cs typeface="Times New Roman" pitchFamily="18" charset="0"/>
              </a:rPr>
              <a:t>Менее 5 баллов - оценка «2</a:t>
            </a:r>
            <a:r>
              <a:rPr lang="ru-RU" sz="59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5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51520" y="404664"/>
            <a:ext cx="8568952" cy="5234136"/>
          </a:xfrm>
        </p:spPr>
        <p:txBody>
          <a:bodyPr>
            <a:normAutofit/>
          </a:bodyPr>
          <a:lstStyle/>
          <a:p>
            <a:pPr marL="0" lvl="0" indent="0" algn="l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урока:</a:t>
            </a:r>
          </a:p>
          <a:p>
            <a:pPr marL="0" lvl="0" indent="0" algn="l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Познакомиться  с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царством грибов, особенностями их строения и жизнедеятельности;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получить представление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 многообразии грибов, их роли в природе и жизни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человека.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1028</Words>
  <Application>Microsoft Office PowerPoint</Application>
  <PresentationFormat>Экран (4:3)</PresentationFormat>
  <Paragraphs>188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Строение бактериальной клетки</vt:lpstr>
      <vt:lpstr>Строение бактериальной клетки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Строение шляпочного гриба</vt:lpstr>
      <vt:lpstr>Презентация PowerPoint</vt:lpstr>
      <vt:lpstr>Презентация PowerPoint</vt:lpstr>
      <vt:lpstr>Съедобные грибы</vt:lpstr>
      <vt:lpstr>Презентация PowerPoint</vt:lpstr>
      <vt:lpstr>Плесневые грибы</vt:lpstr>
      <vt:lpstr>Дрожжи</vt:lpstr>
      <vt:lpstr>Грибы-паразиты</vt:lpstr>
      <vt:lpstr>Закрепление. Установите соответствие: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МОУ СОШ №17 г.Артём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Лилия Мищенко</dc:creator>
  <cp:lastModifiedBy>Лилия Мищенко</cp:lastModifiedBy>
  <cp:revision>61</cp:revision>
  <dcterms:created xsi:type="dcterms:W3CDTF">2015-12-06T06:50:20Z</dcterms:created>
  <dcterms:modified xsi:type="dcterms:W3CDTF">2016-01-27T14:39:14Z</dcterms:modified>
</cp:coreProperties>
</file>