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73" r:id="rId4"/>
    <p:sldId id="274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58" r:id="rId14"/>
    <p:sldId id="268" r:id="rId15"/>
    <p:sldId id="267" r:id="rId16"/>
    <p:sldId id="269" r:id="rId17"/>
    <p:sldId id="278" r:id="rId18"/>
    <p:sldId id="272" r:id="rId19"/>
    <p:sldId id="25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&#1056;&#1072;&#1079;&#1076;&#1088;&#1086;&#1073;&#1083;&#1077;&#1085;&#1085;&#1086;&#1089;&#1090;&#1100;\&#1087;&#1086;&#1083;&#1086;&#1074;&#1077;&#1094;&#1082;&#1080;&#1077;%20&#1087;&#1083;&#1103;&#1089;&#1082;&#1080;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qrim.ru/files/images/kipchaki.jpg" TargetMode="External"/><Relationship Id="rId7" Type="http://schemas.openxmlformats.org/officeDocument/2006/relationships/hyperlink" Target="http://i62.beon.ru/70/44/474470/81/16302781/post31192100205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i64.ltalk.ru/15/35/143515/86/4753786/90.jpe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943" y="10972"/>
            <a:ext cx="9539536" cy="71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836712"/>
            <a:ext cx="3707904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i="1" dirty="0" smtClean="0">
                <a:latin typeface="Georgia" pitchFamily="18" charset="0"/>
              </a:rPr>
              <a:t> «При этом-то, пожалуй,               порядок бы и был;</a:t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 Но  из любви он к детям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i="1" dirty="0" smtClean="0">
                <a:latin typeface="Georgia" pitchFamily="18" charset="0"/>
              </a:rPr>
              <a:t>всю землю разделил.</a:t>
            </a:r>
            <a:r>
              <a:rPr lang="en-US" sz="2400" b="1" i="1" dirty="0" smtClean="0">
                <a:latin typeface="Georgia" pitchFamily="18" charset="0"/>
              </a:rPr>
              <a:t/>
            </a:r>
            <a:br>
              <a:rPr lang="en-US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Плоха была услуга, а дети, видя то,</a:t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давай тузить друг друга</a:t>
            </a:r>
            <a:r>
              <a:rPr lang="en-US" sz="2400" b="1" i="1" dirty="0" smtClean="0">
                <a:latin typeface="Georgia" pitchFamily="18" charset="0"/>
              </a:rPr>
              <a:t>,</a:t>
            </a:r>
            <a:r>
              <a:rPr lang="ru-RU" sz="2400" b="1" i="1" dirty="0" smtClean="0">
                <a:latin typeface="Georgia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i="1" dirty="0" smtClean="0">
                <a:latin typeface="Georgia" pitchFamily="18" charset="0"/>
              </a:rPr>
              <a:t>кто как и чем во что!»</a:t>
            </a:r>
          </a:p>
          <a:p>
            <a:pPr marL="0" indent="0" algn="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b="1" i="1" dirty="0" smtClean="0">
                <a:latin typeface="Garamond" pitchFamily="18" charset="0"/>
              </a:rPr>
              <a:t>(А.К. Толстой)</a:t>
            </a:r>
            <a:endParaRPr lang="ru-RU" b="1" i="1" dirty="0">
              <a:latin typeface="Garamond" pitchFamily="18" charset="0"/>
            </a:endParaRPr>
          </a:p>
        </p:txBody>
      </p:sp>
      <p:pic>
        <p:nvPicPr>
          <p:cNvPr id="7" name="Рисунок 4" descr="1000px-Principalities_of_Kievan_Rus'_(1054-1132)_ru2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97"/>
            <a:ext cx="5076056" cy="670230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6146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5" descr="ris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762375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fa38c4db7a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457200"/>
            <a:ext cx="4488873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47" y="728700"/>
            <a:ext cx="8077200" cy="5400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96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988840"/>
            <a:ext cx="83719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Дать характеристику союза Ярославичей.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Послушались ли Ярославичи совета отца?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78-79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Распад союза Ярославичей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www.stjag.ru/articles/29406/bo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392488" cy="46805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1628800"/>
            <a:ext cx="3500462" cy="4893647"/>
          </a:xfrm>
          <a:prstGeom prst="rect">
            <a:avLst/>
          </a:prstGeom>
          <a:ln w="57150" cmpd="thickThin"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Киевский престол по праву старшинства занял сын Изяслава </a:t>
            </a: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Святополк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1093 г. половцы совершили новый набег и русское войско потерпело поражение. Половцы разграбили многие города и села, захватили большую добычу, увели много пленников.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Любечский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съезд князей 1097г.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Любеческий съезд князей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6768752" cy="499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bumpi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41" y="1268760"/>
            <a:ext cx="195595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274" y="6075824"/>
            <a:ext cx="2999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В.Мономах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съезде князей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группа – историки ( «Повесть временных лет»,с.88) - решения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Любечского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съезда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группа – теоретики (п.2, с.79-80) - решения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Любечского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съезда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группа – эксперты (п.4, с .83, с.85) - причины раздробленности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Любечского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съезда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113183"/>
              </p:ext>
            </p:extLst>
          </p:nvPr>
        </p:nvGraphicFramePr>
        <p:xfrm>
          <a:off x="467544" y="1340768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Выполнялось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выполнялось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Каждый правит самостоятельно в своей вотчине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выполнялось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Началась новая кровавая усобица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Совместная борьба с половцами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Выполнялось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1111г.- поход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В.Мономаха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в степь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победа русских князей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355976" y="4149080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5811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Съезд закрепил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начавшуюся раздробленность государства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" y="12204"/>
            <a:ext cx="9144000" cy="69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Раздробленность Древнерусского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0px-Principalities_of_Kievan_Rus'_(1054-1132)_ru2.svg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536504" cy="53285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Причины раздробленности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Древнерусского государства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Княжеские усобицы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определенного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порядка наследования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киевского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престола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Постоянные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набеги иноземцев подорвали обороноспособность Руси и могущество Киева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Упадок торгового пути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«Из варяг в греки»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Изменения в хозяйственной жизни страны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(главное богатство – не военная добыча, сбор дани с  подвластных земель, а присвоение результатов  труда зависимых крестьян)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 каждом княжестве –свой порядок управления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(вече, выборная власть, народное ополчение)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городов -новых центров ремесла и торговли</a:t>
            </a:r>
          </a:p>
        </p:txBody>
      </p:sp>
    </p:spTree>
    <p:extLst>
      <p:ext uri="{BB962C8B-B14F-4D97-AF65-F5344CB8AC3E}">
        <p14:creationId xmlns:p14="http://schemas.microsoft.com/office/powerpoint/2010/main" val="38905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нового я узнал (а) на уроке о раздробленности Древнерусского государства?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80920" cy="3793976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раздробленности  Древнерусского государства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9231" cy="70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27984" y="13522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2280" y="191683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слабая власть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6056" y="4653136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</a:p>
          <a:p>
            <a:pPr algn="ctr"/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междоусобные войны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472514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2060848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5486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распад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411760" y="1412776"/>
            <a:ext cx="4398169" cy="2990351"/>
            <a:chOff x="2578805" y="1340768"/>
            <a:chExt cx="4398169" cy="3638423"/>
          </a:xfrm>
        </p:grpSpPr>
        <p:sp>
          <p:nvSpPr>
            <p:cNvPr id="9" name="Стрелка вверх 8"/>
            <p:cNvSpPr/>
            <p:nvPr/>
          </p:nvSpPr>
          <p:spPr>
            <a:xfrm>
              <a:off x="4283968" y="1340768"/>
              <a:ext cx="864096" cy="126721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20397221">
              <a:off x="5608822" y="2270210"/>
              <a:ext cx="1368152" cy="8294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 rot="19682468">
              <a:off x="5104723" y="3398365"/>
              <a:ext cx="909695" cy="15181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 rot="2344533">
              <a:off x="3179232" y="3614899"/>
              <a:ext cx="845495" cy="13642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лево 15"/>
            <p:cNvSpPr/>
            <p:nvPr/>
          </p:nvSpPr>
          <p:spPr>
            <a:xfrm rot="1400421">
              <a:off x="2578805" y="2255985"/>
              <a:ext cx="1512168" cy="7920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Овал 1"/>
            <p:cNvSpPr/>
            <p:nvPr/>
          </p:nvSpPr>
          <p:spPr>
            <a:xfrm>
              <a:off x="3131840" y="2132856"/>
              <a:ext cx="3096344" cy="21602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Раздробленность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9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наказ оставил сыновьям Ярослав Мудрый?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решался вопрос с передачей власти?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The KMPlayer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1" r="27637" b="11863"/>
          <a:stretch>
            <a:fillRect/>
          </a:stretch>
        </p:blipFill>
        <p:spPr>
          <a:xfrm>
            <a:off x="755576" y="260648"/>
            <a:ext cx="8136904" cy="6336704"/>
          </a:xfrm>
          <a:prstGeom prst="rect">
            <a:avLst/>
          </a:prstGeom>
        </p:spPr>
      </p:pic>
      <p:pic>
        <p:nvPicPr>
          <p:cNvPr id="3" name="Picture 3" descr="C:\Documents and Settings\Администратор\Рабочий стол\открытый урок\Ярослав Мудрый">
            <a:hlinkHover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1"/>
            <a:ext cx="1512168" cy="1764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7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3074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подобный порядок наследования престола называется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(ГОРИЗОНТАЛЬНЫМ)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094509" y="2908300"/>
            <a:ext cx="7162800" cy="204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очередным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162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Pictures\70937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The KMPlayer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1" r="27637" b="11863"/>
          <a:stretch>
            <a:fillRect/>
          </a:stretch>
        </p:blipFill>
        <p:spPr>
          <a:xfrm>
            <a:off x="755576" y="260648"/>
            <a:ext cx="8136904" cy="6336704"/>
          </a:xfrm>
          <a:prstGeom prst="rect">
            <a:avLst/>
          </a:prstGeom>
        </p:spPr>
      </p:pic>
      <p:pic>
        <p:nvPicPr>
          <p:cNvPr id="3" name="Picture 3" descr="C:\Documents and Settings\Администратор\Рабочий стол\открытый урок\Ярослав Мудрый">
            <a:hlinkHover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1"/>
            <a:ext cx="1512168" cy="1764385"/>
          </a:xfrm>
          <a:prstGeom prst="rect">
            <a:avLst/>
          </a:prstGeom>
          <a:noFill/>
        </p:spPr>
      </p:pic>
      <p:pic>
        <p:nvPicPr>
          <p:cNvPr id="5" name="половецкие пляски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5157192"/>
            <a:ext cx="664840" cy="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2562"/>
            <a:ext cx="8229600" cy="1417638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pic>
        <p:nvPicPr>
          <p:cNvPr id="4098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00200"/>
            <a:ext cx="43434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«Половцы» — это русское название кипчаков, пришедших из Средней Азии и покоривших степные пространства до Урала в середине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Название это произошло, предположительно, от русского слова «полова» — «солома», так как волосы у этих кочевников были соломенного цвета.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49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ПОЛОВЦЫ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00200"/>
            <a:ext cx="3168352" cy="47091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Pictures\7093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92514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www.qrim.ru/files/images/kipchak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3273" y="1497048"/>
            <a:ext cx="3543300" cy="3810000"/>
          </a:xfrm>
          <a:prstGeom prst="rect">
            <a:avLst/>
          </a:prstGeom>
          <a:noFill/>
        </p:spPr>
      </p:pic>
      <p:pic>
        <p:nvPicPr>
          <p:cNvPr id="1028" name="Picture 4" descr="http://i64.ltalk.ru/15/35/143515/86/4753786/90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2124236" cy="2880320"/>
          </a:xfrm>
          <a:prstGeom prst="rect">
            <a:avLst/>
          </a:prstGeom>
          <a:noFill/>
        </p:spPr>
      </p:pic>
      <p:pic>
        <p:nvPicPr>
          <p:cNvPr id="1030" name="Picture 6" descr="http://i62.beon.ru/70/44/474470/81/16302781/post31192100205.jpe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68529" y="3402048"/>
            <a:ext cx="2124744" cy="2907272"/>
          </a:xfrm>
          <a:prstGeom prst="rect">
            <a:avLst/>
          </a:prstGeom>
          <a:noFill/>
        </p:spPr>
      </p:pic>
      <p:pic>
        <p:nvPicPr>
          <p:cNvPr id="7" name="Picture 7" descr="воины-у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02" y="2780928"/>
            <a:ext cx="2832070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620688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 и стрелы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628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53070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362</Words>
  <Application>Microsoft Office PowerPoint</Application>
  <PresentationFormat>Экран (4:3)</PresentationFormat>
  <Paragraphs>74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Задание</vt:lpstr>
      <vt:lpstr>Презентация PowerPoint</vt:lpstr>
      <vt:lpstr> 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Распад союза Ярославичей</vt:lpstr>
      <vt:lpstr>Любечский съезд князей 1097г.</vt:lpstr>
      <vt:lpstr>Задание</vt:lpstr>
      <vt:lpstr>Решения Любечского съезда</vt:lpstr>
      <vt:lpstr>Раздробленность Древнерусского государства XII  век</vt:lpstr>
      <vt:lpstr>Причины раздробленности  Древнерусского государства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26</cp:revision>
  <dcterms:created xsi:type="dcterms:W3CDTF">2014-02-18T10:50:41Z</dcterms:created>
  <dcterms:modified xsi:type="dcterms:W3CDTF">2014-02-20T09:53:23Z</dcterms:modified>
</cp:coreProperties>
</file>