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77" r:id="rId6"/>
    <p:sldId id="261" r:id="rId7"/>
    <p:sldId id="278" r:id="rId8"/>
    <p:sldId id="285" r:id="rId9"/>
    <p:sldId id="265" r:id="rId10"/>
    <p:sldId id="266" r:id="rId11"/>
    <p:sldId id="292" r:id="rId12"/>
    <p:sldId id="290" r:id="rId13"/>
    <p:sldId id="281" r:id="rId14"/>
    <p:sldId id="282" r:id="rId15"/>
    <p:sldId id="274" r:id="rId16"/>
    <p:sldId id="283" r:id="rId17"/>
    <p:sldId id="271" r:id="rId18"/>
    <p:sldId id="284" r:id="rId19"/>
    <p:sldId id="273" r:id="rId20"/>
    <p:sldId id="272" r:id="rId21"/>
    <p:sldId id="287" r:id="rId22"/>
    <p:sldId id="289" r:id="rId23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91CEF-2544-4BA9-B6C2-0F7B8D343AB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EB3F7-4DD7-4318-AA35-7928E859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7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EB3F7-4DD7-4318-AA35-7928E859EB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58C819F-5749-4279-BC0E-2BE6F0C96B6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FCA14F5-B654-4FAF-A6A4-111B51161B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3483819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ВЦДОиТ</a:t>
            </a:r>
            <a:r>
              <a:rPr lang="ru-RU" sz="2000" b="1" dirty="0" smtClean="0"/>
              <a:t>  «Огонёк»</a:t>
            </a:r>
            <a:br>
              <a:rPr lang="ru-RU" sz="20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5400" b="1" dirty="0" smtClean="0"/>
              <a:t>«Отношение площадей треугольников, имеющих равный угол»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2855168"/>
          </a:xfrm>
        </p:spPr>
        <p:txBody>
          <a:bodyPr>
            <a:normAutofit lnSpcReduction="1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  8 класс                                     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       </a:t>
            </a:r>
            <a:r>
              <a:rPr lang="ru-RU" sz="2800" b="1" i="1" dirty="0" smtClean="0">
                <a:solidFill>
                  <a:srgbClr val="00B050"/>
                </a:solidFill>
              </a:rPr>
              <a:t>Автор: Головачева Галина Фёдоровна  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2636912"/>
            <a:ext cx="4032448" cy="38884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>
                <a:solidFill>
                  <a:srgbClr val="7030A0"/>
                </a:solidFill>
              </a:rPr>
              <a:t>Точка Е – середина стороны АВ треугольника АВС, а точки М и Н делят сторону ВС на три равные части, </a:t>
            </a:r>
            <a:r>
              <a:rPr lang="ru-RU" sz="2000" b="1" dirty="0" smtClean="0">
                <a:solidFill>
                  <a:srgbClr val="7030A0"/>
                </a:solidFill>
              </a:rPr>
              <a:t>ВН </a:t>
            </a:r>
            <a:r>
              <a:rPr lang="ru-RU" sz="2000" b="1" dirty="0">
                <a:solidFill>
                  <a:srgbClr val="7030A0"/>
                </a:solidFill>
              </a:rPr>
              <a:t>= МН = </a:t>
            </a:r>
            <a:r>
              <a:rPr lang="ru-RU" sz="2000" b="1" dirty="0" smtClean="0">
                <a:solidFill>
                  <a:srgbClr val="7030A0"/>
                </a:solidFill>
              </a:rPr>
              <a:t>МС</a:t>
            </a:r>
            <a:r>
              <a:rPr lang="ru-RU" sz="2000" b="1" dirty="0">
                <a:solidFill>
                  <a:srgbClr val="7030A0"/>
                </a:solidFill>
              </a:rPr>
              <a:t>. Найти площадь треугольника ЕМН, если площадь треугольника </a:t>
            </a:r>
            <a:r>
              <a:rPr lang="ru-RU" sz="2000" b="1" dirty="0" smtClean="0">
                <a:solidFill>
                  <a:srgbClr val="7030A0"/>
                </a:solidFill>
              </a:rPr>
              <a:t>АВС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равна S.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76464" cy="18002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Дополнительная </a:t>
            </a:r>
            <a:r>
              <a:rPr lang="ru-RU" sz="4000" b="1" dirty="0">
                <a:solidFill>
                  <a:srgbClr val="C00000"/>
                </a:solidFill>
              </a:rPr>
              <a:t>задача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4355976" y="260648"/>
                <a:ext cx="4536504" cy="6336704"/>
              </a:xfrm>
            </p:spPr>
            <p:txBody>
              <a:bodyPr>
                <a:normAutofit fontScale="92500" lnSpcReduction="10000"/>
              </a:bodyPr>
              <a:lstStyle/>
              <a:p>
                <a:pPr marL="627063" lvl="2" indent="0">
                  <a:buNone/>
                </a:pPr>
                <a:r>
                  <a:rPr lang="ru-RU" sz="2800" b="1" dirty="0" smtClean="0">
                    <a:solidFill>
                      <a:srgbClr val="C00000"/>
                    </a:solidFill>
                  </a:rPr>
                  <a:t>Решение.   </a:t>
                </a:r>
              </a:p>
              <a:p>
                <a:pPr marL="627063" lvl="2" indent="0">
                  <a:buNone/>
                </a:pPr>
                <a:r>
                  <a:rPr lang="ru-RU" sz="2800" b="1" dirty="0" smtClean="0"/>
                  <a:t>Высоты</a:t>
                </a:r>
                <a:r>
                  <a:rPr lang="en-US" sz="2800" b="1" dirty="0" smtClean="0"/>
                  <a:t> </a:t>
                </a:r>
                <a:r>
                  <a:rPr lang="ru-RU" sz="2800" b="1" dirty="0" smtClean="0"/>
                  <a:t>треугольников ВСЕ и АВС  равны 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</a:rPr>
                              <m:t>𝐁𝐂𝐄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</a:rPr>
                              <m:t>𝐀𝐁𝐂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0" dirty="0" smtClean="0">
                            <a:latin typeface="Cambria Math"/>
                          </a:rPr>
                          <m:t>𝐂𝐄</m:t>
                        </m:r>
                      </m:num>
                      <m:den>
                        <m:r>
                          <a:rPr lang="en-US" sz="2800" b="1" i="0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0" dirty="0" smtClean="0">
                            <a:latin typeface="Cambria Math"/>
                          </a:rPr>
                          <m:t>𝐀𝐂</m:t>
                        </m:r>
                      </m:den>
                    </m:f>
                  </m:oMath>
                </a14:m>
                <a:r>
                  <a:rPr lang="en-US" sz="28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0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0" dirty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dirty="0" smtClean="0"/>
                  <a:t>; 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𝐀𝐁𝐂</m:t>
                        </m:r>
                      </m:sub>
                    </m:sSub>
                  </m:oMath>
                </a14:m>
                <a:r>
                  <a:rPr lang="en-US" sz="2800" b="1" dirty="0" smtClean="0"/>
                  <a:t>= S</a:t>
                </a:r>
                <a:r>
                  <a:rPr lang="ru-RU" sz="2800" b="1" dirty="0" smtClean="0"/>
                  <a:t>, поэтому 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𝐁𝐂𝐄</m:t>
                        </m:r>
                      </m:sub>
                    </m:sSub>
                  </m:oMath>
                </a14:m>
                <a:r>
                  <a:rPr lang="ru-RU" sz="28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0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0" dirty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en-US" sz="2800" b="1" dirty="0" smtClean="0"/>
                  <a:t>S</a:t>
                </a:r>
                <a:r>
                  <a:rPr lang="ru-RU" sz="2800" b="1" dirty="0" smtClean="0"/>
                  <a:t>.</a:t>
                </a:r>
                <a:r>
                  <a:rPr lang="en-US" sz="2800" b="1" dirty="0" smtClean="0"/>
                  <a:t>  </a:t>
                </a:r>
                <a:r>
                  <a:rPr lang="ru-RU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𝐁𝐂𝐄</m:t>
                        </m:r>
                      </m:sub>
                    </m:sSub>
                  </m:oMath>
                </a14:m>
                <a:r>
                  <a:rPr lang="en-US" sz="2800" b="1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dirty="0" smtClean="0">
                            <a:latin typeface="Cambria Math"/>
                          </a:rPr>
                          <m:t>𝐁𝐄𝐇</m:t>
                        </m:r>
                      </m:sub>
                    </m:sSub>
                  </m:oMath>
                </a14:m>
                <a:r>
                  <a:rPr lang="en-US" sz="2800" b="1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dirty="0" smtClean="0">
                            <a:latin typeface="Cambria Math"/>
                          </a:rPr>
                          <m:t>𝐄𝐌𝐇</m:t>
                        </m:r>
                      </m:sub>
                    </m:sSub>
                  </m:oMath>
                </a14:m>
                <a:r>
                  <a:rPr lang="en-US" sz="2800" b="1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dirty="0" smtClean="0">
                            <a:latin typeface="Cambria Math"/>
                          </a:rPr>
                          <m:t>𝐂𝐄𝐌</m:t>
                        </m:r>
                      </m:sub>
                    </m:sSub>
                  </m:oMath>
                </a14:m>
                <a:r>
                  <a:rPr lang="ru-RU" sz="2800" b="1" dirty="0" smtClean="0"/>
                  <a:t> и</a:t>
                </a:r>
              </a:p>
              <a:p>
                <a:pPr marL="0" indent="0">
                  <a:buNone/>
                </a:pPr>
                <a:r>
                  <a:rPr lang="ru-RU" sz="2800" b="1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𝐁𝐄𝐇</m:t>
                        </m:r>
                      </m:sub>
                    </m:sSub>
                  </m:oMath>
                </a14:m>
                <a:r>
                  <a:rPr lang="en-US" sz="2800" b="1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dirty="0" smtClean="0">
                            <a:latin typeface="Cambria Math"/>
                          </a:rPr>
                          <m:t>𝐄𝐌𝐇</m:t>
                        </m:r>
                      </m:sub>
                    </m:sSub>
                  </m:oMath>
                </a14:m>
                <a:r>
                  <a:rPr lang="en-US" sz="2800" b="1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dirty="0" smtClean="0">
                            <a:latin typeface="Cambria Math"/>
                          </a:rPr>
                          <m:t>𝐂𝐄𝐌</m:t>
                        </m:r>
                      </m:sub>
                    </m:sSub>
                    <m:r>
                      <a:rPr lang="ru-RU" sz="2800" b="1" i="0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ru-RU" sz="2800" b="1" dirty="0" smtClean="0"/>
                  <a:t> т.к.        равны их высоты и основания </a:t>
                </a:r>
                <a:r>
                  <a:rPr lang="en-US" sz="2800" b="1" dirty="0" smtClean="0"/>
                  <a:t>BH=MH=MC</a:t>
                </a:r>
                <a:r>
                  <a:rPr lang="ru-RU" sz="2800" b="1" dirty="0" smtClean="0"/>
                  <a:t>(по условию). Поэтому </a:t>
                </a:r>
                <a:endParaRPr lang="en-US" sz="2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𝐄𝐌𝐇</m:t>
                        </m:r>
                        <m:r>
                          <a:rPr lang="ru-RU" sz="2800" b="1" i="0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b="1" dirty="0" smtClean="0"/>
                  <a:t>=</a:t>
                </a:r>
                <a:r>
                  <a:rPr lang="ru-RU" sz="2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𝐁𝐂𝐄</m:t>
                        </m:r>
                      </m:sub>
                    </m:sSub>
                  </m:oMath>
                </a14:m>
                <a:r>
                  <a:rPr lang="ru-RU" sz="2800" b="1" dirty="0" smtClean="0"/>
                  <a:t> </a:t>
                </a:r>
                <a:r>
                  <a:rPr lang="en-US" sz="28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/>
                  <a:t>S</a:t>
                </a:r>
                <a:r>
                  <a:rPr lang="ru-RU" sz="2800" b="1" dirty="0" smtClean="0"/>
                  <a:t> </a:t>
                </a:r>
                <a:r>
                  <a:rPr lang="en-US" sz="2800" b="1" dirty="0" smtClean="0"/>
                  <a:t>=</a:t>
                </a:r>
                <a:r>
                  <a:rPr lang="ru-RU" sz="2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 smtClean="0"/>
                  <a:t>S</a:t>
                </a:r>
                <a:r>
                  <a:rPr lang="ru-RU" sz="2800" b="1" dirty="0" smtClean="0"/>
                  <a:t>.</a:t>
                </a:r>
              </a:p>
              <a:p>
                <a:endParaRPr lang="ru-RU" sz="3200" b="1" dirty="0" smtClean="0"/>
              </a:p>
              <a:p>
                <a:pPr marL="627063" lvl="2" indent="0">
                  <a:buNone/>
                </a:pPr>
                <a:r>
                  <a:rPr lang="ru-RU" sz="2800" b="1" dirty="0" smtClean="0">
                    <a:solidFill>
                      <a:srgbClr val="C00000"/>
                    </a:solidFill>
                  </a:rPr>
                  <a:t>Ответ: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𝐄𝐌𝐇</m:t>
                        </m:r>
                      </m:sub>
                    </m:sSub>
                  </m:oMath>
                </a14:m>
                <a:r>
                  <a:rPr lang="en-US" sz="2800" b="1" dirty="0" smtClean="0"/>
                  <a:t>=</a:t>
                </a:r>
                <a:r>
                  <a:rPr lang="ru-RU" sz="2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 smtClean="0"/>
                  <a:t>S</a:t>
                </a:r>
                <a:r>
                  <a:rPr lang="ru-RU" sz="2800" b="1" dirty="0" smtClean="0"/>
                  <a:t>.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5976" y="260648"/>
                <a:ext cx="4536504" cy="6336704"/>
              </a:xfrm>
              <a:blipFill rotWithShape="1">
                <a:blip r:embed="rId2"/>
                <a:stretch>
                  <a:fillRect l="-2419" r="-1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5"/>
            <a:ext cx="3744416" cy="21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435280" cy="3888432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8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algn="ctr"/>
            <a:r>
              <a:rPr lang="ru-RU" sz="8800" b="1" dirty="0" smtClean="0">
                <a:solidFill>
                  <a:srgbClr val="C00000"/>
                </a:solidFill>
                <a:ea typeface="+mj-ea"/>
                <a:cs typeface="+mj-cs"/>
              </a:rPr>
              <a:t>Теорема </a:t>
            </a:r>
            <a:r>
              <a:rPr lang="ru-RU" sz="8800" b="1" dirty="0">
                <a:solidFill>
                  <a:srgbClr val="C00000"/>
                </a:solidFill>
                <a:ea typeface="+mj-ea"/>
                <a:cs typeface="+mj-cs"/>
              </a:rPr>
              <a:t>и ее </a:t>
            </a:r>
            <a:r>
              <a:rPr lang="ru-RU" sz="8800" b="1" dirty="0" smtClean="0">
                <a:solidFill>
                  <a:srgbClr val="C00000"/>
                </a:solidFill>
                <a:ea typeface="+mj-ea"/>
                <a:cs typeface="+mj-cs"/>
              </a:rPr>
              <a:t>    доказательство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3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073E87"/>
                </a:solidFill>
              </a:rPr>
              <a:t/>
            </a:r>
            <a:br>
              <a:rPr lang="ru-RU" sz="2400" b="1" dirty="0">
                <a:solidFill>
                  <a:srgbClr val="073E87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Теорема: </a:t>
            </a:r>
            <a:r>
              <a:rPr lang="ru-RU" sz="2700" b="1" dirty="0">
                <a:solidFill>
                  <a:srgbClr val="073E87"/>
                </a:solidFill>
              </a:rPr>
              <a:t>Если угол одного </a:t>
            </a:r>
            <a:br>
              <a:rPr lang="ru-RU" sz="2700" b="1" dirty="0">
                <a:solidFill>
                  <a:srgbClr val="073E87"/>
                </a:solidFill>
              </a:rPr>
            </a:br>
            <a:r>
              <a:rPr lang="ru-RU" sz="2700" b="1" dirty="0">
                <a:solidFill>
                  <a:srgbClr val="073E87"/>
                </a:solidFill>
              </a:rPr>
              <a:t>треугольника равен углу другого треугольника, то отношение площадей этих треугольников равно отношению произведений сторон, заключающих равные углы. </a:t>
            </a:r>
            <a:endParaRPr lang="ru-RU" sz="27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3822192" cy="413764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Доказательство:</a:t>
            </a:r>
            <a:endParaRPr lang="ru-RU" sz="14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 smtClean="0">
                <a:latin typeface="Calibri"/>
                <a:ea typeface="Calibri"/>
                <a:cs typeface="Times New Roman"/>
              </a:rPr>
              <a:t> 1). Наложим </a:t>
            </a:r>
            <a:r>
              <a:rPr lang="ru-RU" sz="1200" b="1" dirty="0">
                <a:latin typeface="Calibri"/>
                <a:ea typeface="Calibri"/>
                <a:cs typeface="Times New Roman"/>
              </a:rPr>
              <a:t>один треугольник на другой так, чтобы равные углы А и А</a:t>
            </a:r>
            <a:r>
              <a:rPr lang="ru-RU" sz="1200" b="1" baseline="-25000" dirty="0">
                <a:latin typeface="Calibri"/>
                <a:ea typeface="Calibri"/>
                <a:cs typeface="Times New Roman"/>
              </a:rPr>
              <a:t>1</a:t>
            </a:r>
            <a:r>
              <a:rPr lang="ru-RU" sz="1200" b="1" dirty="0">
                <a:latin typeface="Calibri"/>
                <a:ea typeface="Calibri"/>
                <a:cs typeface="Times New Roman"/>
              </a:rPr>
              <a:t> совпали, сторона А</a:t>
            </a:r>
            <a:r>
              <a:rPr lang="ru-RU" sz="1200" b="1" baseline="-25000" dirty="0">
                <a:latin typeface="Calibri"/>
                <a:ea typeface="Calibri"/>
                <a:cs typeface="Times New Roman"/>
              </a:rPr>
              <a:t>1</a:t>
            </a:r>
            <a:r>
              <a:rPr lang="ru-RU" sz="1200" b="1" dirty="0">
                <a:latin typeface="Calibri"/>
                <a:ea typeface="Calibri"/>
                <a:cs typeface="Times New Roman"/>
              </a:rPr>
              <a:t>В</a:t>
            </a:r>
            <a:r>
              <a:rPr lang="ru-RU" sz="1200" b="1" baseline="-25000" dirty="0">
                <a:latin typeface="Calibri"/>
                <a:ea typeface="Calibri"/>
                <a:cs typeface="Times New Roman"/>
              </a:rPr>
              <a:t>1</a:t>
            </a:r>
            <a:r>
              <a:rPr lang="ru-RU" sz="1200" b="1" dirty="0">
                <a:latin typeface="Calibri"/>
                <a:ea typeface="Calibri"/>
                <a:cs typeface="Times New Roman"/>
              </a:rPr>
              <a:t> лежала на луче АВ, а сторона А</a:t>
            </a:r>
            <a:r>
              <a:rPr lang="ru-RU" sz="1200" b="1" baseline="-25000" dirty="0">
                <a:latin typeface="Calibri"/>
                <a:ea typeface="Calibri"/>
                <a:cs typeface="Times New Roman"/>
              </a:rPr>
              <a:t>1</a:t>
            </a:r>
            <a:r>
              <a:rPr lang="ru-RU" sz="1200" b="1" dirty="0">
                <a:latin typeface="Calibri"/>
                <a:ea typeface="Calibri"/>
                <a:cs typeface="Times New Roman"/>
              </a:rPr>
              <a:t>С</a:t>
            </a:r>
            <a:r>
              <a:rPr lang="ru-RU" sz="1200" b="1" baseline="-25000" dirty="0">
                <a:latin typeface="Calibri"/>
                <a:ea typeface="Calibri"/>
                <a:cs typeface="Times New Roman"/>
              </a:rPr>
              <a:t>1</a:t>
            </a:r>
            <a:r>
              <a:rPr lang="ru-RU" sz="1200" b="1" dirty="0">
                <a:latin typeface="Calibri"/>
                <a:ea typeface="Calibri"/>
                <a:cs typeface="Times New Roman"/>
              </a:rPr>
              <a:t> на луче </a:t>
            </a:r>
            <a:r>
              <a:rPr lang="ru-RU" sz="1200" b="1" dirty="0" smtClean="0">
                <a:latin typeface="Calibri"/>
                <a:ea typeface="Calibri"/>
                <a:cs typeface="Times New Roman"/>
              </a:rPr>
              <a:t>АС.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 smtClean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  <a:t>2). Рассмотрим </a:t>
            </a:r>
            <a:r>
              <a:rPr lang="ru-RU" sz="1200" b="1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  <a:t>два </a:t>
            </a:r>
            <a:r>
              <a:rPr lang="ru-RU" sz="1200" b="1" dirty="0" smtClean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  <a:t>треугольника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 smtClean="0">
                <a:latin typeface="Calibri"/>
                <a:ea typeface="Calibri"/>
                <a:cs typeface="Times New Roman"/>
              </a:rPr>
              <a:t>3).  Запишем равенство: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>
                <a:latin typeface="Calibri"/>
                <a:ea typeface="Calibri"/>
                <a:cs typeface="Times New Roman"/>
              </a:rPr>
              <a:t>4</a:t>
            </a:r>
            <a:r>
              <a:rPr lang="ru-RU" sz="1200" b="1" dirty="0" smtClean="0">
                <a:latin typeface="Calibri"/>
                <a:ea typeface="Calibri"/>
                <a:cs typeface="Times New Roman"/>
              </a:rPr>
              <a:t>). 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>Рассмотрим другие два треугольника </a:t>
            </a:r>
            <a:endParaRPr lang="ru-RU" sz="1200" b="1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 smtClean="0">
                <a:latin typeface="Calibri"/>
                <a:ea typeface="Calibri"/>
                <a:cs typeface="Times New Roman"/>
              </a:rPr>
              <a:t>5). Запишем равенство: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dirty="0" smtClean="0">
                <a:latin typeface="Calibri"/>
                <a:ea typeface="Calibri"/>
                <a:cs typeface="Times New Roman"/>
              </a:rPr>
              <a:t>6).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> Перемножим равенства (1) и (2):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b="1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708920"/>
            <a:ext cx="3822700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280831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festival.1september.ru/articles/520272/img8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9" y="4149080"/>
            <a:ext cx="18288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festival.1september.ru/articles/520272/img9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67" y="3429000"/>
            <a:ext cx="11144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g14.gif (2001 bytes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91519"/>
            <a:ext cx="173355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festival.1september.ru/articles/520272/img12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25006"/>
            <a:ext cx="11811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festival.1september.ru/articles/520272/img13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97" y="4349105"/>
            <a:ext cx="126682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festival.1september.ru/articles/520272/img16.gif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84" y="4725144"/>
            <a:ext cx="11715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festival.1september.ru/articles/520272/img17.gif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6" y="5949280"/>
            <a:ext cx="50196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43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Закрепление нового материала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26976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0070C0"/>
                </a:solidFill>
              </a:rPr>
              <a:t>1.	Устное решение задач по готовым чертежам.</a:t>
            </a:r>
          </a:p>
        </p:txBody>
      </p:sp>
    </p:spTree>
    <p:extLst>
      <p:ext uri="{BB962C8B-B14F-4D97-AF65-F5344CB8AC3E}">
        <p14:creationId xmlns:p14="http://schemas.microsoft.com/office/powerpoint/2010/main" val="117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352928" cy="34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20688"/>
                <a:ext cx="8229600" cy="1944216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b="1" u="sng" dirty="0" smtClean="0">
                    <a:solidFill>
                      <a:srgbClr val="C00000"/>
                    </a:solidFill>
                  </a:rPr>
                  <a:t>Задача 1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. М – середина АВ.      </a:t>
                </a:r>
                <a:r>
                  <a:rPr lang="ru-RU" b="1" dirty="0">
                    <a:solidFill>
                      <a:schemeClr val="tx1"/>
                    </a:solidFill>
                  </a:rPr>
                  <a:t>МВ = 4 см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,       </a:t>
                </a:r>
                <a:r>
                  <a:rPr lang="ru-RU" b="1" dirty="0">
                    <a:solidFill>
                      <a:schemeClr val="tx1"/>
                    </a:solidFill>
                  </a:rPr>
                  <a:t>АК = 4 см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,     </a:t>
                </a:r>
                <a:r>
                  <a:rPr lang="ru-RU" b="1" dirty="0">
                    <a:solidFill>
                      <a:schemeClr val="tx1"/>
                    </a:solidFill>
                  </a:rPr>
                  <a:t>АС = 12 см.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                Найти </a:t>
                </a:r>
                <a:r>
                  <a:rPr lang="ru-RU" b="1" dirty="0">
                    <a:solidFill>
                      <a:schemeClr val="tx1"/>
                    </a:solidFill>
                  </a:rPr>
                  <a:t>S</a:t>
                </a:r>
                <a:r>
                  <a:rPr lang="ru-RU" sz="2700" b="1" dirty="0">
                    <a:solidFill>
                      <a:schemeClr val="tx1"/>
                    </a:solidFill>
                  </a:rPr>
                  <a:t>BCKМ</a:t>
                </a:r>
                <a:r>
                  <a:rPr lang="ru-RU" b="1" dirty="0">
                    <a:solidFill>
                      <a:schemeClr val="tx1"/>
                    </a:solidFill>
                  </a:rPr>
                  <a:t>, если S</a:t>
                </a:r>
                <a:r>
                  <a:rPr lang="ru-RU" sz="3100" b="1" dirty="0">
                    <a:solidFill>
                      <a:schemeClr val="tx1"/>
                    </a:solidFill>
                  </a:rPr>
                  <a:t>AMK</a:t>
                </a:r>
                <a:r>
                  <a:rPr lang="ru-RU" b="1" dirty="0">
                    <a:solidFill>
                      <a:schemeClr val="tx1"/>
                    </a:solidFill>
                  </a:rPr>
                  <a:t> =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20688"/>
                <a:ext cx="8229600" cy="1944216"/>
              </a:xfrm>
              <a:blipFill rotWithShape="1">
                <a:blip r:embed="rId3"/>
                <a:stretch>
                  <a:fillRect l="-593" t="-5329" r="-2000" b="-134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8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38328"/>
                <a:ext cx="8229600" cy="5826976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b="1" dirty="0" smtClean="0">
                    <a:solidFill>
                      <a:schemeClr val="tx1"/>
                    </a:solidFill>
                  </a:rPr>
                  <a:t>Решение: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𝑨𝑴𝑲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𝑨𝑩𝑪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𝑨𝑴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𝑨𝑲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𝑩𝑪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</a:rPr>
                  <a:t>; </a:t>
                </a:r>
                <a:br>
                  <a:rPr lang="ru-RU" sz="3600" b="1" dirty="0" smtClean="0">
                    <a:solidFill>
                      <a:schemeClr val="tx1"/>
                    </a:solidFill>
                  </a:rPr>
                </a:br>
                <a:r>
                  <a:rPr lang="ru-RU" sz="3600" b="1" dirty="0" smtClean="0">
                    <a:solidFill>
                      <a:schemeClr val="tx1"/>
                    </a:solidFill>
                  </a:rPr>
                  <a:t>или </a:t>
                </a:r>
                <a:br>
                  <a:rPr lang="ru-RU" sz="3600" b="1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𝑨𝑩𝑪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</a:rPr>
                  <a:t>;  т.е.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𝐀𝐁𝐂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  <m:r>
                      <a:rPr lang="ru-RU" sz="36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</a:rPr>
                  <a:t>  </a:t>
                </a:r>
                <a:br>
                  <a:rPr lang="ru-RU" sz="3600" b="1" dirty="0" smtClean="0">
                    <a:solidFill>
                      <a:schemeClr val="tx1"/>
                    </a:solidFill>
                  </a:rPr>
                </a:br>
                <a:r>
                  <a:rPr lang="ru-RU" sz="3600" b="1" dirty="0">
                    <a:solidFill>
                      <a:schemeClr val="tx1"/>
                    </a:solidFill>
                  </a:rPr>
                  <a:t/>
                </a:r>
                <a:br>
                  <a:rPr lang="ru-RU" sz="3600" b="1" dirty="0">
                    <a:solidFill>
                      <a:schemeClr val="tx1"/>
                    </a:solidFill>
                  </a:rPr>
                </a:br>
                <a:r>
                  <a:rPr lang="ru-RU" sz="3600" b="1" dirty="0" smtClean="0">
                    <a:solidFill>
                      <a:schemeClr val="tx1"/>
                    </a:solidFill>
                  </a:rPr>
                  <a:t>                        </a:t>
                </a:r>
                <a:r>
                  <a:rPr lang="en-US" sz="3600" b="1" dirty="0" smtClean="0">
                    <a:solidFill>
                      <a:schemeClr val="tx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ru-RU" sz="27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АВС</m:t>
                    </m:r>
                    <m:r>
                      <a:rPr lang="ru-RU" sz="27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7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ru-RU" sz="27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ru-RU" sz="27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27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см</m:t>
                        </m:r>
                      </m:e>
                      <m:sup>
                        <m:r>
                          <a:rPr lang="ru-RU" sz="27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</a:rPr>
                  <a:t>,                                                          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3600" b="1" dirty="0" smtClean="0">
                    <a:solidFill>
                      <a:schemeClr val="tx1"/>
                    </a:solidFill>
                  </a:rPr>
                  <a:t>Ответ:  </a:t>
                </a:r>
                <a:r>
                  <a:rPr lang="ru-RU" sz="4000" b="1" dirty="0" smtClean="0">
                    <a:solidFill>
                      <a:prstClr val="black"/>
                    </a:solidFill>
                  </a:rPr>
                  <a:t>S</a:t>
                </a:r>
                <a:r>
                  <a:rPr lang="ru-RU" sz="2400" b="1" dirty="0" smtClean="0">
                    <a:solidFill>
                      <a:prstClr val="black"/>
                    </a:solidFill>
                  </a:rPr>
                  <a:t>BCKМ</a:t>
                </a:r>
                <a:r>
                  <a:rPr lang="en-US" sz="2400" b="1" dirty="0" smtClean="0">
                    <a:solidFill>
                      <a:prstClr val="black"/>
                    </a:solidFill>
                  </a:rPr>
                  <a:t> =</a:t>
                </a:r>
                <a:r>
                  <a:rPr lang="en-US" sz="4800" b="1" dirty="0" smtClean="0">
                    <a:solidFill>
                      <a:prstClr val="black"/>
                    </a:solidFill>
                  </a:rPr>
                  <a:t>8</a:t>
                </a:r>
                <a:r>
                  <a:rPr lang="en-US" sz="6000" b="1" dirty="0" smtClean="0">
                    <a:solidFill>
                      <a:prstClr val="black"/>
                    </a:solidFill>
                  </a:rPr>
                  <a:t>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4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38328"/>
                <a:ext cx="8229600" cy="5826976"/>
              </a:xfrm>
              <a:blipFill rotWithShape="1">
                <a:blip r:embed="rId2"/>
                <a:stretch>
                  <a:fillRect r="-42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3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Задача 2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595512"/>
            <a:ext cx="3822192" cy="1314425"/>
          </a:xfrm>
        </p:spPr>
        <p:txBody>
          <a:bodyPr/>
          <a:lstStyle/>
          <a:p>
            <a:endParaRPr lang="ru-RU" smtClean="0"/>
          </a:p>
          <a:p>
            <a:pPr lvl="2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95536" y="4509120"/>
                <a:ext cx="8496944" cy="1944217"/>
              </a:xfrm>
            </p:spPr>
            <p:txBody>
              <a:bodyPr>
                <a:normAutofit fontScale="32500" lnSpcReduction="20000"/>
              </a:bodyPr>
              <a:lstStyle/>
              <a:p>
                <a:endParaRPr lang="ru-RU" b="1" dirty="0" smtClean="0"/>
              </a:p>
              <a:p>
                <a:endParaRPr lang="ru-RU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ru-RU" sz="9000" b="1" dirty="0" smtClean="0"/>
                  <a:t>Дано</a:t>
                </a:r>
                <a:r>
                  <a:rPr lang="ru-RU" sz="9000" dirty="0" smtClean="0"/>
                  <a:t>: </a:t>
                </a:r>
                <a14:m>
                  <m:oMath xmlns:m="http://schemas.openxmlformats.org/officeDocument/2006/math">
                    <m:r>
                      <a:rPr lang="en-US" sz="9000" b="0" smtClean="0">
                        <a:latin typeface="Cambria Math"/>
                      </a:rPr>
                      <m:t>  </m:t>
                    </m:r>
                    <m:r>
                      <a:rPr lang="ru-RU" sz="9000" b="0" smtClean="0">
                        <a:latin typeface="Cambria Math"/>
                      </a:rPr>
                      <m:t>⦟</m:t>
                    </m:r>
                    <m:r>
                      <a:rPr lang="ru-RU" sz="9000" b="0" i="0" smtClean="0">
                        <a:latin typeface="Cambria Math"/>
                      </a:rPr>
                      <m:t> А</m:t>
                    </m:r>
                    <m:r>
                      <a:rPr lang="ru-RU" sz="9000" b="0" smtClean="0">
                        <a:latin typeface="Cambria Math"/>
                      </a:rPr>
                      <m:t>=⦟</m:t>
                    </m:r>
                  </m:oMath>
                </a14:m>
                <a:r>
                  <a:rPr lang="ru-RU" sz="9000" b="1" dirty="0" smtClean="0"/>
                  <a:t>К, </a:t>
                </a:r>
                <a:r>
                  <a:rPr lang="en-US" sz="9000" b="1" dirty="0" smtClean="0"/>
                  <a:t> </a:t>
                </a:r>
                <a:r>
                  <a:rPr lang="ru-RU" sz="9000" b="1" dirty="0" smtClean="0"/>
                  <a:t>АС=5см, </a:t>
                </a:r>
                <a:r>
                  <a:rPr lang="en-US" sz="9000" b="1" dirty="0" smtClean="0"/>
                  <a:t>   </a:t>
                </a:r>
                <a:r>
                  <a:rPr lang="ru-RU" sz="9000" b="1" dirty="0" smtClean="0"/>
                  <a:t>АВ=3см,</a:t>
                </a:r>
                <a:r>
                  <a:rPr lang="en-US" sz="9000" b="1" dirty="0" smtClean="0"/>
                  <a:t>    </a:t>
                </a:r>
                <a:r>
                  <a:rPr lang="ru-RU" sz="9000" b="1" dirty="0" smtClean="0"/>
                  <a:t>К</a:t>
                </a:r>
                <a:r>
                  <a:rPr lang="en-US" sz="9000" b="1" dirty="0" smtClean="0"/>
                  <a:t>N=7</a:t>
                </a:r>
                <a:r>
                  <a:rPr lang="ru-RU" sz="9000" b="1" dirty="0" smtClean="0"/>
                  <a:t>см,</a:t>
                </a:r>
                <a:r>
                  <a:rPr lang="en-US" sz="9000" b="1" dirty="0" smtClean="0"/>
                  <a:t>     </a:t>
                </a:r>
                <a:r>
                  <a:rPr lang="ru-RU" sz="9000" b="1" dirty="0" smtClean="0"/>
                  <a:t>КМ=2см,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9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9000" b="1" i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9000" b="1" i="0" smtClean="0">
                            <a:latin typeface="Cambria Math"/>
                          </a:rPr>
                          <m:t>𝐀𝐁𝐂</m:t>
                        </m:r>
                      </m:sub>
                    </m:sSub>
                  </m:oMath>
                </a14:m>
                <a:r>
                  <a:rPr lang="en-US" sz="9000" b="1" dirty="0" smtClean="0"/>
                  <a:t> = 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9000" b="1" i="0" smtClean="0"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90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9000" b="1" dirty="0" smtClean="0"/>
              </a:p>
              <a:p>
                <a:r>
                  <a:rPr lang="ru-RU" sz="9000" b="1" dirty="0" smtClean="0"/>
                  <a:t>Найти: </a:t>
                </a:r>
                <a:r>
                  <a:rPr lang="en-US" sz="9000" b="1" dirty="0" smtClean="0"/>
                  <a:t>S</a:t>
                </a:r>
                <a:r>
                  <a:rPr lang="ru-RU" sz="9000" b="1" dirty="0" smtClean="0"/>
                  <a:t>к</a:t>
                </a:r>
                <a:r>
                  <a:rPr lang="en-US" sz="6600" b="1" dirty="0" smtClean="0"/>
                  <a:t>MN</a:t>
                </a:r>
                <a:r>
                  <a:rPr lang="ru-RU" sz="6600" b="1" dirty="0" smtClean="0"/>
                  <a:t>.</a:t>
                </a:r>
                <a:endParaRPr lang="ru-RU" sz="9000" b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95536" y="4509120"/>
                <a:ext cx="8496944" cy="1944217"/>
              </a:xfrm>
              <a:blipFill rotWithShape="1">
                <a:blip r:embed="rId2"/>
                <a:stretch>
                  <a:fillRect l="-1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12375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3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38328"/>
                <a:ext cx="8229600" cy="568296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b="1" dirty="0" smtClean="0">
                    <a:solidFill>
                      <a:schemeClr val="tx1"/>
                    </a:solidFill>
                  </a:rPr>
                  <a:t>Решение: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1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𝑨𝑩𝑪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𝑲𝑴𝑵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</m:den>
                    </m:f>
                    <m:r>
                      <a:rPr lang="ru-RU" b="1" i="0" smtClean="0">
                        <a:solidFill>
                          <a:schemeClr val="tx1"/>
                        </a:solidFill>
                        <a:latin typeface="Cambria Math"/>
                      </a:rPr>
                      <m:t> ;</m:t>
                    </m:r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 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𝟔𝟎</m:t>
                        </m:r>
                      </m:num>
                      <m:den>
                        <m:sSub>
                          <m:sSubPr>
                            <m:ctrlPr>
                              <a:rPr lang="ru-RU" sz="4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𝑲𝑴𝑵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  <m:r>
                      <a:rPr lang="ru-RU" b="1" i="0" smtClean="0">
                        <a:solidFill>
                          <a:schemeClr val="tx1"/>
                        </a:solidFill>
                        <a:latin typeface="Cambria Math"/>
                      </a:rPr>
                      <m:t>;  </m:t>
                    </m:r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/>
                </a:r>
                <a:br>
                  <a:rPr lang="ru-RU" b="1" dirty="0" smtClean="0">
                    <a:solidFill>
                      <a:schemeClr val="tx1"/>
                    </a:solidFill>
                  </a:rPr>
                </a:br>
                <a:r>
                  <a:rPr lang="ru-RU" b="1" dirty="0" smtClean="0">
                    <a:solidFill>
                      <a:schemeClr val="tx1"/>
                    </a:solidFill>
                  </a:rPr>
                  <a:t/>
                </a:r>
                <a:br>
                  <a:rPr lang="ru-RU" b="1" dirty="0" smtClean="0">
                    <a:solidFill>
                      <a:schemeClr val="tx1"/>
                    </a:solidFill>
                  </a:rPr>
                </a:br>
                <a:r>
                  <a:rPr lang="ru-RU" b="1" dirty="0" smtClean="0">
                    <a:solidFill>
                      <a:schemeClr val="tx1"/>
                    </a:solidFill>
                  </a:rPr>
                  <a:t>тогда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𝑲𝑴𝑵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𝟔𝟎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𝟏𝟒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=56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1" dirty="0" smtClean="0">
                    <a:solidFill>
                      <a:schemeClr val="tx1"/>
                    </a:solidFill>
                  </a:rPr>
                </a:br>
                <a:r>
                  <a:rPr lang="en-US" b="1" dirty="0">
                    <a:solidFill>
                      <a:schemeClr val="tx1"/>
                    </a:solidFill>
                  </a:rPr>
                  <a:t/>
                </a:r>
                <a:br>
                  <a:rPr lang="en-US" b="1" dirty="0">
                    <a:solidFill>
                      <a:schemeClr val="tx1"/>
                    </a:solidFill>
                  </a:rPr>
                </a:br>
                <a:r>
                  <a:rPr lang="ru-RU" b="1" dirty="0" smtClean="0">
                    <a:solidFill>
                      <a:schemeClr val="tx1"/>
                    </a:solidFill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𝑲𝑴𝑵</m:t>
                        </m:r>
                      </m:sub>
                    </m:sSub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b="1" dirty="0">
                    <a:solidFill>
                      <a:prstClr val="black"/>
                    </a:solidFill>
                  </a:rPr>
                  <a:t>56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prstClr val="black"/>
                    </a:solidFill>
                  </a:rPr>
                  <a:t>.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/>
                </a:r>
                <a:br>
                  <a:rPr lang="ru-RU" b="1" dirty="0" smtClean="0">
                    <a:solidFill>
                      <a:schemeClr val="tx1"/>
                    </a:solidFill>
                  </a:rPr>
                </a:br>
                <a:r>
                  <a:rPr lang="ru-RU" b="1" dirty="0" smtClean="0">
                    <a:solidFill>
                      <a:schemeClr val="tx1"/>
                    </a:solidFill>
                  </a:rPr>
                  <a:t> </a:t>
                </a:r>
                <a:br>
                  <a:rPr lang="ru-RU" b="1" dirty="0" smtClean="0">
                    <a:solidFill>
                      <a:schemeClr val="tx1"/>
                    </a:solidFill>
                  </a:rPr>
                </a:br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38328"/>
                <a:ext cx="8229600" cy="5682960"/>
              </a:xfrm>
              <a:blipFill rotWithShape="1">
                <a:blip r:embed="rId2"/>
                <a:stretch>
                  <a:fillRect t="-1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8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564904"/>
            <a:ext cx="8820472" cy="403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    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590465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/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>
                <a:solidFill>
                  <a:schemeClr val="tx1"/>
                </a:solidFill>
              </a:rPr>
              <a:t/>
            </a:r>
            <a:br>
              <a:rPr lang="ru-RU" sz="6000" b="1" dirty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/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7300" b="1" dirty="0">
                <a:solidFill>
                  <a:schemeClr val="tx1"/>
                </a:solidFill>
              </a:rPr>
              <a:t/>
            </a:r>
            <a:br>
              <a:rPr lang="ru-RU" sz="7300" b="1" dirty="0">
                <a:solidFill>
                  <a:schemeClr val="tx1"/>
                </a:solidFill>
              </a:rPr>
            </a:br>
            <a:r>
              <a:rPr lang="en-US" sz="7300" b="1" dirty="0" smtClean="0">
                <a:solidFill>
                  <a:srgbClr val="0070C0"/>
                </a:solidFill>
              </a:rPr>
              <a:t>2</a:t>
            </a:r>
            <a:r>
              <a:rPr lang="ru-RU" sz="6000" b="1" dirty="0" smtClean="0">
                <a:solidFill>
                  <a:srgbClr val="0070C0"/>
                </a:solidFill>
              </a:rPr>
              <a:t>.</a:t>
            </a:r>
            <a:r>
              <a:rPr lang="ru-RU" sz="9800" b="1" dirty="0" smtClean="0">
                <a:solidFill>
                  <a:srgbClr val="0070C0"/>
                </a:solidFill>
              </a:rPr>
              <a:t>Решение задачи с </a:t>
            </a:r>
            <a:r>
              <a:rPr lang="ru-RU" sz="9800" b="1" dirty="0">
                <a:solidFill>
                  <a:srgbClr val="0070C0"/>
                </a:solidFill>
              </a:rPr>
              <a:t>записью в </a:t>
            </a:r>
            <a:r>
              <a:rPr lang="ru-RU" sz="9800" b="1" dirty="0" smtClean="0">
                <a:solidFill>
                  <a:srgbClr val="0070C0"/>
                </a:solidFill>
              </a:rPr>
              <a:t>тетради</a:t>
            </a:r>
            <a:r>
              <a:rPr lang="ru-RU" sz="9800" b="1" dirty="0">
                <a:solidFill>
                  <a:srgbClr val="0070C0"/>
                </a:solidFill>
              </a:rPr>
              <a:t>.</a:t>
            </a:r>
            <a:r>
              <a:rPr lang="ru-RU" sz="9800" b="1" dirty="0">
                <a:solidFill>
                  <a:schemeClr val="tx1"/>
                </a:solidFill>
              </a:rPr>
              <a:t/>
            </a:r>
            <a:br>
              <a:rPr lang="ru-RU" sz="9800" b="1" dirty="0">
                <a:solidFill>
                  <a:schemeClr val="tx1"/>
                </a:solidFill>
              </a:rPr>
            </a:br>
            <a:r>
              <a:rPr lang="ru-RU" sz="9800" dirty="0">
                <a:solidFill>
                  <a:schemeClr val="tx1"/>
                </a:solidFill>
              </a:rPr>
              <a:t/>
            </a:r>
            <a:br>
              <a:rPr lang="ru-RU" sz="9800" dirty="0">
                <a:solidFill>
                  <a:schemeClr val="tx1"/>
                </a:solidFill>
              </a:rPr>
            </a:br>
            <a:endParaRPr lang="ru-RU" sz="9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597099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Цели </a:t>
            </a:r>
            <a:r>
              <a:rPr lang="ru-RU" sz="2400" b="1" dirty="0">
                <a:solidFill>
                  <a:srgbClr val="C00000"/>
                </a:solidFill>
              </a:rPr>
              <a:t>урока: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Образовательные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1. 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Сформулировать </a:t>
            </a:r>
            <a:r>
              <a:rPr lang="ru-RU" sz="2400" b="1" dirty="0">
                <a:solidFill>
                  <a:schemeClr val="tx1"/>
                </a:solidFill>
              </a:rPr>
              <a:t>и доказать теорему об отношении площадей треугольников, имеющих один равный </a:t>
            </a:r>
            <a:r>
              <a:rPr lang="ru-RU" sz="2400" b="1" dirty="0" smtClean="0">
                <a:solidFill>
                  <a:schemeClr val="tx1"/>
                </a:solidFill>
              </a:rPr>
              <a:t>угол.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2.  Применить теорему </a:t>
            </a:r>
            <a:r>
              <a:rPr lang="ru-RU" sz="2400" b="1" dirty="0">
                <a:solidFill>
                  <a:schemeClr val="tx1"/>
                </a:solidFill>
              </a:rPr>
              <a:t>при решении задач на нахождение площадей </a:t>
            </a:r>
            <a:r>
              <a:rPr lang="ru-RU" sz="2400" b="1" dirty="0" smtClean="0">
                <a:solidFill>
                  <a:schemeClr val="tx1"/>
                </a:solidFill>
              </a:rPr>
              <a:t>многоугольников.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Развивающие :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</a:rPr>
              <a:t>1. 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Развивать </a:t>
            </a:r>
            <a:r>
              <a:rPr lang="ru-RU" sz="2400" b="1" dirty="0">
                <a:solidFill>
                  <a:schemeClr val="tx1"/>
                </a:solidFill>
              </a:rPr>
              <a:t>интуицию, умения анализировать условие задачи, логически мыслить, обобщать полученные </a:t>
            </a:r>
            <a:r>
              <a:rPr lang="ru-RU" sz="2400" b="1" dirty="0" smtClean="0">
                <a:solidFill>
                  <a:schemeClr val="tx1"/>
                </a:solidFill>
              </a:rPr>
              <a:t>результаты.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Воспитательные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</a:rPr>
              <a:t>1.  Продолжать воспитывать самостоятельность </a:t>
            </a:r>
            <a:r>
              <a:rPr lang="ru-RU" sz="2400" b="1" dirty="0">
                <a:solidFill>
                  <a:schemeClr val="tx1"/>
                </a:solidFill>
              </a:rPr>
              <a:t>и самоконтроль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9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05500" y="980728"/>
                <a:ext cx="8229600" cy="252028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ru-RU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ru-RU" b="1" u="sng" dirty="0" smtClean="0">
                    <a:solidFill>
                      <a:srgbClr val="FF0000"/>
                    </a:solidFill>
                  </a:rPr>
                  <a:t>Задача 3.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Дано: ОА=8см; ОВ=6см; ОС=5см;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1" dirty="0" smtClean="0">
                    <a:solidFill>
                      <a:schemeClr val="tx1"/>
                    </a:solidFill>
                  </a:rPr>
                </a:br>
                <a:r>
                  <a:rPr lang="en-US" b="1" dirty="0" smtClean="0">
                    <a:solidFill>
                      <a:schemeClr val="tx1"/>
                    </a:solidFill>
                  </a:rPr>
                  <a:t>S</a:t>
                </a:r>
                <a:r>
                  <a:rPr lang="ru-RU" sz="3200" b="1" dirty="0" smtClean="0">
                    <a:solidFill>
                      <a:schemeClr val="tx1"/>
                    </a:solidFill>
                  </a:rPr>
                  <a:t>АОВ=</a:t>
                </a:r>
                <a:r>
                  <a:rPr lang="ru-RU" sz="5400" b="1" dirty="0">
                    <a:solidFill>
                      <a:schemeClr val="tx1"/>
                    </a:solidFill>
                  </a:rPr>
                  <a:t>3</a:t>
                </a:r>
                <a:r>
                  <a:rPr lang="ru-RU" sz="5400" b="1" dirty="0" smtClean="0">
                    <a:solidFill>
                      <a:schemeClr val="tx1"/>
                    </a:solidFill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5400" b="1" i="1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ru-RU" sz="5400" b="1" i="1" dirty="0" smtClean="0">
                    <a:solidFill>
                      <a:schemeClr val="tx1"/>
                    </a:solidFill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Найти: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𝑺</m:t>
                      </m:r>
                      <m:r>
                        <a:rPr lang="ru-RU" sz="5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сод.</m:t>
                      </m:r>
                    </m:oMath>
                  </m:oMathPara>
                </a14:m>
                <a:r>
                  <a:rPr lang="ru-RU" sz="5400" dirty="0" smtClean="0"/>
                  <a:t/>
                </a:r>
                <a:br>
                  <a:rPr lang="ru-RU" sz="5400" dirty="0" smtClean="0"/>
                </a:br>
                <a:r>
                  <a:rPr lang="ru-RU" sz="5400" dirty="0" err="1" smtClean="0"/>
                  <a:t>РайтиНн</a:t>
                </a:r>
                <a:r>
                  <a:rPr lang="ru-RU" sz="5400" dirty="0"/>
                  <a:t/>
                </a:r>
                <a:br>
                  <a:rPr lang="ru-RU" sz="5400" dirty="0"/>
                </a:br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5500" y="980728"/>
                <a:ext cx="8229600" cy="2520280"/>
              </a:xfrm>
              <a:blipFill rotWithShape="1">
                <a:blip r:embed="rId2"/>
                <a:stretch>
                  <a:fillRect t="-39952" r="-1481" b="-19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6967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7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𝑨𝑶𝑩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𝑪𝑶𝑫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𝑨𝑶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𝑶𝑬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𝑶𝑪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𝑶𝑫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  <a:r>
                  <a:rPr lang="ru-RU" b="1" dirty="0" smtClean="0"/>
                  <a:t>; (т.к.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⦟АОВ=</m:t>
                    </m:r>
                  </m:oMath>
                </a14:m>
                <a:r>
                  <a:rPr lang="ru-RU" b="1" dirty="0" smtClean="0">
                    <a:latin typeface="Cambria Math"/>
                    <a:ea typeface="Cambria Math"/>
                  </a:rPr>
                  <a:t>⦟СОД),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𝟑𝟔</m:t>
                        </m:r>
                      </m:num>
                      <m:den>
                        <m:sSub>
                          <m:sSubPr>
                            <m:ctrlPr>
                              <a:rPr lang="ru-RU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𝑪𝑶𝑫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𝟖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𝟔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𝟓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b="1" dirty="0" smtClean="0"/>
                  <a:t>или </a:t>
                </a:r>
              </a:p>
              <a:p>
                <a:endParaRPr lang="ru-RU" dirty="0"/>
              </a:p>
              <a:p>
                <a:endParaRPr lang="ru-RU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𝟑𝟔</m:t>
                        </m:r>
                      </m:num>
                      <m:den>
                        <m:sSub>
                          <m:sSub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𝑪𝑶𝑫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𝟒𝟖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  <a:r>
                  <a:rPr lang="ru-RU" b="1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𝑪𝑶𝑫</m:t>
                        </m:r>
                      </m:sub>
                    </m:sSub>
                  </m:oMath>
                </a14:m>
                <a:r>
                  <a:rPr lang="en-US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𝟑𝟔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𝟏𝟎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𝟑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𝟏𝟎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𝟑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/>
                  <a:t>=7</a:t>
                </a:r>
                <a:r>
                  <a:rPr lang="ru-RU" b="1" dirty="0" smtClean="0"/>
                  <a:t>,5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 smtClean="0"/>
              </a:p>
              <a:p>
                <a:endParaRPr lang="ru-RU" dirty="0"/>
              </a:p>
              <a:p>
                <a:endParaRPr lang="ru-RU" b="1" dirty="0" smtClean="0"/>
              </a:p>
              <a:p>
                <a:r>
                  <a:rPr lang="ru-RU" b="1" dirty="0" smtClean="0"/>
                  <a:t>Ответ: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𝑪𝑶𝑫</m:t>
                        </m:r>
                      </m:sub>
                    </m:sSub>
                  </m:oMath>
                </a14:m>
                <a:r>
                  <a:rPr lang="en-US" b="1" dirty="0" smtClean="0"/>
                  <a:t>= 7</a:t>
                </a:r>
                <a:r>
                  <a:rPr lang="ru-RU" b="1" dirty="0" smtClean="0"/>
                  <a:t>,5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/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Решение: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403244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7200" b="1" dirty="0">
                <a:solidFill>
                  <a:srgbClr val="C00000"/>
                </a:solidFill>
                <a:ea typeface="+mn-ea"/>
                <a:cs typeface="+mn-cs"/>
              </a:rPr>
              <a:t>Итог </a:t>
            </a:r>
            <a:r>
              <a:rPr lang="ru-RU" sz="7200" b="1" dirty="0" smtClean="0">
                <a:solidFill>
                  <a:srgbClr val="C00000"/>
                </a:solidFill>
                <a:ea typeface="+mn-ea"/>
                <a:cs typeface="+mn-cs"/>
              </a:rPr>
              <a:t>урока</a:t>
            </a:r>
            <a:br>
              <a:rPr lang="ru-RU" sz="72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6500" b="1" dirty="0" smtClean="0">
                <a:solidFill>
                  <a:srgbClr val="7030A0"/>
                </a:solidFill>
              </a:rPr>
              <a:t>Домашнее</a:t>
            </a:r>
            <a:r>
              <a:rPr lang="ru-RU" sz="6500" b="1" dirty="0">
                <a:solidFill>
                  <a:srgbClr val="7030A0"/>
                </a:solidFill>
              </a:rPr>
              <a:t/>
            </a:r>
            <a:br>
              <a:rPr lang="ru-RU" sz="6500" b="1" dirty="0">
                <a:solidFill>
                  <a:srgbClr val="7030A0"/>
                </a:solidFill>
              </a:rPr>
            </a:br>
            <a:r>
              <a:rPr lang="ru-RU" sz="6500" b="1" dirty="0">
                <a:solidFill>
                  <a:srgbClr val="7030A0"/>
                </a:solidFill>
              </a:rPr>
              <a:t> задание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sz="8000" b="1" dirty="0">
                <a:solidFill>
                  <a:schemeClr val="tx1"/>
                </a:solidFill>
              </a:rPr>
              <a:t>Устный опрос (фронтальная работа с классом).</a:t>
            </a:r>
            <a:br>
              <a:rPr lang="ru-RU" sz="8000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Ответьте на вопросы:</a:t>
            </a:r>
            <a:endParaRPr lang="ru-RU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1556792"/>
                <a:ext cx="8640960" cy="504056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1).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Какие фигуры называются равносоставленными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algn="l"/>
                <a:r>
                  <a:rPr lang="ru-RU" sz="24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2).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Как называются фигуры, имеющие равную площадь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? </a:t>
                </a:r>
              </a:p>
              <a:p>
                <a:pPr algn="l"/>
                <a:r>
                  <a:rPr lang="ru-RU" sz="24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3). Верно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ли, что равные фигуры имеют равные 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площади?</a:t>
                </a:r>
                <a:endParaRPr lang="ru-RU" sz="2400" b="1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ru-RU" sz="24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 4). Верно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ли, что равносоставленные фигуры имеют равные площади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algn="l"/>
                <a:r>
                  <a:rPr lang="ru-RU" sz="24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  5). Верно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ли, что разные фигуры имеют равные площади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algn="l"/>
                <a:r>
                  <a:rPr lang="ru-RU" sz="24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  6). В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треугольнике 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АВС 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АВ =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ru-RU" sz="2400" b="1" dirty="0" smtClean="0">
                    <a:solidFill>
                      <a:schemeClr val="tx1"/>
                    </a:solidFill>
                  </a:rPr>
                  <a:t>АС. Чему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равно отношение высот треугольника, проведенных из вершин В и С?</a:t>
                </a: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1556792"/>
                <a:ext cx="8640960" cy="5040560"/>
              </a:xfrm>
              <a:blipFill rotWithShape="1">
                <a:blip r:embed="rId2"/>
                <a:stretch>
                  <a:fillRect l="-1058" t="-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2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40060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1). Равносоставленные фигуры это такие фигуры, которые можно разрезать на одинаковое число равных фигур.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2). Фигуры имеющие равную площадь называются равновеликими.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3). Да.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4). Да.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5). Нет.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6). Равно 3. 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Ответы  на вопросы: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625902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7).  </a:t>
            </a:r>
            <a:r>
              <a:rPr lang="ru-RU" sz="2800" b="1" dirty="0">
                <a:solidFill>
                  <a:schemeClr val="tx1"/>
                </a:solidFill>
              </a:rPr>
              <a:t>Катеты прямоугольного треугольника 6 см и 8 см. Длина гипотенузы </a:t>
            </a:r>
            <a:r>
              <a:rPr lang="ru-RU" sz="3100" b="1" dirty="0">
                <a:solidFill>
                  <a:schemeClr val="tx1"/>
                </a:solidFill>
              </a:rPr>
              <a:t>10</a:t>
            </a:r>
            <a:r>
              <a:rPr lang="ru-RU" sz="2800" b="1" dirty="0">
                <a:solidFill>
                  <a:schemeClr val="tx1"/>
                </a:solidFill>
              </a:rPr>
              <a:t> см. Вычислите высоту, проведенную к гипотенузе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8). Дана </a:t>
            </a:r>
            <a:r>
              <a:rPr lang="ru-RU" sz="2800" b="1" dirty="0">
                <a:solidFill>
                  <a:schemeClr val="tx1"/>
                </a:solidFill>
              </a:rPr>
              <a:t>трапеция АВСD с основаниями АВ и СD. Докажите, что: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а) треугольники АВD и ВАС имеют равные площади;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б) треугольники АОD и ВОС имеют равные </a:t>
            </a:r>
            <a:r>
              <a:rPr lang="ru-RU" sz="2800" b="1" dirty="0" smtClean="0">
                <a:solidFill>
                  <a:schemeClr val="tx1"/>
                </a:solidFill>
              </a:rPr>
              <a:t>площади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9). В </a:t>
            </a:r>
            <a:r>
              <a:rPr lang="ru-RU" sz="2800" b="1" dirty="0">
                <a:solidFill>
                  <a:schemeClr val="tx1"/>
                </a:solidFill>
              </a:rPr>
              <a:t>треугольнике АВС проведена медиана ВD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Во сколько раз площадь треугольника АВD меньше площади треугольника АВС?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Объясните</a:t>
            </a:r>
            <a:r>
              <a:rPr lang="ru-RU" sz="2800" b="1" dirty="0">
                <a:solidFill>
                  <a:srgbClr val="C00000"/>
                </a:solidFill>
              </a:rPr>
              <a:t>.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44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5" cy="42813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7).  </a:t>
            </a:r>
            <a:r>
              <a:rPr lang="ru-RU" sz="2300" b="1" dirty="0" smtClean="0">
                <a:solidFill>
                  <a:schemeClr val="tx1"/>
                </a:solidFill>
              </a:rPr>
              <a:t>4,8   см.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8). </a:t>
            </a:r>
            <a:r>
              <a:rPr lang="ru-RU" sz="2500" b="1" dirty="0">
                <a:solidFill>
                  <a:schemeClr val="tx1"/>
                </a:solidFill>
                <a:ea typeface="+mj-ea"/>
                <a:cs typeface="+mj-cs"/>
              </a:rPr>
              <a:t>а) </a:t>
            </a:r>
            <a:r>
              <a:rPr lang="ru-RU" sz="2500" b="1" dirty="0" smtClean="0">
                <a:solidFill>
                  <a:prstClr val="black"/>
                </a:solidFill>
                <a:ea typeface="+mj-ea"/>
                <a:cs typeface="+mj-cs"/>
              </a:rPr>
              <a:t>Треугольники </a:t>
            </a:r>
            <a: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  <a:t>АВD и ВАС имеют равные </a:t>
            </a:r>
            <a:r>
              <a:rPr lang="ru-RU" sz="2500" b="1" dirty="0" smtClean="0">
                <a:solidFill>
                  <a:prstClr val="black"/>
                </a:solidFill>
                <a:ea typeface="+mj-ea"/>
                <a:cs typeface="+mj-cs"/>
              </a:rPr>
              <a:t>площади, т. к. у них основание АВ общее, а высоты равны.</a:t>
            </a:r>
          </a:p>
          <a:p>
            <a:pPr marL="0" indent="0">
              <a:buNone/>
            </a:pPr>
            <a: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500" b="1" dirty="0" smtClean="0">
                <a:solidFill>
                  <a:prstClr val="black"/>
                </a:solidFill>
                <a:ea typeface="+mj-ea"/>
                <a:cs typeface="+mj-cs"/>
              </a:rPr>
              <a:t>       б)</a:t>
            </a:r>
            <a: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500" b="1" dirty="0" smtClean="0">
                <a:solidFill>
                  <a:prstClr val="black"/>
                </a:solidFill>
                <a:ea typeface="+mj-ea"/>
                <a:cs typeface="+mj-cs"/>
              </a:rPr>
              <a:t>Треугольники </a:t>
            </a:r>
            <a: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  <a:t>АОD и ВОС имеют равные </a:t>
            </a:r>
            <a:r>
              <a:rPr lang="ru-RU" sz="2500" b="1" dirty="0" smtClean="0">
                <a:solidFill>
                  <a:prstClr val="black"/>
                </a:solidFill>
                <a:ea typeface="+mj-ea"/>
                <a:cs typeface="+mj-cs"/>
              </a:rPr>
              <a:t>площади, потому что они получаются вычетом площади треугольника АОД из площади треугольников АВД и ВАС имеющих равные площади</a:t>
            </a:r>
          </a:p>
          <a:p>
            <a:pPr marL="0" indent="0">
              <a:buNone/>
            </a:pPr>
            <a: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500" b="1" dirty="0" smtClean="0">
                <a:solidFill>
                  <a:prstClr val="black"/>
                </a:solidFill>
                <a:ea typeface="+mj-ea"/>
                <a:cs typeface="+mj-cs"/>
              </a:rPr>
              <a:t>9).  Площадь </a:t>
            </a:r>
            <a: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  <a:t>треугольника АВD меньше площади треугольника </a:t>
            </a:r>
            <a:r>
              <a:rPr lang="ru-RU" sz="2500" b="1" dirty="0" smtClean="0">
                <a:solidFill>
                  <a:prstClr val="black"/>
                </a:solidFill>
                <a:ea typeface="+mj-ea"/>
                <a:cs typeface="+mj-cs"/>
              </a:rPr>
              <a:t>АВС</a:t>
            </a:r>
            <a: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500" b="1" dirty="0" smtClean="0">
                <a:solidFill>
                  <a:prstClr val="black"/>
                </a:solidFill>
                <a:ea typeface="+mj-ea"/>
                <a:cs typeface="+mj-cs"/>
              </a:rPr>
              <a:t>в </a:t>
            </a:r>
            <a: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  <a:t>2</a:t>
            </a:r>
            <a:r>
              <a:rPr lang="ru-RU" sz="2500" b="1" dirty="0" smtClean="0">
                <a:solidFill>
                  <a:prstClr val="black"/>
                </a:solidFill>
                <a:ea typeface="+mj-ea"/>
                <a:cs typeface="+mj-cs"/>
              </a:rPr>
              <a:t> раза, т.к. медиана ВД делит треугольник АВС на два треугольника с равными площадями.</a:t>
            </a:r>
            <a: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5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5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937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Ответы: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97099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Проверка домашнего задания.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323528" y="2132856"/>
                <a:ext cx="4104456" cy="4320480"/>
              </a:xfrm>
            </p:spPr>
            <p:txBody>
              <a:bodyPr>
                <a:normAutofit/>
              </a:bodyPr>
              <a:lstStyle/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r>
                  <a:rPr lang="ru-RU" sz="2400" b="1" dirty="0">
                    <a:solidFill>
                      <a:srgbClr val="C00000"/>
                    </a:solidFill>
                  </a:rPr>
                  <a:t>На рисунке </a:t>
                </a:r>
                <a:r>
                  <a:rPr lang="ru-RU" sz="2400" b="1" dirty="0">
                    <a:solidFill>
                      <a:srgbClr val="7030A0"/>
                    </a:solidFill>
                  </a:rPr>
                  <a:t>точка М делит сторону АС треугольника ABC в отношении AM : МС = </a:t>
                </a:r>
                <a:r>
                  <a:rPr lang="ru-RU" sz="2800" dirty="0">
                    <a:solidFill>
                      <a:srgbClr val="7030A0"/>
                    </a:solidFill>
                  </a:rPr>
                  <a:t>2</a:t>
                </a:r>
                <a:r>
                  <a:rPr lang="ru-RU" sz="2400" b="1" dirty="0">
                    <a:solidFill>
                      <a:srgbClr val="7030A0"/>
                    </a:solidFill>
                  </a:rPr>
                  <a:t>:3. Площадь треугольника ABC равна </a:t>
                </a:r>
                <a:r>
                  <a:rPr lang="ru-RU" sz="32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ru-RU" sz="2400" b="1" dirty="0" smtClean="0">
                    <a:solidFill>
                      <a:srgbClr val="7030A0"/>
                    </a:solidFill>
                  </a:rPr>
                  <a:t>8</a:t>
                </a:r>
                <a:r>
                  <a:rPr lang="ru-RU" sz="3200" dirty="0" smtClean="0">
                    <a:solidFill>
                      <a:srgbClr val="7030A0"/>
                    </a:solidFill>
                  </a:rPr>
                  <a:t>0</a:t>
                </a:r>
                <a:r>
                  <a:rPr lang="ru-RU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400" b="1" dirty="0" smtClean="0">
                    <a:solidFill>
                      <a:srgbClr val="7030A0"/>
                    </a:solidFill>
                  </a:rPr>
                  <a:t>. </a:t>
                </a:r>
                <a:r>
                  <a:rPr lang="ru-RU" sz="2400" b="1" dirty="0">
                    <a:solidFill>
                      <a:srgbClr val="7030A0"/>
                    </a:solidFill>
                  </a:rPr>
                  <a:t>Найдите площадь треугольника AВM</a:t>
                </a:r>
                <a:r>
                  <a:rPr lang="ru-RU" sz="2400" b="1" dirty="0" smtClean="0">
                    <a:solidFill>
                      <a:srgbClr val="7030A0"/>
                    </a:solidFill>
                  </a:rPr>
                  <a:t>.</a:t>
                </a:r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23528" y="2132856"/>
                <a:ext cx="4104456" cy="4320480"/>
              </a:xfrm>
              <a:blipFill rotWithShape="1">
                <a:blip r:embed="rId2"/>
                <a:stretch>
                  <a:fillRect l="-2972" r="-1783" b="-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4087688" cy="1944216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№ 40 рабочей тетради. </a:t>
            </a:r>
            <a:r>
              <a:rPr lang="ru-RU" sz="2400" b="1" dirty="0"/>
              <a:t>Один учащийся читает решение по своей тетради, остальные обсуждают и проверяют.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4355976" y="390524"/>
                <a:ext cx="4680520" cy="62068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b="1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sz="2800" b="1" dirty="0"/>
                  <a:t>Треугольники ABM и ABC имеют общую высоту BD, поэтому их площади относятся как основания АМ и А</a:t>
                </a:r>
                <a:r>
                  <a:rPr lang="ru-RU" sz="2800" b="1" dirty="0" smtClean="0"/>
                  <a:t>С</a:t>
                </a:r>
                <a:r>
                  <a:rPr lang="ru-RU" sz="2800" b="1" dirty="0"/>
                  <a:t>. Так как по условию AM : МС = 2 : 3, то AM : АС = 2 : </a:t>
                </a:r>
                <a:r>
                  <a:rPr lang="ru-RU" sz="2800" b="1" dirty="0" smtClean="0"/>
                  <a:t>5  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𝑨𝑩𝑴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𝑨𝑩𝑪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b="1" dirty="0" smtClean="0"/>
                  <a:t> </a:t>
                </a:r>
                <a:r>
                  <a:rPr lang="en-US" sz="28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</a:rPr>
                          <m:t>𝑨𝑴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ru-RU" sz="2800" b="1" dirty="0" smtClean="0"/>
                  <a:t>;</a:t>
                </a:r>
              </a:p>
              <a:p>
                <a:r>
                  <a:rPr lang="ru-RU" sz="28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𝑨𝑩𝑴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en-US" sz="28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/>
                  <a:t> </a:t>
                </a:r>
                <a:r>
                  <a:rPr lang="ru-RU" sz="2800" b="1" dirty="0" smtClean="0"/>
                  <a:t>; </a:t>
                </a:r>
              </a:p>
              <a:p>
                <a:pPr marL="0" indent="0">
                  <a:buNone/>
                </a:pPr>
                <a:r>
                  <a:rPr lang="ru-RU" sz="2800" b="1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𝑨𝑩𝑴</m:t>
                        </m:r>
                      </m:sub>
                    </m:sSub>
                  </m:oMath>
                </a14:m>
                <a:r>
                  <a:rPr lang="en-US" sz="28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</a:rPr>
                          <m:t>𝟏𝟖𝟎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/>
                  <a:t> = 72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800" b="1" dirty="0" smtClean="0"/>
                  <a:t>.</a:t>
                </a:r>
                <a:endParaRPr lang="ru-RU" sz="2800" b="1" dirty="0"/>
              </a:p>
              <a:p>
                <a:r>
                  <a:rPr lang="ru-RU" sz="2800" b="1" dirty="0"/>
                  <a:t> </a:t>
                </a:r>
                <a:r>
                  <a:rPr lang="ru-RU" sz="2800" b="1" dirty="0" smtClean="0">
                    <a:solidFill>
                      <a:srgbClr val="C00000"/>
                    </a:solidFill>
                  </a:rPr>
                  <a:t>Ответ</a:t>
                </a:r>
                <a:r>
                  <a:rPr lang="ru-RU" sz="2800" b="1" dirty="0">
                    <a:solidFill>
                      <a:srgbClr val="C00000"/>
                    </a:solidFill>
                  </a:rPr>
                  <a:t>:</a:t>
                </a:r>
                <a:r>
                  <a:rPr lang="ru-RU" sz="2800" b="1" dirty="0" smtClean="0"/>
                  <a:t> </a:t>
                </a:r>
                <a:r>
                  <a:rPr lang="ru-RU" sz="4800" b="1" dirty="0" smtClean="0"/>
                  <a:t>72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5976" y="390524"/>
                <a:ext cx="4680520" cy="6206827"/>
              </a:xfrm>
              <a:blipFill rotWithShape="1">
                <a:blip r:embed="rId3"/>
                <a:stretch>
                  <a:fillRect l="-2738" t="-786" r="-2868" b="-5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5525"/>
            <a:ext cx="18653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3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857</TotalTime>
  <Words>864</Words>
  <Application>Microsoft Office PowerPoint</Application>
  <PresentationFormat>Экран (4:3)</PresentationFormat>
  <Paragraphs>88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Symbol</vt:lpstr>
      <vt:lpstr>Candara</vt:lpstr>
      <vt:lpstr>Cambria Math</vt:lpstr>
      <vt:lpstr>Times New Roman</vt:lpstr>
      <vt:lpstr>Calibri</vt:lpstr>
      <vt:lpstr>Волна</vt:lpstr>
      <vt:lpstr>ВЦДОиТ  «Огонёк»   «Отношение площадей треугольников, имеющих равный угол»</vt:lpstr>
      <vt:lpstr>  Цели урока:         Образовательные:             1.  Сформулировать и доказать теорему об отношении площадей треугольников, имеющих один равный угол.              2.  Применить теорему при решении задач на нахождение площадей многоугольников.        Развивающие :              1.  Развивать интуицию, умения анализировать условие задачи, логически мыслить, обобщать полученные результаты.       Воспитательные:              1.  Продолжать воспитывать самостоятельность и самоконтроль.</vt:lpstr>
      <vt:lpstr> Устный опрос (фронтальная работа с классом).  </vt:lpstr>
      <vt:lpstr>Ответьте на вопросы:</vt:lpstr>
      <vt:lpstr>Ответы  на вопросы:</vt:lpstr>
      <vt:lpstr>7).  Катеты прямоугольного треугольника 6 см и 8 см. Длина гипотенузы 10 см. Вычислите высоту, проведенную к гипотенузе.   8). Дана трапеция АВСD с основаниями АВ и СD. Докажите, что: а) треугольники АВD и ВАС имеют равные площади; б) треугольники АОD и ВОС имеют равные площади  9). В треугольнике АВС проведена медиана ВD.  Во сколько раз площадь треугольника АВD меньше площади треугольника АВС?   Объясните.  </vt:lpstr>
      <vt:lpstr>Ответы:</vt:lpstr>
      <vt:lpstr>Проверка домашнего задания.</vt:lpstr>
      <vt:lpstr>Задача № 40 рабочей тетради. Один учащийся читает решение по своей тетради, остальные обсуждают и проверяют.</vt:lpstr>
      <vt:lpstr>Дополнительная задача. </vt:lpstr>
      <vt:lpstr>  </vt:lpstr>
      <vt:lpstr> Теорема: Если угол одного  треугольника равен углу другого треугольника, то отношение площадей этих треугольников равно отношению произведений сторон, заключающих равные углы. </vt:lpstr>
      <vt:lpstr>Закрепление нового материала</vt:lpstr>
      <vt:lpstr>1. Устное решение задач по готовым чертежам.</vt:lpstr>
      <vt:lpstr>Задача 1. М – середина АВ.      МВ = 4 см,       АК = 4 см,     АС = 12 см.                 Найти SBCKМ, если SAMK = 16〖см〗^2</vt:lpstr>
      <vt:lpstr>Решение:   (  SAMK)/SABC=(AM×AK)/(AB×BC);  или  16/(S∆ABC    )=  (4×4)/(8×12);  т.е.  16/SABC =1/6;                            SАВС=96 〖см〗^2,                                                            Ответ:  SBCKМ =80〖см〗^2</vt:lpstr>
      <vt:lpstr>Задача 2.</vt:lpstr>
      <vt:lpstr>Решение:  S_ABC/S_KMN  = (5×3)/(2×7)  ; или 60/S_KMN  = 15/14;    тогда S_KMN=(60×14)/15 =56〖см〗^2.  Ответ: S_KMN = 56〖см〗^2.   </vt:lpstr>
      <vt:lpstr>    2.Решение задачи с записью в тетради.  </vt:lpstr>
      <vt:lpstr>  Задача 3. Дано: ОА=8см; ОВ=6см; ОС=5см;  SАОВ=36〖см〗^2 Найти:Sсод. РайтиНн </vt:lpstr>
      <vt:lpstr>Решение:</vt:lpstr>
      <vt:lpstr>Итог урока Домашнее 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80</cp:revision>
  <cp:lastPrinted>2016-01-26T07:31:18Z</cp:lastPrinted>
  <dcterms:created xsi:type="dcterms:W3CDTF">2014-11-23T11:37:27Z</dcterms:created>
  <dcterms:modified xsi:type="dcterms:W3CDTF">2016-01-29T19:48:51Z</dcterms:modified>
</cp:coreProperties>
</file>