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handoutMasterIdLst>
    <p:handoutMasterId r:id="rId30"/>
  </p:handoutMasterIdLst>
  <p:sldIdLst>
    <p:sldId id="289" r:id="rId2"/>
    <p:sldId id="265" r:id="rId3"/>
    <p:sldId id="290" r:id="rId4"/>
    <p:sldId id="291" r:id="rId5"/>
    <p:sldId id="292" r:id="rId6"/>
    <p:sldId id="294" r:id="rId7"/>
    <p:sldId id="293" r:id="rId8"/>
    <p:sldId id="297" r:id="rId9"/>
    <p:sldId id="298" r:id="rId10"/>
    <p:sldId id="299" r:id="rId11"/>
    <p:sldId id="300" r:id="rId12"/>
    <p:sldId id="301" r:id="rId13"/>
    <p:sldId id="267" r:id="rId14"/>
    <p:sldId id="296" r:id="rId15"/>
    <p:sldId id="302" r:id="rId16"/>
    <p:sldId id="303" r:id="rId17"/>
    <p:sldId id="304" r:id="rId18"/>
    <p:sldId id="272" r:id="rId19"/>
    <p:sldId id="309" r:id="rId20"/>
    <p:sldId id="282" r:id="rId21"/>
    <p:sldId id="283" r:id="rId22"/>
    <p:sldId id="305" r:id="rId23"/>
    <p:sldId id="260" r:id="rId24"/>
    <p:sldId id="307" r:id="rId25"/>
    <p:sldId id="306" r:id="rId26"/>
    <p:sldId id="271" r:id="rId27"/>
    <p:sldId id="30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има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60093"/>
    <a:srgbClr val="FF00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7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323F-35E5-4A6B-A3D4-63DA108047D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2588C-5913-42C6-AECD-551A55818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97D46-1726-4960-864A-8BFA1051FD02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7C100-F9A3-43D5-87D9-370AF09E0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62522A-047E-4523-A6B2-D7F13D2015A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74C6A6-D563-4A95-9EDC-18784389D0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Развитие творческой одаренности и формирование социально-коммуникативных способностей дошкольников посредством театрализованной деятельности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5214950"/>
            <a:ext cx="8072494" cy="12858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Педагог-психолог:  Полетаева Т.В.</a:t>
            </a:r>
          </a:p>
          <a:p>
            <a:r>
              <a:rPr lang="ru-RU" sz="28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Д/с </a:t>
            </a:r>
            <a:r>
              <a:rPr lang="ru-RU" sz="28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</a:t>
            </a:r>
            <a:r>
              <a:rPr lang="ru-RU" sz="28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246 ОАО «РЖД»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Методика исследования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тревожности ребенка</a:t>
            </a:r>
            <a:endParaRPr lang="ru-RU" sz="2800" b="1" dirty="0">
              <a:latin typeface="+mn-lt"/>
            </a:endParaRPr>
          </a:p>
        </p:txBody>
      </p:sp>
      <p:pic>
        <p:nvPicPr>
          <p:cNvPr id="9" name="Содержимое 8" descr="DSCN0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4134" y="1935163"/>
            <a:ext cx="5475732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Тест </a:t>
            </a:r>
            <a:r>
              <a:rPr lang="ru-RU" sz="3200" b="1" dirty="0" err="1" smtClean="0">
                <a:latin typeface="+mn-lt"/>
              </a:rPr>
              <a:t>креативности</a:t>
            </a:r>
            <a:r>
              <a:rPr lang="ru-RU" sz="3200" b="1" dirty="0" smtClean="0">
                <a:latin typeface="+mn-lt"/>
              </a:rPr>
              <a:t> Вильямса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Содержимое 3" descr="DSCN0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214554"/>
            <a:ext cx="2878937" cy="313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1003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r="2439"/>
          <a:stretch>
            <a:fillRect/>
          </a:stretch>
        </p:blipFill>
        <p:spPr>
          <a:xfrm rot="21037600">
            <a:off x="161263" y="1432333"/>
            <a:ext cx="285748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100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4445" r="4443"/>
          <a:stretch>
            <a:fillRect/>
          </a:stretch>
        </p:blipFill>
        <p:spPr>
          <a:xfrm rot="715575">
            <a:off x="5997533" y="1276724"/>
            <a:ext cx="2928958" cy="241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1006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l="4878" r="4877"/>
          <a:stretch>
            <a:fillRect/>
          </a:stretch>
        </p:blipFill>
        <p:spPr>
          <a:xfrm rot="21155660">
            <a:off x="496195" y="4100734"/>
            <a:ext cx="2815124" cy="233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1007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 rot="829961">
            <a:off x="6310747" y="3758663"/>
            <a:ext cx="2274732" cy="286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43932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+mn-lt"/>
              </a:rPr>
              <a:t>Театрализованная деятельность предполагает активность, свободу творческого самовыражения, атмосферу доверия и эмоциональной близости 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и становится средством для развития 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творчески одаренных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SCN096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7133" b="11908"/>
          <a:stretch>
            <a:fillRect/>
          </a:stretch>
        </p:blipFill>
        <p:spPr>
          <a:xfrm>
            <a:off x="1142976" y="2857496"/>
            <a:ext cx="6987317" cy="3714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642919"/>
            <a:ext cx="635798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работы:</a:t>
            </a: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572008"/>
            <a:ext cx="90110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72140"/>
            <a:ext cx="9429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 - Создание детской театральной группы.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1442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    - Развитие структурных компонентов одаренности детей, способствующих социальному становлению 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дошкольника, успешной реализации его интеллектуально-творческого потенциала, а также созданию оптимального психологического климата дошкольников.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        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642918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Ознакомить детей с разными видами детских театров: театр масок, настольный театр, пальчиковый театр, теневой театр, театр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Би-ба-бо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кукольный театр за ширмой. Обучить приемам манипуляции детских театров различных видов.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понятиями «эмоции», «пантомимика», умение распознавать эмоциональные состояния других. Развивать эмоционально-творческий потенциал дошкольников.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Поддерживать стремление к дружеским контактам в совместных играх-драматизациях, создавать благоприятные условия для развития коммуникативных способностей.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театрального творчества расширять у дошкольников общую осведомленность об окружающем мире, формировать определенный элементарный опыт профессиональных действий, железнодорожному транспорту, труду железнодорожников через театрализацию.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интерес к изготовлению декораций, костюмов, настольных театров своими руками.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принимать критику без обид, а так же способности находить недостатки в собственных суждениях, оценках.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независимость мышления, то есть находить собственные решения, открыто излагать смелые идеи, гипотезы. Развивать воображение, фантазию в сочинении собственных сказок методом моделирования.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адаптироваться к людям, правильно воспринимать и оценивать их самих и их поступки, взаимодействовать с ними и налаживать хорошие взаимоотношения в различных социальных ситуациях.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Вовлекать родителей в совместную работу, создавая радостную атмосферу совместного с ребенком творчества.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204_103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5263">
            <a:off x="637548" y="291439"/>
            <a:ext cx="3513644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20150204_105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3929058" cy="2946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150204_110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3857651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305201414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3253">
            <a:off x="4929190" y="285728"/>
            <a:ext cx="3596640" cy="2980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48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3896" t="17316" r="3896"/>
          <a:stretch>
            <a:fillRect/>
          </a:stretch>
        </p:blipFill>
        <p:spPr>
          <a:xfrm>
            <a:off x="2223891" y="2143116"/>
            <a:ext cx="6665437" cy="4482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N0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1936">
            <a:off x="262484" y="376909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3438" y="857232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Пальчиковый театр 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   «Волк и козлята»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989.JPG"/>
          <p:cNvPicPr>
            <a:picLocks noChangeAspect="1"/>
          </p:cNvPicPr>
          <p:nvPr/>
        </p:nvPicPr>
        <p:blipFill>
          <a:blip r:embed="rId2" cstate="print"/>
          <a:srcRect l="18055" t="16666"/>
          <a:stretch>
            <a:fillRect/>
          </a:stretch>
        </p:blipFill>
        <p:spPr>
          <a:xfrm rot="21213233">
            <a:off x="39499" y="843993"/>
            <a:ext cx="2500330" cy="339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N0991.JPG"/>
          <p:cNvPicPr>
            <a:picLocks noChangeAspect="1"/>
          </p:cNvPicPr>
          <p:nvPr/>
        </p:nvPicPr>
        <p:blipFill>
          <a:blip r:embed="rId3" cstate="print"/>
          <a:srcRect l="11111" t="6250"/>
          <a:stretch>
            <a:fillRect/>
          </a:stretch>
        </p:blipFill>
        <p:spPr>
          <a:xfrm rot="334120">
            <a:off x="6711359" y="856852"/>
            <a:ext cx="238761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0992.JPG"/>
          <p:cNvPicPr>
            <a:picLocks noChangeAspect="1"/>
          </p:cNvPicPr>
          <p:nvPr/>
        </p:nvPicPr>
        <p:blipFill>
          <a:blip r:embed="rId4" cstate="print"/>
          <a:srcRect l="31945" t="32292" r="2777"/>
          <a:stretch>
            <a:fillRect/>
          </a:stretch>
        </p:blipFill>
        <p:spPr>
          <a:xfrm rot="398697">
            <a:off x="2252535" y="3197361"/>
            <a:ext cx="2359393" cy="326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7422" y="714356"/>
            <a:ext cx="450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                  Этюд 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  «Потеряли котятки 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 на дороге перчатки…»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DSCN0990.JPG"/>
          <p:cNvPicPr>
            <a:picLocks noChangeAspect="1"/>
          </p:cNvPicPr>
          <p:nvPr/>
        </p:nvPicPr>
        <p:blipFill>
          <a:blip r:embed="rId5" cstate="print"/>
          <a:srcRect l="18055" t="7291" b="5208"/>
          <a:stretch>
            <a:fillRect/>
          </a:stretch>
        </p:blipFill>
        <p:spPr>
          <a:xfrm rot="21208169">
            <a:off x="4684424" y="3052538"/>
            <a:ext cx="2365755" cy="336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1120114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381336">
            <a:off x="358034" y="1034435"/>
            <a:ext cx="3475232" cy="4633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81120114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38169">
            <a:off x="4676905" y="3459570"/>
            <a:ext cx="3977314" cy="2982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21380865">
            <a:off x="1156057" y="5979774"/>
            <a:ext cx="1598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«Багаж»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85238">
            <a:off x="6318854" y="1233453"/>
            <a:ext cx="27629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«Паровозик</a:t>
            </a:r>
          </a:p>
          <a:p>
            <a:pPr algn="ctr"/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Из </a:t>
            </a:r>
            <a:r>
              <a:rPr lang="ru-RU" sz="2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Ромашково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Рисунок 6" descr="16112011478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 rot="21297789">
            <a:off x="4320520" y="650357"/>
            <a:ext cx="1906434" cy="2491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6500858" cy="5071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642918"/>
            <a:ext cx="546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Моделирование сказок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358246" cy="3714752"/>
          </a:xfrm>
          <a:effectLst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r"/>
            <a:r>
              <a:rPr lang="ru-RU" sz="4000" b="1" i="1" dirty="0" smtClean="0">
                <a:latin typeface="+mn-lt"/>
              </a:rPr>
              <a:t>«… Таланты будущих поколений могут быть охраняемы только путем развития и воспитания юных талантов; </a:t>
            </a:r>
            <a:br>
              <a:rPr lang="ru-RU" sz="4000" b="1" i="1" dirty="0" smtClean="0">
                <a:latin typeface="+mn-lt"/>
              </a:rPr>
            </a:br>
            <a:r>
              <a:rPr lang="ru-RU" sz="4000" b="1" i="1" dirty="0" smtClean="0">
                <a:latin typeface="+mn-lt"/>
              </a:rPr>
              <a:t>для этого же </a:t>
            </a:r>
            <a:br>
              <a:rPr lang="ru-RU" sz="4000" b="1" i="1" dirty="0" smtClean="0">
                <a:latin typeface="+mn-lt"/>
              </a:rPr>
            </a:br>
            <a:r>
              <a:rPr lang="ru-RU" sz="4000" b="1" i="1" dirty="0" smtClean="0">
                <a:latin typeface="+mn-lt"/>
              </a:rPr>
              <a:t>необходимо </a:t>
            </a:r>
            <a:br>
              <a:rPr lang="ru-RU" sz="4000" b="1" i="1" dirty="0" smtClean="0">
                <a:latin typeface="+mn-lt"/>
              </a:rPr>
            </a:br>
            <a:r>
              <a:rPr lang="ru-RU" sz="4000" b="1" i="1" dirty="0" smtClean="0">
                <a:latin typeface="+mn-lt"/>
              </a:rPr>
              <a:t>их раннее </a:t>
            </a:r>
            <a:br>
              <a:rPr lang="ru-RU" sz="4000" b="1" i="1" dirty="0" smtClean="0">
                <a:latin typeface="+mn-lt"/>
              </a:rPr>
            </a:br>
            <a:r>
              <a:rPr lang="ru-RU" sz="4000" b="1" i="1" dirty="0" smtClean="0">
                <a:latin typeface="+mn-lt"/>
              </a:rPr>
              <a:t>узнавание».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5786454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4617B"/>
                </a:solidFill>
                <a:ea typeface="+mj-ea"/>
                <a:cs typeface="+mj-cs"/>
              </a:rPr>
              <a:t>Г. </a:t>
            </a:r>
            <a:r>
              <a:rPr lang="ru-RU" sz="3200" i="1" dirty="0" err="1" smtClean="0">
                <a:solidFill>
                  <a:srgbClr val="04617B"/>
                </a:solidFill>
                <a:ea typeface="+mj-ea"/>
                <a:cs typeface="+mj-cs"/>
              </a:rPr>
              <a:t>Ревеш</a:t>
            </a:r>
            <a:endParaRPr lang="ru-RU" sz="1600" i="1" dirty="0"/>
          </a:p>
        </p:txBody>
      </p:sp>
      <p:pic>
        <p:nvPicPr>
          <p:cNvPr id="5" name="Рисунок 4" descr="getImage (3)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3357562"/>
            <a:ext cx="4286280" cy="333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8675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Моделирование сказок</a:t>
            </a:r>
            <a:endParaRPr lang="ru-RU" sz="3600" b="1" dirty="0">
              <a:latin typeface="+mn-lt"/>
            </a:endParaRPr>
          </a:p>
        </p:txBody>
      </p:sp>
      <p:pic>
        <p:nvPicPr>
          <p:cNvPr id="3" name="Рисунок 2" descr="231120114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7664">
            <a:off x="4306981" y="2191346"/>
            <a:ext cx="4455725" cy="2982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три порося.JPG"/>
          <p:cNvPicPr>
            <a:picLocks noChangeAspect="1"/>
          </p:cNvPicPr>
          <p:nvPr/>
        </p:nvPicPr>
        <p:blipFill>
          <a:blip r:embed="rId3" cstate="print"/>
          <a:srcRect r="4249"/>
          <a:stretch>
            <a:fillRect/>
          </a:stretch>
        </p:blipFill>
        <p:spPr>
          <a:xfrm rot="21179120">
            <a:off x="267054" y="1674524"/>
            <a:ext cx="3956996" cy="4616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7860" y="3950422"/>
            <a:ext cx="3181411" cy="2387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getIma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4795"/>
            <a:ext cx="3085179" cy="3391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8112011488.jpg"/>
          <p:cNvPicPr>
            <a:picLocks noChangeAspect="1"/>
          </p:cNvPicPr>
          <p:nvPr/>
        </p:nvPicPr>
        <p:blipFill>
          <a:blip r:embed="rId4" cstate="email"/>
          <a:srcRect t="5882"/>
          <a:stretch>
            <a:fillRect/>
          </a:stretch>
        </p:blipFill>
        <p:spPr>
          <a:xfrm rot="525428">
            <a:off x="6090844" y="2830425"/>
            <a:ext cx="2537325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305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Совместная работа родителей с детьми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 descr="23112011495.jpg"/>
          <p:cNvPicPr>
            <a:picLocks noChangeAspect="1"/>
          </p:cNvPicPr>
          <p:nvPr/>
        </p:nvPicPr>
        <p:blipFill>
          <a:blip r:embed="rId5" cstate="email"/>
          <a:srcRect l="11415" b="2978"/>
          <a:stretch>
            <a:fillRect/>
          </a:stretch>
        </p:blipFill>
        <p:spPr>
          <a:xfrm rot="21435118">
            <a:off x="3962273" y="195401"/>
            <a:ext cx="2802555" cy="3430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420141474.jpg"/>
          <p:cNvPicPr>
            <a:picLocks noChangeAspect="1"/>
          </p:cNvPicPr>
          <p:nvPr/>
        </p:nvPicPr>
        <p:blipFill>
          <a:blip r:embed="rId2"/>
          <a:srcRect t="21978"/>
          <a:stretch>
            <a:fillRect/>
          </a:stretch>
        </p:blipFill>
        <p:spPr>
          <a:xfrm>
            <a:off x="642910" y="1857364"/>
            <a:ext cx="7965840" cy="4661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857232"/>
            <a:ext cx="8491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Изготовление театра теней «Теремок»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133322">
            <a:off x="179403" y="483104"/>
            <a:ext cx="3111465" cy="286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1525">
            <a:off x="5575635" y="395367"/>
            <a:ext cx="3265762" cy="270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Рисунок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7851">
            <a:off x="570878" y="3424025"/>
            <a:ext cx="238581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исунок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5835">
            <a:off x="6215580" y="3505197"/>
            <a:ext cx="2255828" cy="320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14678" y="2714620"/>
            <a:ext cx="2532760" cy="258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715016"/>
            <a:ext cx="8592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«Вот какой рассеянный»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 (1).jpg"/>
          <p:cNvPicPr>
            <a:picLocks noChangeAspect="1"/>
          </p:cNvPicPr>
          <p:nvPr/>
        </p:nvPicPr>
        <p:blipFill>
          <a:blip r:embed="rId2">
            <a:lum bright="10000"/>
          </a:blip>
          <a:srcRect l="20543" t="29411" r="7783"/>
          <a:stretch>
            <a:fillRect/>
          </a:stretch>
        </p:blipFill>
        <p:spPr>
          <a:xfrm>
            <a:off x="1214414" y="1428736"/>
            <a:ext cx="7000924" cy="517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15304" cy="4897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D60093"/>
                </a:solidFill>
                <a:latin typeface="+mn-lt"/>
              </a:rPr>
              <a:t>«Как семеро козлят пошли в детский сад»</a:t>
            </a:r>
            <a:endParaRPr lang="ru-RU" sz="3200" b="1" dirty="0">
              <a:solidFill>
                <a:srgbClr val="D60093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1220115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7538">
            <a:off x="285720" y="428604"/>
            <a:ext cx="4876800" cy="3657600"/>
          </a:xfrm>
          <a:prstGeom prst="rect">
            <a:avLst/>
          </a:prstGeom>
        </p:spPr>
      </p:pic>
      <p:pic>
        <p:nvPicPr>
          <p:cNvPr id="3" name="Рисунок 2" descr="281220115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1194">
            <a:off x="3983083" y="3256312"/>
            <a:ext cx="4626864" cy="3313176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 rot="613846">
            <a:off x="5070000" y="928670"/>
            <a:ext cx="41863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Кукольный театр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«Новогодний поезд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 из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Куралесья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40820113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69610">
            <a:off x="163606" y="390863"/>
            <a:ext cx="4838550" cy="343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 rot="610761">
            <a:off x="5429256" y="1000108"/>
            <a:ext cx="35221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Театр для детей: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«Сказка о паровозе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Трубочисте и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непослушном вагоне»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040820113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53976">
            <a:off x="3392098" y="2900884"/>
            <a:ext cx="5000791" cy="370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Ожидаемые результаты: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ходе театрализованной деятельности, проводимых методик, обнаружилось достаточное повышение творческой одаренности у детей, а также значительное повышение интереса воспитателей и родителей к результатам этой работы.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Ребенок часто высказывает много разных соображений по поводу конкретной ситуации; способен по-разному подойти к проблеме или к использованию материалов;</a:t>
            </a:r>
            <a:r>
              <a:rPr lang="ru-RU" sz="20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изобретателен в творческой деятельности,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способен продуцировать оригинальные идеи или находить оригинальный результат.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Ребенок избирает средства общения, нацеленные преимущественно на мирное урегулирование конфликта: смягчение противостояния, учитывая интересы «детского общества»; при урегулировании напряженной обстановки проявление находчивости в поисках путей позитивного разрешения конфликта; прекращение ссоры, поиск наиболее адекватных путей её разрешения.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Выступление перед аудиторией формирует у детей уверенность в себе, опыт социальных навыков поведения, способствует развитие у дошкольников всех компонентов речи.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305800" cy="521497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+mn-lt"/>
              </a:rPr>
              <a:t>Одаренность детей дошкольного возраста рассматривается как интегральная личностная характеристика, включающая: </a:t>
            </a:r>
            <a:br>
              <a:rPr lang="ru-RU" sz="2800" i="1" dirty="0" smtClean="0">
                <a:latin typeface="+mn-lt"/>
              </a:rPr>
            </a:br>
            <a:r>
              <a:rPr lang="ru-RU" sz="2800" i="1" dirty="0" smtClean="0">
                <a:solidFill>
                  <a:srgbClr val="002060"/>
                </a:solidFill>
                <a:latin typeface="+mn-lt"/>
              </a:rPr>
              <a:t> - познавательную потребность (когнитивный компонент), </a:t>
            </a:r>
            <a:br>
              <a:rPr lang="ru-RU" sz="28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i="1" dirty="0" smtClean="0">
                <a:solidFill>
                  <a:srgbClr val="002060"/>
                </a:solidFill>
                <a:latin typeface="+mn-lt"/>
              </a:rPr>
              <a:t> - высокий уровень развития интеллектуальных и творческих способностей (интеллектуальный и </a:t>
            </a:r>
            <a:r>
              <a:rPr lang="ru-RU" sz="2800" i="1" dirty="0" err="1" smtClean="0">
                <a:solidFill>
                  <a:srgbClr val="002060"/>
                </a:solidFill>
                <a:latin typeface="+mn-lt"/>
              </a:rPr>
              <a:t>креативный</a:t>
            </a:r>
            <a:r>
              <a:rPr lang="ru-RU" sz="2800" i="1" dirty="0" smtClean="0">
                <a:solidFill>
                  <a:srgbClr val="002060"/>
                </a:solidFill>
                <a:latin typeface="+mn-lt"/>
              </a:rPr>
              <a:t> компоненты). </a:t>
            </a:r>
            <a:r>
              <a:rPr lang="ru-RU" sz="2800" i="1" dirty="0" smtClean="0">
                <a:latin typeface="+mn-lt"/>
              </a:rPr>
              <a:t/>
            </a:r>
            <a:br>
              <a:rPr lang="ru-RU" sz="2800" i="1" dirty="0" smtClean="0">
                <a:latin typeface="+mn-lt"/>
              </a:rPr>
            </a:br>
            <a:r>
              <a:rPr lang="ru-RU" sz="2800" i="1" dirty="0" smtClean="0">
                <a:latin typeface="+mn-lt"/>
              </a:rPr>
              <a:t>Взаимосвязь этих компонентов является важным моментом в становлении нестандартно мыслящей и творческой личности, обеспечивает полноценную социализацию личности одаренного ребенка.</a:t>
            </a:r>
            <a:endParaRPr lang="ru-RU" sz="2800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507209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latin typeface="+mn-lt"/>
              </a:rPr>
              <a:t>Для создания благоприятных условий  проявления признаков одаренности воспитанников, необходимо раннее выявление их творческих возможностей и способностей, развития и саморазвития личности, способной к оптимальной творческой самореализации.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664371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</a:rPr>
              <a:t>       Признаки высокого творческого потенциала у детей </a:t>
            </a:r>
            <a:br>
              <a:rPr lang="ru-RU" sz="27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в раннем детстве по К. </a:t>
            </a:r>
            <a:r>
              <a:rPr lang="ru-RU" sz="2700" i="1" dirty="0" err="1" smtClean="0">
                <a:solidFill>
                  <a:schemeClr val="accent1">
                    <a:lumMod val="50000"/>
                  </a:schemeClr>
                </a:solidFill>
              </a:rPr>
              <a:t>Тэкэксу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i="1" dirty="0" smtClean="0"/>
              <a:t> - Способность следить одновременно за двумя или больше происходящими вокруг событиями.</a:t>
            </a:r>
            <a:br>
              <a:rPr lang="ru-RU" sz="2700" i="1" dirty="0" smtClean="0"/>
            </a:br>
            <a:r>
              <a:rPr lang="ru-RU" sz="2700" i="1" dirty="0" smtClean="0"/>
              <a:t> - Любопытство.</a:t>
            </a:r>
            <a:br>
              <a:rPr lang="ru-RU" sz="2700" i="1" dirty="0" smtClean="0"/>
            </a:br>
            <a:r>
              <a:rPr lang="ru-RU" sz="2700" i="1" dirty="0" smtClean="0"/>
              <a:t> - Способность прослеживать причинно-следственные связи и делать выводы.</a:t>
            </a:r>
            <a:br>
              <a:rPr lang="ru-RU" sz="2700" i="1" dirty="0" smtClean="0"/>
            </a:br>
            <a:r>
              <a:rPr lang="ru-RU" sz="2700" i="1" dirty="0" smtClean="0"/>
              <a:t> - Отличная память.</a:t>
            </a:r>
            <a:br>
              <a:rPr lang="ru-RU" sz="2700" i="1" dirty="0" smtClean="0"/>
            </a:br>
            <a:r>
              <a:rPr lang="ru-RU" sz="2700" i="1" dirty="0" smtClean="0"/>
              <a:t> - Большой словарный запас.</a:t>
            </a:r>
            <a:br>
              <a:rPr lang="ru-RU" sz="2700" i="1" dirty="0" smtClean="0"/>
            </a:br>
            <a:r>
              <a:rPr lang="ru-RU" sz="2700" i="1" dirty="0" smtClean="0"/>
              <a:t> - Высокий порог отключения (трудные вопросы и ситуации не вынуждают их отключаться, они нетерпимы, когда за них решают и им подсказывают).</a:t>
            </a:r>
            <a:br>
              <a:rPr lang="ru-RU" sz="2700" i="1" dirty="0" smtClean="0"/>
            </a:br>
            <a:r>
              <a:rPr lang="ru-RU" sz="2700" i="1" dirty="0" smtClean="0"/>
              <a:t> - Высокая избирательная концентрация внимания.</a:t>
            </a:r>
            <a:br>
              <a:rPr lang="ru-RU" sz="2700" i="1" dirty="0" smtClean="0"/>
            </a:br>
            <a:r>
              <a:rPr lang="ru-RU" sz="2700" i="1" dirty="0" smtClean="0"/>
              <a:t> - Упорство в достижении цели в сфере, которая интересна.</a:t>
            </a:r>
            <a:br>
              <a:rPr lang="ru-RU" sz="2700" i="1" dirty="0" smtClean="0"/>
            </a:br>
            <a:r>
              <a:rPr lang="ru-RU" sz="2700" i="1" dirty="0" smtClean="0"/>
              <a:t> - Высокий уровень притязаний в этой сфере.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305800" cy="608249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Принципы работы по развитию</a:t>
            </a:r>
            <a:b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      творчески одаренных детей: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rgbClr val="002060"/>
                </a:solidFill>
                <a:latin typeface="Georgia" pitchFamily="18" charset="0"/>
              </a:rPr>
              <a:t>    - принцип развития детского творчества, воображения на всех этапах обучения и воспитания дошкольников. </a:t>
            </a:r>
            <a:r>
              <a:rPr lang="ru-RU" sz="3100" i="1" dirty="0" smtClean="0">
                <a:latin typeface="Georgia" pitchFamily="18" charset="0"/>
              </a:rPr>
              <a:t/>
            </a:r>
            <a:br>
              <a:rPr lang="ru-RU" sz="3100" i="1" dirty="0" smtClean="0">
                <a:latin typeface="Georgia" pitchFamily="18" charset="0"/>
              </a:rPr>
            </a:br>
            <a:r>
              <a:rPr lang="ru-RU" sz="3100" i="1" dirty="0" smtClean="0">
                <a:latin typeface="Georgia" pitchFamily="18" charset="0"/>
              </a:rPr>
              <a:t>   Творчество – наиболее содержательная форма психической активности, в которой эмоциональная насыщенность процесса детского творчества влияет на структуру личности ребенка.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305800" cy="442915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Georgia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Georgia" pitchFamily="18" charset="0"/>
              </a:rPr>
              <a:t>- </a:t>
            </a:r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принцип оптимального педагогического взаимодействия, сотрудничества с воспитателями и родителями.</a:t>
            </a:r>
            <a:r>
              <a:rPr lang="ru-RU" sz="2800" i="1" dirty="0" smtClean="0">
                <a:latin typeface="Georgia" pitchFamily="18" charset="0"/>
              </a:rPr>
              <a:t/>
            </a:r>
            <a:br>
              <a:rPr lang="ru-RU" sz="2800" i="1" dirty="0" smtClean="0">
                <a:latin typeface="Georgia" pitchFamily="18" charset="0"/>
              </a:rPr>
            </a:br>
            <a:r>
              <a:rPr lang="ru-RU" sz="2800" i="1" dirty="0" smtClean="0">
                <a:latin typeface="Georgia" pitchFamily="18" charset="0"/>
              </a:rPr>
              <a:t>    Воспитатель осуществляет руководство разных видов деятельности дошкольников, есть возможности и благоприятные условия для изучения эмоционального благополучия, внутреннего душевного комфорта дошкольников – их психологического здоровья.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07220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Методы исследования детей с целью 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выявления признаков творческой одаренности: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Метод наблюдения (младшая группа).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Методика «Лесенка» для изучения самооценки ребенка;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Методика исследования тревожности ребенка;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Методика «Диагностика природной памяти»;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Методика изучения личности;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Методика изучения творчества ребенка,  тест на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Методика определения уровня развития творческих способностей;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Игровой тест «Три слова» для оценки творческого воображения;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Методика моделирования сказок.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             Методика «Лесенка» для изучения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                 уровня самооценки ребенка</a:t>
            </a:r>
            <a:endParaRPr lang="ru-RU" sz="2800" b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i="1" dirty="0" smtClean="0"/>
              <a:t>Средняя группа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</a:t>
            </a:r>
            <a:r>
              <a:rPr lang="ru-RU" i="1" dirty="0" smtClean="0"/>
              <a:t>Подготовительная группа</a:t>
            </a:r>
            <a:endParaRPr lang="ru-RU" i="1" dirty="0"/>
          </a:p>
        </p:txBody>
      </p:sp>
      <p:pic>
        <p:nvPicPr>
          <p:cNvPr id="9" name="Содержимое 8" descr="DSCN096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8651" y="2514600"/>
            <a:ext cx="3894523" cy="384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DSCN095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24452" y="2514600"/>
            <a:ext cx="3505683" cy="384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591</Words>
  <Application>Microsoft Office PowerPoint</Application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Развитие творческой одаренности и формирование социально-коммуникативных способностей дошкольников посредством театрализованной деятельности </vt:lpstr>
      <vt:lpstr>«… Таланты будущих поколений могут быть охраняемы только путем развития и воспитания юных талантов;  для этого же  необходимо  их раннее  узнавание».</vt:lpstr>
      <vt:lpstr>Одаренность детей дошкольного возраста рассматривается как интегральная личностная характеристика, включающая:   - познавательную потребность (когнитивный компонент),   - высокий уровень развития интеллектуальных и творческих способностей (интеллектуальный и креативный компоненты).  Взаимосвязь этих компонентов является важным моментом в становлении нестандартно мыслящей и творческой личности, обеспечивает полноценную социализацию личности одаренного ребенка.</vt:lpstr>
      <vt:lpstr>Для создания благоприятных условий  проявления признаков одаренности воспитанников, необходимо раннее выявление их творческих возможностей и способностей, развития и саморазвития личности, способной к оптимальной творческой самореализации. </vt:lpstr>
      <vt:lpstr>       Признаки высокого творческого потенциала у детей                             в раннем детстве по К. Тэкэксу:    - Способность следить одновременно за двумя или больше происходящими вокруг событиями.  - Любопытство.  - Способность прослеживать причинно-следственные связи и делать выводы.  - Отличная память.  - Большой словарный запас.  - Высокий порог отключения (трудные вопросы и ситуации не вынуждают их отключаться, они нетерпимы, когда за них решают и им подсказывают).  - Высокая избирательная концентрация внимания.  - Упорство в достижении цели в сфере, которая интересна.  - Высокий уровень притязаний в этой сфере. </vt:lpstr>
      <vt:lpstr>             Принципы работы по развитию                творчески одаренных детей:      - принцип развития детского творчества, воображения на всех этапах обучения и воспитания дошкольников.     Творчество – наиболее содержательная форма психической активности, в которой эмоциональная насыщенность процесса детского творчества влияет на структуру личности ребенка.  </vt:lpstr>
      <vt:lpstr> - принцип оптимального педагогического взаимодействия, сотрудничества с воспитателями и родителями.     Воспитатель осуществляет руководство разных видов деятельности дошкольников, есть возможности и благоприятные условия для изучения эмоционального благополучия, внутреннего душевного комфорта дошкольников – их психологического здоровья. </vt:lpstr>
      <vt:lpstr>                  Методы исследования детей с целью        выявления признаков творческой одаренности:   - Метод наблюдения (младшая группа).  - Методика «Лесенка» для изучения самооценки ребенка;  - Методика исследования тревожности ребенка;  - Методика «Диагностика природной памяти»;   - Методика изучения личности;  - Методика изучения творчества ребенка,  тест на креативность;  - Методика определения уровня развития творческих способностей;  - Игровой тест «Три слова» для оценки творческого воображения;  - Методика моделирования сказок. </vt:lpstr>
      <vt:lpstr>             Методика «Лесенка» для изучения                   уровня самооценки ребенка</vt:lpstr>
      <vt:lpstr>Методика исследования  тревожности ребенка</vt:lpstr>
      <vt:lpstr>Тест креативности Вильямса</vt:lpstr>
      <vt:lpstr>Театрализованная деятельность предполагает активность, свободу творческого самовыражения, атмосферу доверия и эмоциональной близости  и становится средством для развития  творчески одаренных детей.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Моделирование сказок</vt:lpstr>
      <vt:lpstr>Совместная работа родителей с детьми</vt:lpstr>
      <vt:lpstr>Слайд 22</vt:lpstr>
      <vt:lpstr>Слайд 23</vt:lpstr>
      <vt:lpstr>«Как семеро козлят пошли в детский сад»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190</cp:revision>
  <dcterms:created xsi:type="dcterms:W3CDTF">2011-11-15T10:59:17Z</dcterms:created>
  <dcterms:modified xsi:type="dcterms:W3CDTF">2016-01-24T01:19:46Z</dcterms:modified>
</cp:coreProperties>
</file>