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6" r:id="rId5"/>
    <p:sldId id="259" r:id="rId6"/>
    <p:sldId id="260" r:id="rId7"/>
    <p:sldId id="261" r:id="rId8"/>
    <p:sldId id="262" r:id="rId9"/>
    <p:sldId id="263" r:id="rId10"/>
    <p:sldId id="264" r:id="rId11"/>
    <p:sldId id="265" r:id="rId1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116" d="100"/>
          <a:sy n="116" d="100"/>
        </p:scale>
        <p:origin x="10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74EE8DA1-0875-4F92-9A1A-A63BCF46EBAD}" type="datetimeFigureOut">
              <a:rPr lang="ru-RU" smtClean="0"/>
              <a:t>27.01.2016</a:t>
            </a:fld>
            <a:endParaRPr lang="ru-RU" dirty="0"/>
          </a:p>
        </p:txBody>
      </p:sp>
      <p:sp>
        <p:nvSpPr>
          <p:cNvPr id="5" name="Footer Placeholder 4"/>
          <p:cNvSpPr>
            <a:spLocks noGrp="1"/>
          </p:cNvSpPr>
          <p:nvPr>
            <p:ph type="ftr" sz="quarter" idx="11"/>
          </p:nvPr>
        </p:nvSpPr>
        <p:spPr>
          <a:xfrm>
            <a:off x="1371600" y="4323845"/>
            <a:ext cx="6400800" cy="365125"/>
          </a:xfrm>
        </p:spPr>
        <p:txBody>
          <a:bodyPr/>
          <a:lstStyle/>
          <a:p>
            <a:endParaRPr lang="ru-RU" dirty="0"/>
          </a:p>
        </p:txBody>
      </p:sp>
      <p:sp>
        <p:nvSpPr>
          <p:cNvPr id="6" name="Slide Number Placeholder 5"/>
          <p:cNvSpPr>
            <a:spLocks noGrp="1"/>
          </p:cNvSpPr>
          <p:nvPr>
            <p:ph type="sldNum" sz="quarter" idx="12"/>
          </p:nvPr>
        </p:nvSpPr>
        <p:spPr>
          <a:xfrm>
            <a:off x="8077200" y="1430866"/>
            <a:ext cx="2743200" cy="365125"/>
          </a:xfrm>
        </p:spPr>
        <p:txBody>
          <a:bodyPr/>
          <a:lstStyle/>
          <a:p>
            <a:fld id="{E6504408-7997-4F06-9CEC-6CC5A544E3FE}" type="slidenum">
              <a:rPr lang="ru-RU" smtClean="0"/>
              <a:t>‹#›</a:t>
            </a:fld>
            <a:endParaRPr lang="ru-RU" dirty="0"/>
          </a:p>
        </p:txBody>
      </p:sp>
    </p:spTree>
    <p:extLst>
      <p:ext uri="{BB962C8B-B14F-4D97-AF65-F5344CB8AC3E}">
        <p14:creationId xmlns:p14="http://schemas.microsoft.com/office/powerpoint/2010/main" val="3583084402"/>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smtClean="0"/>
              <a:t>Вставка рисунка</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74EE8DA1-0875-4F92-9A1A-A63BCF46EBAD}" type="datetimeFigureOut">
              <a:rPr lang="ru-RU" smtClean="0"/>
              <a:t>27.01.2016</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E6504408-7997-4F06-9CEC-6CC5A544E3FE}" type="slidenum">
              <a:rPr lang="ru-RU" smtClean="0"/>
              <a:t>‹#›</a:t>
            </a:fld>
            <a:endParaRPr lang="ru-RU" dirty="0"/>
          </a:p>
        </p:txBody>
      </p:sp>
    </p:spTree>
    <p:extLst>
      <p:ext uri="{BB962C8B-B14F-4D97-AF65-F5344CB8AC3E}">
        <p14:creationId xmlns:p14="http://schemas.microsoft.com/office/powerpoint/2010/main" val="128325672"/>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Заголовок и подпись">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74EE8DA1-0875-4F92-9A1A-A63BCF46EBAD}" type="datetimeFigureOut">
              <a:rPr lang="ru-RU" smtClean="0"/>
              <a:t>27.01.2016</a:t>
            </a:fld>
            <a:endParaRPr lang="ru-RU" dirty="0"/>
          </a:p>
        </p:txBody>
      </p:sp>
      <p:sp>
        <p:nvSpPr>
          <p:cNvPr id="6" name="Footer Placeholder 5"/>
          <p:cNvSpPr>
            <a:spLocks noGrp="1"/>
          </p:cNvSpPr>
          <p:nvPr>
            <p:ph type="ftr" sz="quarter" idx="11"/>
          </p:nvPr>
        </p:nvSpPr>
        <p:spPr>
          <a:xfrm>
            <a:off x="685800" y="379941"/>
            <a:ext cx="6991492" cy="365125"/>
          </a:xfrm>
        </p:spPr>
        <p:txBody>
          <a:bodyPr/>
          <a:lstStyle/>
          <a:p>
            <a:endParaRPr lang="ru-RU" dirty="0"/>
          </a:p>
        </p:txBody>
      </p:sp>
      <p:sp>
        <p:nvSpPr>
          <p:cNvPr id="7" name="Slide Number Placeholder 6"/>
          <p:cNvSpPr>
            <a:spLocks noGrp="1"/>
          </p:cNvSpPr>
          <p:nvPr>
            <p:ph type="sldNum" sz="quarter" idx="12"/>
          </p:nvPr>
        </p:nvSpPr>
        <p:spPr>
          <a:xfrm>
            <a:off x="10862452" y="381000"/>
            <a:ext cx="643748" cy="365125"/>
          </a:xfrm>
        </p:spPr>
        <p:txBody>
          <a:bodyPr/>
          <a:lstStyle/>
          <a:p>
            <a:fld id="{E6504408-7997-4F06-9CEC-6CC5A544E3FE}" type="slidenum">
              <a:rPr lang="ru-RU" smtClean="0"/>
              <a:t>‹#›</a:t>
            </a:fld>
            <a:endParaRPr lang="ru-RU" dirty="0"/>
          </a:p>
        </p:txBody>
      </p:sp>
    </p:spTree>
    <p:extLst>
      <p:ext uri="{BB962C8B-B14F-4D97-AF65-F5344CB8AC3E}">
        <p14:creationId xmlns:p14="http://schemas.microsoft.com/office/powerpoint/2010/main" val="168410510"/>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Цитата с подписью">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74EE8DA1-0875-4F92-9A1A-A63BCF46EBAD}" type="datetimeFigureOut">
              <a:rPr lang="ru-RU" smtClean="0"/>
              <a:t>27.01.2016</a:t>
            </a:fld>
            <a:endParaRPr lang="ru-RU" dirty="0"/>
          </a:p>
        </p:txBody>
      </p:sp>
      <p:sp>
        <p:nvSpPr>
          <p:cNvPr id="6" name="Footer Placeholder 5"/>
          <p:cNvSpPr>
            <a:spLocks noGrp="1"/>
          </p:cNvSpPr>
          <p:nvPr>
            <p:ph type="ftr" sz="quarter" idx="11"/>
          </p:nvPr>
        </p:nvSpPr>
        <p:spPr>
          <a:xfrm>
            <a:off x="685800" y="379941"/>
            <a:ext cx="6991492" cy="365125"/>
          </a:xfrm>
        </p:spPr>
        <p:txBody>
          <a:bodyPr/>
          <a:lstStyle/>
          <a:p>
            <a:endParaRPr lang="ru-RU" dirty="0"/>
          </a:p>
        </p:txBody>
      </p:sp>
      <p:sp>
        <p:nvSpPr>
          <p:cNvPr id="7" name="Slide Number Placeholder 6"/>
          <p:cNvSpPr>
            <a:spLocks noGrp="1"/>
          </p:cNvSpPr>
          <p:nvPr>
            <p:ph type="sldNum" sz="quarter" idx="12"/>
          </p:nvPr>
        </p:nvSpPr>
        <p:spPr>
          <a:xfrm>
            <a:off x="10862452" y="381000"/>
            <a:ext cx="643748" cy="365125"/>
          </a:xfrm>
        </p:spPr>
        <p:txBody>
          <a:bodyPr/>
          <a:lstStyle/>
          <a:p>
            <a:fld id="{E6504408-7997-4F06-9CEC-6CC5A544E3FE}" type="slidenum">
              <a:rPr lang="ru-RU" smtClean="0"/>
              <a:t>‹#›</a:t>
            </a:fld>
            <a:endParaRPr lang="ru-RU"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284763926"/>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Карточка имени">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74EE8DA1-0875-4F92-9A1A-A63BCF46EBAD}" type="datetimeFigureOut">
              <a:rPr lang="ru-RU" smtClean="0"/>
              <a:t>27.01.2016</a:t>
            </a:fld>
            <a:endParaRPr lang="ru-RU" dirty="0"/>
          </a:p>
        </p:txBody>
      </p:sp>
      <p:sp>
        <p:nvSpPr>
          <p:cNvPr id="6" name="Footer Placeholder 5"/>
          <p:cNvSpPr>
            <a:spLocks noGrp="1"/>
          </p:cNvSpPr>
          <p:nvPr>
            <p:ph type="ftr" sz="quarter" idx="11"/>
          </p:nvPr>
        </p:nvSpPr>
        <p:spPr>
          <a:xfrm>
            <a:off x="685800" y="378883"/>
            <a:ext cx="6991492" cy="365125"/>
          </a:xfrm>
        </p:spPr>
        <p:txBody>
          <a:bodyPr/>
          <a:lstStyle/>
          <a:p>
            <a:endParaRPr lang="ru-RU" dirty="0"/>
          </a:p>
        </p:txBody>
      </p:sp>
      <p:sp>
        <p:nvSpPr>
          <p:cNvPr id="7" name="Slide Number Placeholder 6"/>
          <p:cNvSpPr>
            <a:spLocks noGrp="1"/>
          </p:cNvSpPr>
          <p:nvPr>
            <p:ph type="sldNum" sz="quarter" idx="12"/>
          </p:nvPr>
        </p:nvSpPr>
        <p:spPr>
          <a:xfrm>
            <a:off x="10862452" y="381000"/>
            <a:ext cx="643748" cy="365125"/>
          </a:xfrm>
        </p:spPr>
        <p:txBody>
          <a:bodyPr/>
          <a:lstStyle/>
          <a:p>
            <a:fld id="{E6504408-7997-4F06-9CEC-6CC5A544E3FE}" type="slidenum">
              <a:rPr lang="ru-RU" smtClean="0"/>
              <a:t>‹#›</a:t>
            </a:fld>
            <a:endParaRPr lang="ru-RU" dirty="0"/>
          </a:p>
        </p:txBody>
      </p:sp>
    </p:spTree>
    <p:extLst>
      <p:ext uri="{BB962C8B-B14F-4D97-AF65-F5344CB8AC3E}">
        <p14:creationId xmlns:p14="http://schemas.microsoft.com/office/powerpoint/2010/main" val="2588791003"/>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74EE8DA1-0875-4F92-9A1A-A63BCF46EBAD}" type="datetimeFigureOut">
              <a:rPr lang="ru-RU" smtClean="0"/>
              <a:t>27.01.2016</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E6504408-7997-4F06-9CEC-6CC5A544E3FE}" type="slidenum">
              <a:rPr lang="ru-RU" smtClean="0"/>
              <a:t>‹#›</a:t>
            </a:fld>
            <a:endParaRPr lang="ru-RU" dirty="0"/>
          </a:p>
        </p:txBody>
      </p:sp>
    </p:spTree>
    <p:extLst>
      <p:ext uri="{BB962C8B-B14F-4D97-AF65-F5344CB8AC3E}">
        <p14:creationId xmlns:p14="http://schemas.microsoft.com/office/powerpoint/2010/main" val="1484665264"/>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dirty="0" smtClean="0"/>
              <a:t>Вставка рисунка</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dirty="0" smtClean="0"/>
              <a:t>Вставка рисунка</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dirty="0" smtClean="0"/>
              <a:t>Вставка рисунка</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74EE8DA1-0875-4F92-9A1A-A63BCF46EBAD}" type="datetimeFigureOut">
              <a:rPr lang="ru-RU" smtClean="0"/>
              <a:t>27.01.2016</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E6504408-7997-4F06-9CEC-6CC5A544E3FE}" type="slidenum">
              <a:rPr lang="ru-RU" smtClean="0"/>
              <a:t>‹#›</a:t>
            </a:fld>
            <a:endParaRPr lang="ru-RU" dirty="0"/>
          </a:p>
        </p:txBody>
      </p:sp>
    </p:spTree>
    <p:extLst>
      <p:ext uri="{BB962C8B-B14F-4D97-AF65-F5344CB8AC3E}">
        <p14:creationId xmlns:p14="http://schemas.microsoft.com/office/powerpoint/2010/main" val="1000786324"/>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4EE8DA1-0875-4F92-9A1A-A63BCF46EBAD}" type="datetimeFigureOut">
              <a:rPr lang="ru-RU" smtClean="0"/>
              <a:t>27.01.2016</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E6504408-7997-4F06-9CEC-6CC5A544E3FE}" type="slidenum">
              <a:rPr lang="ru-RU" smtClean="0"/>
              <a:t>‹#›</a:t>
            </a:fld>
            <a:endParaRPr lang="ru-RU" dirty="0"/>
          </a:p>
        </p:txBody>
      </p:sp>
    </p:spTree>
    <p:extLst>
      <p:ext uri="{BB962C8B-B14F-4D97-AF65-F5344CB8AC3E}">
        <p14:creationId xmlns:p14="http://schemas.microsoft.com/office/powerpoint/2010/main" val="16334445"/>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74EE8DA1-0875-4F92-9A1A-A63BCF46EBAD}" type="datetimeFigureOut">
              <a:rPr lang="ru-RU" smtClean="0"/>
              <a:t>27.01.2016</a:t>
            </a:fld>
            <a:endParaRPr lang="ru-RU" dirty="0"/>
          </a:p>
        </p:txBody>
      </p:sp>
      <p:sp>
        <p:nvSpPr>
          <p:cNvPr id="5" name="Footer Placeholder 4"/>
          <p:cNvSpPr>
            <a:spLocks noGrp="1"/>
          </p:cNvSpPr>
          <p:nvPr>
            <p:ph type="ftr" sz="quarter" idx="11"/>
          </p:nvPr>
        </p:nvSpPr>
        <p:spPr>
          <a:xfrm>
            <a:off x="685800" y="381000"/>
            <a:ext cx="6991492" cy="365125"/>
          </a:xfrm>
        </p:spPr>
        <p:txBody>
          <a:bodyPr/>
          <a:lstStyle/>
          <a:p>
            <a:endParaRPr lang="ru-RU" dirty="0"/>
          </a:p>
        </p:txBody>
      </p:sp>
      <p:sp>
        <p:nvSpPr>
          <p:cNvPr id="6" name="Slide Number Placeholder 5"/>
          <p:cNvSpPr>
            <a:spLocks noGrp="1"/>
          </p:cNvSpPr>
          <p:nvPr>
            <p:ph type="sldNum" sz="quarter" idx="12"/>
          </p:nvPr>
        </p:nvSpPr>
        <p:spPr>
          <a:xfrm>
            <a:off x="10862452" y="381000"/>
            <a:ext cx="643748" cy="365125"/>
          </a:xfrm>
        </p:spPr>
        <p:txBody>
          <a:bodyPr/>
          <a:lstStyle/>
          <a:p>
            <a:fld id="{E6504408-7997-4F06-9CEC-6CC5A544E3FE}" type="slidenum">
              <a:rPr lang="ru-RU" smtClean="0"/>
              <a:t>‹#›</a:t>
            </a:fld>
            <a:endParaRPr lang="ru-RU" dirty="0"/>
          </a:p>
        </p:txBody>
      </p:sp>
    </p:spTree>
    <p:extLst>
      <p:ext uri="{BB962C8B-B14F-4D97-AF65-F5344CB8AC3E}">
        <p14:creationId xmlns:p14="http://schemas.microsoft.com/office/powerpoint/2010/main" val="687876901"/>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4EE8DA1-0875-4F92-9A1A-A63BCF46EBAD}" type="datetimeFigureOut">
              <a:rPr lang="ru-RU" smtClean="0"/>
              <a:t>27.01.2016</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E6504408-7997-4F06-9CEC-6CC5A544E3FE}" type="slidenum">
              <a:rPr lang="ru-RU" smtClean="0"/>
              <a:t>‹#›</a:t>
            </a:fld>
            <a:endParaRPr lang="ru-RU" dirty="0"/>
          </a:p>
        </p:txBody>
      </p:sp>
    </p:spTree>
    <p:extLst>
      <p:ext uri="{BB962C8B-B14F-4D97-AF65-F5344CB8AC3E}">
        <p14:creationId xmlns:p14="http://schemas.microsoft.com/office/powerpoint/2010/main" val="3126846511"/>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ru-RU" smtClean="0"/>
              <a:t>Образец заголовка</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74EE8DA1-0875-4F92-9A1A-A63BCF46EBAD}" type="datetimeFigureOut">
              <a:rPr lang="ru-RU" smtClean="0"/>
              <a:t>27.01.2016</a:t>
            </a:fld>
            <a:endParaRPr lang="ru-RU" dirty="0"/>
          </a:p>
        </p:txBody>
      </p:sp>
      <p:sp>
        <p:nvSpPr>
          <p:cNvPr id="5" name="Footer Placeholder 4"/>
          <p:cNvSpPr>
            <a:spLocks noGrp="1"/>
          </p:cNvSpPr>
          <p:nvPr>
            <p:ph type="ftr" sz="quarter" idx="11"/>
          </p:nvPr>
        </p:nvSpPr>
        <p:spPr>
          <a:xfrm>
            <a:off x="685800" y="381001"/>
            <a:ext cx="6991492" cy="364065"/>
          </a:xfrm>
        </p:spPr>
        <p:txBody>
          <a:bodyPr/>
          <a:lstStyle/>
          <a:p>
            <a:endParaRPr lang="ru-RU" dirty="0"/>
          </a:p>
        </p:txBody>
      </p:sp>
      <p:sp>
        <p:nvSpPr>
          <p:cNvPr id="6" name="Slide Number Placeholder 5"/>
          <p:cNvSpPr>
            <a:spLocks noGrp="1"/>
          </p:cNvSpPr>
          <p:nvPr>
            <p:ph type="sldNum" sz="quarter" idx="12"/>
          </p:nvPr>
        </p:nvSpPr>
        <p:spPr>
          <a:xfrm>
            <a:off x="10862452" y="381000"/>
            <a:ext cx="643748" cy="365125"/>
          </a:xfrm>
        </p:spPr>
        <p:txBody>
          <a:bodyPr/>
          <a:lstStyle/>
          <a:p>
            <a:fld id="{E6504408-7997-4F06-9CEC-6CC5A544E3FE}" type="slidenum">
              <a:rPr lang="ru-RU" smtClean="0"/>
              <a:t>‹#›</a:t>
            </a:fld>
            <a:endParaRPr lang="ru-RU" dirty="0"/>
          </a:p>
        </p:txBody>
      </p:sp>
    </p:spTree>
    <p:extLst>
      <p:ext uri="{BB962C8B-B14F-4D97-AF65-F5344CB8AC3E}">
        <p14:creationId xmlns:p14="http://schemas.microsoft.com/office/powerpoint/2010/main" val="247037031"/>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74EE8DA1-0875-4F92-9A1A-A63BCF46EBAD}" type="datetimeFigureOut">
              <a:rPr lang="ru-RU" smtClean="0"/>
              <a:t>27.01.2016</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E6504408-7997-4F06-9CEC-6CC5A544E3FE}" type="slidenum">
              <a:rPr lang="ru-RU" smtClean="0"/>
              <a:t>‹#›</a:t>
            </a:fld>
            <a:endParaRPr lang="ru-RU" dirty="0"/>
          </a:p>
        </p:txBody>
      </p:sp>
    </p:spTree>
    <p:extLst>
      <p:ext uri="{BB962C8B-B14F-4D97-AF65-F5344CB8AC3E}">
        <p14:creationId xmlns:p14="http://schemas.microsoft.com/office/powerpoint/2010/main" val="2451838469"/>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5800" y="3132666"/>
            <a:ext cx="5311775" cy="308601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72200" y="3132666"/>
            <a:ext cx="5334000" cy="308601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74EE8DA1-0875-4F92-9A1A-A63BCF46EBAD}" type="datetimeFigureOut">
              <a:rPr lang="ru-RU" smtClean="0"/>
              <a:t>27.01.2016</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E6504408-7997-4F06-9CEC-6CC5A544E3FE}" type="slidenum">
              <a:rPr lang="ru-RU" smtClean="0"/>
              <a:t>‹#›</a:t>
            </a:fld>
            <a:endParaRPr lang="ru-RU" dirty="0"/>
          </a:p>
        </p:txBody>
      </p:sp>
    </p:spTree>
    <p:extLst>
      <p:ext uri="{BB962C8B-B14F-4D97-AF65-F5344CB8AC3E}">
        <p14:creationId xmlns:p14="http://schemas.microsoft.com/office/powerpoint/2010/main" val="43609190"/>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74EE8DA1-0875-4F92-9A1A-A63BCF46EBAD}" type="datetimeFigureOut">
              <a:rPr lang="ru-RU" smtClean="0"/>
              <a:t>27.01.2016</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E6504408-7997-4F06-9CEC-6CC5A544E3FE}" type="slidenum">
              <a:rPr lang="ru-RU" smtClean="0"/>
              <a:t>‹#›</a:t>
            </a:fld>
            <a:endParaRPr lang="ru-RU" dirty="0"/>
          </a:p>
        </p:txBody>
      </p:sp>
    </p:spTree>
    <p:extLst>
      <p:ext uri="{BB962C8B-B14F-4D97-AF65-F5344CB8AC3E}">
        <p14:creationId xmlns:p14="http://schemas.microsoft.com/office/powerpoint/2010/main" val="151003303"/>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EE8DA1-0875-4F92-9A1A-A63BCF46EBAD}" type="datetimeFigureOut">
              <a:rPr lang="ru-RU" smtClean="0"/>
              <a:t>27.01.2016</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E6504408-7997-4F06-9CEC-6CC5A544E3FE}" type="slidenum">
              <a:rPr lang="ru-RU" smtClean="0"/>
              <a:t>‹#›</a:t>
            </a:fld>
            <a:endParaRPr lang="ru-RU" dirty="0"/>
          </a:p>
        </p:txBody>
      </p:sp>
    </p:spTree>
    <p:extLst>
      <p:ext uri="{BB962C8B-B14F-4D97-AF65-F5344CB8AC3E}">
        <p14:creationId xmlns:p14="http://schemas.microsoft.com/office/powerpoint/2010/main" val="3234999970"/>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ru-RU" smtClean="0"/>
              <a:t>Образец заголовка</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74EE8DA1-0875-4F92-9A1A-A63BCF46EBAD}" type="datetimeFigureOut">
              <a:rPr lang="ru-RU" smtClean="0"/>
              <a:t>27.01.2016</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E6504408-7997-4F06-9CEC-6CC5A544E3FE}" type="slidenum">
              <a:rPr lang="ru-RU" smtClean="0"/>
              <a:t>‹#›</a:t>
            </a:fld>
            <a:endParaRPr lang="ru-RU" dirty="0"/>
          </a:p>
        </p:txBody>
      </p:sp>
    </p:spTree>
    <p:extLst>
      <p:ext uri="{BB962C8B-B14F-4D97-AF65-F5344CB8AC3E}">
        <p14:creationId xmlns:p14="http://schemas.microsoft.com/office/powerpoint/2010/main" val="3342099726"/>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smtClean="0"/>
              <a:t>Вставка рисунка</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74EE8DA1-0875-4F92-9A1A-A63BCF46EBAD}" type="datetimeFigureOut">
              <a:rPr lang="ru-RU" smtClean="0"/>
              <a:t>27.01.2016</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E6504408-7997-4F06-9CEC-6CC5A544E3FE}" type="slidenum">
              <a:rPr lang="ru-RU" smtClean="0"/>
              <a:t>‹#›</a:t>
            </a:fld>
            <a:endParaRPr lang="ru-RU" dirty="0"/>
          </a:p>
        </p:txBody>
      </p:sp>
    </p:spTree>
    <p:extLst>
      <p:ext uri="{BB962C8B-B14F-4D97-AF65-F5344CB8AC3E}">
        <p14:creationId xmlns:p14="http://schemas.microsoft.com/office/powerpoint/2010/main" val="2638425959"/>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4EE8DA1-0875-4F92-9A1A-A63BCF46EBAD}" type="datetimeFigureOut">
              <a:rPr lang="ru-RU" smtClean="0"/>
              <a:t>27.01.2016</a:t>
            </a:fld>
            <a:endParaRPr lang="ru-RU"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ru-RU"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6504408-7997-4F06-9CEC-6CC5A544E3FE}" type="slidenum">
              <a:rPr lang="ru-RU" smtClean="0"/>
              <a:t>‹#›</a:t>
            </a:fld>
            <a:endParaRPr lang="ru-RU" dirty="0"/>
          </a:p>
        </p:txBody>
      </p:sp>
    </p:spTree>
    <p:extLst>
      <p:ext uri="{BB962C8B-B14F-4D97-AF65-F5344CB8AC3E}">
        <p14:creationId xmlns:p14="http://schemas.microsoft.com/office/powerpoint/2010/main" val="306944840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ransition spd="slow">
    <p:push dir="u"/>
  </p:transition>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Азот</a:t>
            </a:r>
            <a:endParaRPr lang="ru-RU" dirty="0"/>
          </a:p>
        </p:txBody>
      </p:sp>
      <p:sp>
        <p:nvSpPr>
          <p:cNvPr id="3" name="Подзаголовок 2"/>
          <p:cNvSpPr>
            <a:spLocks noGrp="1"/>
          </p:cNvSpPr>
          <p:nvPr>
            <p:ph type="subTitle" idx="1"/>
          </p:nvPr>
        </p:nvSpPr>
        <p:spPr/>
        <p:txBody>
          <a:bodyPr/>
          <a:lstStyle/>
          <a:p>
            <a:r>
              <a:rPr lang="ru-RU" dirty="0" smtClean="0"/>
              <a:t>И его соединения </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9032" y="657267"/>
            <a:ext cx="5489826" cy="4117371"/>
          </a:xfrm>
          <a:prstGeom prst="rect">
            <a:avLst/>
          </a:prstGeom>
        </p:spPr>
      </p:pic>
    </p:spTree>
    <p:extLst>
      <p:ext uri="{BB962C8B-B14F-4D97-AF65-F5344CB8AC3E}">
        <p14:creationId xmlns:p14="http://schemas.microsoft.com/office/powerpoint/2010/main" val="42682653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применение</a:t>
            </a:r>
            <a:endParaRPr lang="ru-RU" dirty="0"/>
          </a:p>
        </p:txBody>
      </p:sp>
      <p:sp>
        <p:nvSpPr>
          <p:cNvPr id="3" name="Объект 2"/>
          <p:cNvSpPr>
            <a:spLocks noGrp="1"/>
          </p:cNvSpPr>
          <p:nvPr>
            <p:ph idx="1"/>
          </p:nvPr>
        </p:nvSpPr>
        <p:spPr>
          <a:xfrm>
            <a:off x="0" y="1866900"/>
            <a:ext cx="7239000" cy="4991100"/>
          </a:xfrm>
        </p:spPr>
        <p:txBody>
          <a:bodyPr>
            <a:normAutofit fontScale="85000" lnSpcReduction="20000"/>
          </a:bodyPr>
          <a:lstStyle/>
          <a:p>
            <a:pPr>
              <a:lnSpc>
                <a:spcPct val="100000"/>
              </a:lnSpc>
            </a:pPr>
            <a:r>
              <a:rPr lang="ru-RU" dirty="0" smtClean="0"/>
              <a:t>В </a:t>
            </a:r>
            <a:r>
              <a:rPr lang="ru-RU" dirty="0"/>
              <a:t>нефтехимии азот применяется для продувки резервуаров и трубопроводов, проверки работы трубопроводов под давлением, увеличения выработки месторождений. В горнодобывающем деле азот может использоваться для создания в шахтах взрывобезопасной среды, для распирания пластов породы. В производстве электроники азот применяется для продувки </a:t>
            </a:r>
            <a:r>
              <a:rPr lang="ru-RU" dirty="0" smtClean="0"/>
              <a:t>областей. </a:t>
            </a:r>
            <a:endParaRPr lang="en-US" dirty="0" smtClean="0"/>
          </a:p>
          <a:p>
            <a:pPr>
              <a:lnSpc>
                <a:spcPct val="100000"/>
              </a:lnSpc>
            </a:pPr>
            <a:r>
              <a:rPr lang="ru-RU" dirty="0" smtClean="0"/>
              <a:t>Важной </a:t>
            </a:r>
            <a:r>
              <a:rPr lang="ru-RU" dirty="0"/>
              <a:t>областью применения азота является его использование для дальнейшего синтеза самых разнообразных соединений, содержащих азот, таких, как аммиак, азотные удобрения, взрывчатые вещества, красители и т. п. Более ¾ промышленного азота идёт на синтез аммиака</a:t>
            </a:r>
            <a:r>
              <a:rPr lang="ru-RU" dirty="0" smtClean="0"/>
              <a:t>.</a:t>
            </a:r>
            <a:endParaRPr lang="en-US" dirty="0" smtClean="0"/>
          </a:p>
          <a:p>
            <a:pPr>
              <a:lnSpc>
                <a:spcPct val="100000"/>
              </a:lnSpc>
            </a:pPr>
            <a:r>
              <a:rPr lang="ru-RU" dirty="0"/>
              <a:t>В пищевой промышленности азот </a:t>
            </a:r>
            <a:r>
              <a:rPr lang="ru-RU" dirty="0" smtClean="0"/>
              <a:t>является пищевой добавкой </a:t>
            </a:r>
            <a:r>
              <a:rPr lang="ru-RU" dirty="0"/>
              <a:t>E941, как газовая среда для упаковки и </a:t>
            </a:r>
            <a:r>
              <a:rPr lang="ru-RU" dirty="0" smtClean="0"/>
              <a:t>хранения, </a:t>
            </a:r>
            <a:r>
              <a:rPr lang="ru-RU" dirty="0"/>
              <a:t>а жидкий азот применяется при разливе масел и негазированных </a:t>
            </a:r>
            <a:r>
              <a:rPr lang="ru-RU" dirty="0" smtClean="0"/>
              <a:t>напитков.</a:t>
            </a:r>
            <a:endParaRPr lang="en-US" dirty="0" smtClean="0"/>
          </a:p>
          <a:p>
            <a:pPr>
              <a:lnSpc>
                <a:spcPct val="100000"/>
              </a:lnSpc>
            </a:pPr>
            <a:r>
              <a:rPr lang="ru-RU" dirty="0" smtClean="0"/>
              <a:t>Используется для тушения пожаров.</a:t>
            </a:r>
            <a:endParaRPr lang="ru-RU" dirty="0"/>
          </a:p>
        </p:txBody>
      </p:sp>
      <p:pic>
        <p:nvPicPr>
          <p:cNvPr id="4" name="Рисунок 3"/>
          <p:cNvPicPr>
            <a:picLocks noChangeAspect="1"/>
          </p:cNvPicPr>
          <p:nvPr/>
        </p:nvPicPr>
        <p:blipFill rotWithShape="1">
          <a:blip r:embed="rId2"/>
          <a:srcRect l="1334" t="1687" r="11886" b="1687"/>
          <a:stretch/>
        </p:blipFill>
        <p:spPr>
          <a:xfrm>
            <a:off x="7239000" y="2533650"/>
            <a:ext cx="4417020" cy="3076575"/>
          </a:xfrm>
          <a:prstGeom prst="rect">
            <a:avLst/>
          </a:prstGeom>
        </p:spPr>
      </p:pic>
    </p:spTree>
    <p:extLst>
      <p:ext uri="{BB962C8B-B14F-4D97-AF65-F5344CB8AC3E}">
        <p14:creationId xmlns:p14="http://schemas.microsoft.com/office/powerpoint/2010/main" val="3206727024"/>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25218" y="2712443"/>
            <a:ext cx="8610600" cy="1293028"/>
          </a:xfrm>
        </p:spPr>
        <p:txBody>
          <a:bodyPr/>
          <a:lstStyle/>
          <a:p>
            <a:r>
              <a:rPr lang="ru-RU" dirty="0" smtClean="0"/>
              <a:t>Спасибо за внимание</a:t>
            </a:r>
            <a:endParaRPr lang="ru-RU" dirty="0"/>
          </a:p>
        </p:txBody>
      </p:sp>
    </p:spTree>
    <p:extLst>
      <p:ext uri="{BB962C8B-B14F-4D97-AF65-F5344CB8AC3E}">
        <p14:creationId xmlns:p14="http://schemas.microsoft.com/office/powerpoint/2010/main" val="1935991443"/>
      </p:ext>
    </p:extLst>
  </p:cSld>
  <p:clrMapOvr>
    <a:masterClrMapping/>
  </p:clrMapOvr>
  <mc:AlternateContent xmlns:mc="http://schemas.openxmlformats.org/markup-compatibility/2006" xmlns:p14="http://schemas.microsoft.com/office/powerpoint/2010/main">
    <mc:Choice Requires="p14">
      <p:transition spd="slow" p14:dur="1500">
        <p:randomBar dir="vert"/>
      </p:transition>
    </mc:Choice>
    <mc:Fallback xmlns="">
      <p:transition spd="slow">
        <p:randomBar dir="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Общие сведения</a:t>
            </a:r>
            <a:endParaRPr lang="ru-RU" dirty="0"/>
          </a:p>
        </p:txBody>
      </p:sp>
      <p:sp>
        <p:nvSpPr>
          <p:cNvPr id="3" name="Объект 2"/>
          <p:cNvSpPr>
            <a:spLocks noGrp="1"/>
          </p:cNvSpPr>
          <p:nvPr>
            <p:ph idx="1"/>
          </p:nvPr>
        </p:nvSpPr>
        <p:spPr/>
        <p:txBody>
          <a:bodyPr/>
          <a:lstStyle/>
          <a:p>
            <a:r>
              <a:rPr lang="ru-RU" dirty="0" smtClean="0"/>
              <a:t>Азот </a:t>
            </a:r>
            <a:r>
              <a:rPr lang="ru-RU" dirty="0"/>
              <a:t>— элемент 15-й группы </a:t>
            </a:r>
            <a:r>
              <a:rPr lang="ru-RU" dirty="0" smtClean="0"/>
              <a:t>второго </a:t>
            </a:r>
            <a:r>
              <a:rPr lang="ru-RU" dirty="0"/>
              <a:t>периода периодической системы химических элементов Д. И. Менделеева, с атомным номером 7. Относится к пниктогенам. Обозначается символом N (лат. Nitrogenium). Простое вещество азот — двухатомный газ без цвета, вкуса и запаха. Один из самых распространённых элементов на Земле.</a:t>
            </a:r>
          </a:p>
        </p:txBody>
      </p:sp>
    </p:spTree>
    <p:extLst>
      <p:ext uri="{BB962C8B-B14F-4D97-AF65-F5344CB8AC3E}">
        <p14:creationId xmlns:p14="http://schemas.microsoft.com/office/powerpoint/2010/main" val="3234869786"/>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История открытия</a:t>
            </a:r>
            <a:endParaRPr lang="ru-RU" dirty="0"/>
          </a:p>
        </p:txBody>
      </p:sp>
      <p:sp>
        <p:nvSpPr>
          <p:cNvPr id="3" name="Объект 2"/>
          <p:cNvSpPr>
            <a:spLocks noGrp="1"/>
          </p:cNvSpPr>
          <p:nvPr>
            <p:ph idx="1"/>
          </p:nvPr>
        </p:nvSpPr>
        <p:spPr>
          <a:xfrm>
            <a:off x="685800" y="2194560"/>
            <a:ext cx="7633252" cy="4024125"/>
          </a:xfrm>
        </p:spPr>
        <p:txBody>
          <a:bodyPr/>
          <a:lstStyle/>
          <a:p>
            <a:r>
              <a:rPr lang="ru-RU" dirty="0"/>
              <a:t>В 1772 году Генри Кавендиш провёл следующий опыт: он многократно пропускал воздух над раскалённым углём, затем обрабатывал его щёлочью, в результате получался остаток, который Кавендиш назвал удушливым (или мефитическим) воздухом. С позиций современной химии ясно, что в реакции с раскалённым углём кислород воздуха связывался в углекислый газ, который затем поглощался щёлочью. При этом остаток газа представлял собой по большей части азот.</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00305" y="1869630"/>
            <a:ext cx="3414008" cy="4349055"/>
          </a:xfrm>
          <a:prstGeom prst="rect">
            <a:avLst/>
          </a:prstGeom>
        </p:spPr>
      </p:pic>
    </p:spTree>
    <p:extLst>
      <p:ext uri="{BB962C8B-B14F-4D97-AF65-F5344CB8AC3E}">
        <p14:creationId xmlns:p14="http://schemas.microsoft.com/office/powerpoint/2010/main" val="96781284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История открытия</a:t>
            </a:r>
          </a:p>
        </p:txBody>
      </p:sp>
      <p:sp>
        <p:nvSpPr>
          <p:cNvPr id="3" name="Объект 2"/>
          <p:cNvSpPr>
            <a:spLocks noGrp="1"/>
          </p:cNvSpPr>
          <p:nvPr>
            <p:ph idx="1"/>
          </p:nvPr>
        </p:nvSpPr>
        <p:spPr>
          <a:xfrm>
            <a:off x="685800" y="2388973"/>
            <a:ext cx="7667368" cy="3829712"/>
          </a:xfrm>
        </p:spPr>
        <p:txBody>
          <a:bodyPr/>
          <a:lstStyle/>
          <a:p>
            <a:r>
              <a:rPr lang="ru-RU" dirty="0"/>
              <a:t>В 1772 году азот (под названием «испорченного воздуха») как простое вещество описал Даниэль Резерфорд, он опубликовал магистерскую диссертацию, где указал основные свойства азота (не реагирует со щелочами, не поддерживает горения, непригоден для дыхания). Именно Даниэль Резерфорд и считается первооткрывателем азота. Однако и Резерфорд был сторонником флогистонной теории, поэтому также не смог понять, что же он выделил. Таким образом, чётко определить первооткрывателя азота невозможно.</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20396" y="2329057"/>
            <a:ext cx="3202048" cy="3755129"/>
          </a:xfrm>
          <a:prstGeom prst="rect">
            <a:avLst/>
          </a:prstGeom>
        </p:spPr>
      </p:pic>
    </p:spTree>
    <p:extLst>
      <p:ext uri="{BB962C8B-B14F-4D97-AF65-F5344CB8AC3E}">
        <p14:creationId xmlns:p14="http://schemas.microsoft.com/office/powerpoint/2010/main" val="3502617921"/>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tt-RU" dirty="0" smtClean="0"/>
              <a:t>Происхождение названия</a:t>
            </a:r>
            <a:endParaRPr lang="ru-RU" dirty="0"/>
          </a:p>
        </p:txBody>
      </p:sp>
      <p:sp>
        <p:nvSpPr>
          <p:cNvPr id="3" name="Объект 2"/>
          <p:cNvSpPr>
            <a:spLocks noGrp="1"/>
          </p:cNvSpPr>
          <p:nvPr>
            <p:ph idx="1"/>
          </p:nvPr>
        </p:nvSpPr>
        <p:spPr>
          <a:xfrm>
            <a:off x="0" y="1809751"/>
            <a:ext cx="8296275" cy="5048250"/>
          </a:xfrm>
        </p:spPr>
        <p:txBody>
          <a:bodyPr>
            <a:normAutofit/>
          </a:bodyPr>
          <a:lstStyle/>
          <a:p>
            <a:r>
              <a:rPr lang="ru-RU" dirty="0"/>
              <a:t>Название </a:t>
            </a:r>
            <a:r>
              <a:rPr lang="ru-RU" dirty="0" smtClean="0"/>
              <a:t>«азот</a:t>
            </a:r>
            <a:r>
              <a:rPr lang="ru-RU" dirty="0" smtClean="0"/>
              <a:t>» (</a:t>
            </a:r>
            <a:r>
              <a:rPr lang="ru-RU" dirty="0"/>
              <a:t>от др.-</a:t>
            </a:r>
            <a:r>
              <a:rPr lang="ru-RU" dirty="0" smtClean="0"/>
              <a:t>греч. </a:t>
            </a:r>
            <a:r>
              <a:rPr lang="ru-RU" dirty="0" err="1" smtClean="0"/>
              <a:t>ἄζωτος</a:t>
            </a:r>
            <a:r>
              <a:rPr lang="ru-RU" dirty="0"/>
              <a:t> — </a:t>
            </a:r>
            <a:r>
              <a:rPr lang="ru-RU" dirty="0" smtClean="0"/>
              <a:t>безжизненный)</a:t>
            </a:r>
            <a:r>
              <a:rPr lang="ru-RU" dirty="0" smtClean="0"/>
              <a:t>, </a:t>
            </a:r>
            <a:r>
              <a:rPr lang="ru-RU" dirty="0"/>
              <a:t>вместо предыдущих названий («флогистированный», «мефитический» и «испорченный» воздух) предложил в 1787 году Антуан Лавуазье, который в то время в составе группы других французских учёных разрабатывал принципы химической номенклатуры, в том же году это предложение опубликовано в труде «Метод химической номенклатуры</a:t>
            </a:r>
            <a:r>
              <a:rPr lang="ru-RU" dirty="0" smtClean="0"/>
              <a:t>». Как </a:t>
            </a:r>
            <a:r>
              <a:rPr lang="ru-RU" dirty="0"/>
              <a:t>показано выше, в то время уже было известно, что азот не поддерживает ни горения, ни дыхания. Это свойство и сочли наиболее важным. Хотя впоследствии выяснилось, что азот, наоборот, крайне необходим для всех живых существ, название сохранилось во французском и русском </a:t>
            </a:r>
            <a:r>
              <a:rPr lang="ru-RU" dirty="0" smtClean="0"/>
              <a:t>языках.</a:t>
            </a:r>
            <a:endParaRPr lang="ru-RU" dirty="0"/>
          </a:p>
        </p:txBody>
      </p:sp>
      <p:pic>
        <p:nvPicPr>
          <p:cNvPr id="4" name="Рисунок 3"/>
          <p:cNvPicPr>
            <a:picLocks noChangeAspect="1"/>
          </p:cNvPicPr>
          <p:nvPr/>
        </p:nvPicPr>
        <p:blipFill rotWithShape="1">
          <a:blip r:embed="rId2">
            <a:extLst>
              <a:ext uri="{28A0092B-C50C-407E-A947-70E740481C1C}">
                <a14:useLocalDpi xmlns:a14="http://schemas.microsoft.com/office/drawing/2010/main" val="0"/>
              </a:ext>
            </a:extLst>
          </a:blip>
          <a:srcRect l="4885" t="3750" r="5338" b="13056"/>
          <a:stretch/>
        </p:blipFill>
        <p:spPr>
          <a:xfrm>
            <a:off x="8296275" y="1695450"/>
            <a:ext cx="3287031" cy="4972050"/>
          </a:xfrm>
          <a:prstGeom prst="rect">
            <a:avLst/>
          </a:prstGeom>
        </p:spPr>
      </p:pic>
    </p:spTree>
    <p:extLst>
      <p:ext uri="{BB962C8B-B14F-4D97-AF65-F5344CB8AC3E}">
        <p14:creationId xmlns:p14="http://schemas.microsoft.com/office/powerpoint/2010/main" val="1824571216"/>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Распространённость</a:t>
            </a:r>
            <a:endParaRPr lang="ru-RU" dirty="0"/>
          </a:p>
        </p:txBody>
      </p:sp>
      <p:sp>
        <p:nvSpPr>
          <p:cNvPr id="3" name="Объект 2"/>
          <p:cNvSpPr>
            <a:spLocks noGrp="1"/>
          </p:cNvSpPr>
          <p:nvPr>
            <p:ph idx="1"/>
          </p:nvPr>
        </p:nvSpPr>
        <p:spPr>
          <a:xfrm>
            <a:off x="0" y="1638300"/>
            <a:ext cx="6781799" cy="5219700"/>
          </a:xfrm>
        </p:spPr>
        <p:txBody>
          <a:bodyPr>
            <a:normAutofit/>
          </a:bodyPr>
          <a:lstStyle/>
          <a:p>
            <a:r>
              <a:rPr lang="ru-RU" dirty="0" smtClean="0"/>
              <a:t>Азот </a:t>
            </a:r>
            <a:r>
              <a:rPr lang="ru-RU" dirty="0"/>
              <a:t>— один из самых распространённых элементов на </a:t>
            </a:r>
            <a:r>
              <a:rPr lang="ru-RU" dirty="0" smtClean="0"/>
              <a:t>Земле. </a:t>
            </a:r>
            <a:r>
              <a:rPr lang="ru-RU" dirty="0"/>
              <a:t>Вне пределов Земли азот обнаружен в газовых туманностях, солнечной атмосфере, на Уране, Нептуне, межзвёздном пространстве и др. Атмосферы спутников Титан, Тритон и карликовой планеты Плутон тоже в основном состоят из азота. Азот — четвёртый по распространённости элемент Солнечной системы (после водорода, гелия и кислорода</a:t>
            </a:r>
            <a:r>
              <a:rPr lang="ru-RU" dirty="0" smtClean="0"/>
              <a:t>).</a:t>
            </a:r>
            <a:endParaRPr lang="en-US" dirty="0" smtClean="0"/>
          </a:p>
          <a:p>
            <a:r>
              <a:rPr lang="ru-RU" dirty="0" smtClean="0"/>
              <a:t>Азот </a:t>
            </a:r>
            <a:r>
              <a:rPr lang="ru-RU" dirty="0"/>
              <a:t>в форме двухатомных молекул N</a:t>
            </a:r>
            <a:r>
              <a:rPr lang="ru-RU" baseline="-25000" dirty="0"/>
              <a:t>2</a:t>
            </a:r>
            <a:r>
              <a:rPr lang="ru-RU" dirty="0"/>
              <a:t> составляет большую часть атмосферы Земли, где его содержание составляет 75,6 % (по массе) или 78,084 % (по объёму), то есть около 3,87·1015 т.</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1800" y="1861705"/>
            <a:ext cx="4914900" cy="4691495"/>
          </a:xfrm>
          <a:prstGeom prst="rect">
            <a:avLst/>
          </a:prstGeom>
        </p:spPr>
      </p:pic>
    </p:spTree>
    <p:extLst>
      <p:ext uri="{BB962C8B-B14F-4D97-AF65-F5344CB8AC3E}">
        <p14:creationId xmlns:p14="http://schemas.microsoft.com/office/powerpoint/2010/main" val="393257279"/>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Биологическая роль</a:t>
            </a:r>
            <a:endParaRPr lang="ru-RU" dirty="0"/>
          </a:p>
        </p:txBody>
      </p:sp>
      <p:sp>
        <p:nvSpPr>
          <p:cNvPr id="3" name="Объект 2"/>
          <p:cNvSpPr>
            <a:spLocks noGrp="1"/>
          </p:cNvSpPr>
          <p:nvPr>
            <p:ph idx="1"/>
          </p:nvPr>
        </p:nvSpPr>
        <p:spPr>
          <a:xfrm>
            <a:off x="1" y="1781175"/>
            <a:ext cx="6419850" cy="5076825"/>
          </a:xfrm>
        </p:spPr>
        <p:txBody>
          <a:bodyPr>
            <a:normAutofit/>
          </a:bodyPr>
          <a:lstStyle/>
          <a:p>
            <a:r>
              <a:rPr lang="ru-RU" dirty="0" smtClean="0"/>
              <a:t>Азот </a:t>
            </a:r>
            <a:r>
              <a:rPr lang="ru-RU" dirty="0"/>
              <a:t>является химическим элементом, необходимым для существования животных и растений, он входит в состав белков (16—18 % по массе), аминокислот, нуклеиновых кислот, нуклеопротеидов, хлорофилла, гемоглобина и др. В составе живых клеток по числу атомов азота около 2 %, по массовой доле — около 2,5 % (четвёртое место после водорода, углерода и кислорода). В связи с этим значительное количество связанного азота содержится в живых организмах, «мёртвой органике» и дисперсном веществе морей и океанов. Это количество оценивается примерно в 1,9·1011 т. </a:t>
            </a:r>
          </a:p>
        </p:txBody>
      </p:sp>
      <p:pic>
        <p:nvPicPr>
          <p:cNvPr id="4" name="Рисунок 3"/>
          <p:cNvPicPr>
            <a:picLocks noChangeAspect="1"/>
          </p:cNvPicPr>
          <p:nvPr/>
        </p:nvPicPr>
        <p:blipFill rotWithShape="1">
          <a:blip r:embed="rId2"/>
          <a:srcRect l="13637" r="12093" b="7143"/>
          <a:stretch/>
        </p:blipFill>
        <p:spPr>
          <a:xfrm>
            <a:off x="6596263" y="2057401"/>
            <a:ext cx="4733525" cy="4438650"/>
          </a:xfrm>
          <a:prstGeom prst="rect">
            <a:avLst/>
          </a:prstGeom>
        </p:spPr>
      </p:pic>
    </p:spTree>
    <p:extLst>
      <p:ext uri="{BB962C8B-B14F-4D97-AF65-F5344CB8AC3E}">
        <p14:creationId xmlns:p14="http://schemas.microsoft.com/office/powerpoint/2010/main" val="1013368743"/>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52750" y="573873"/>
            <a:ext cx="8610600" cy="1293028"/>
          </a:xfrm>
        </p:spPr>
        <p:txBody>
          <a:bodyPr/>
          <a:lstStyle/>
          <a:p>
            <a:r>
              <a:rPr lang="ru-RU" dirty="0" smtClean="0"/>
              <a:t>получение</a:t>
            </a:r>
            <a:endParaRPr lang="ru-RU" dirty="0"/>
          </a:p>
        </p:txBody>
      </p:sp>
      <p:sp>
        <p:nvSpPr>
          <p:cNvPr id="3" name="Объект 2"/>
          <p:cNvSpPr>
            <a:spLocks noGrp="1"/>
          </p:cNvSpPr>
          <p:nvPr>
            <p:ph idx="1"/>
          </p:nvPr>
        </p:nvSpPr>
        <p:spPr>
          <a:xfrm>
            <a:off x="209550" y="1638300"/>
            <a:ext cx="6657975" cy="5219699"/>
          </a:xfrm>
        </p:spPr>
        <p:txBody>
          <a:bodyPr>
            <a:normAutofit fontScale="77500" lnSpcReduction="20000"/>
          </a:bodyPr>
          <a:lstStyle/>
          <a:p>
            <a:pPr>
              <a:lnSpc>
                <a:spcPct val="100000"/>
              </a:lnSpc>
            </a:pPr>
            <a:r>
              <a:rPr lang="ru-RU" dirty="0"/>
              <a:t>В лабораториях его можно получать по реакции разложения нитрита </a:t>
            </a:r>
            <a:r>
              <a:rPr lang="ru-RU" dirty="0" smtClean="0"/>
              <a:t>аммония:</a:t>
            </a:r>
            <a:endParaRPr lang="en-US" dirty="0" smtClean="0"/>
          </a:p>
          <a:p>
            <a:pPr marL="0" indent="0">
              <a:lnSpc>
                <a:spcPct val="100000"/>
              </a:lnSpc>
              <a:buNone/>
            </a:pPr>
            <a:r>
              <a:rPr lang="en-US" dirty="0" smtClean="0"/>
              <a:t>NH</a:t>
            </a:r>
            <a:r>
              <a:rPr lang="en-US" baseline="-25000" dirty="0" smtClean="0"/>
              <a:t>4</a:t>
            </a:r>
            <a:r>
              <a:rPr lang="en-US" dirty="0" smtClean="0"/>
              <a:t>NO</a:t>
            </a:r>
            <a:r>
              <a:rPr lang="en-US" baseline="-25000" dirty="0" smtClean="0"/>
              <a:t>2</a:t>
            </a:r>
            <a:r>
              <a:rPr lang="ru-RU" dirty="0" smtClean="0"/>
              <a:t>→</a:t>
            </a:r>
            <a:r>
              <a:rPr lang="en-US" dirty="0" smtClean="0"/>
              <a:t>N</a:t>
            </a:r>
            <a:r>
              <a:rPr lang="en-US" baseline="-25000" dirty="0" smtClean="0"/>
              <a:t>2</a:t>
            </a:r>
            <a:r>
              <a:rPr lang="en-US" dirty="0" smtClean="0"/>
              <a:t>↑+2H</a:t>
            </a:r>
            <a:r>
              <a:rPr lang="en-US" baseline="-25000" dirty="0" smtClean="0"/>
              <a:t>2</a:t>
            </a:r>
            <a:r>
              <a:rPr lang="en-US" dirty="0" smtClean="0"/>
              <a:t>O</a:t>
            </a:r>
          </a:p>
          <a:p>
            <a:pPr>
              <a:lnSpc>
                <a:spcPct val="100000"/>
              </a:lnSpc>
            </a:pPr>
            <a:r>
              <a:rPr lang="ru-RU" dirty="0"/>
              <a:t>Реакция экзотермическая, идёт с выделением </a:t>
            </a:r>
            <a:r>
              <a:rPr lang="ru-RU" dirty="0" smtClean="0"/>
              <a:t>335 кДж, </a:t>
            </a:r>
            <a:r>
              <a:rPr lang="ru-RU" dirty="0"/>
              <a:t>поэтому требуется охлаждение сосуда при её </a:t>
            </a:r>
            <a:r>
              <a:rPr lang="ru-RU" dirty="0" smtClean="0"/>
              <a:t>протекании.</a:t>
            </a:r>
          </a:p>
          <a:p>
            <a:pPr>
              <a:lnSpc>
                <a:spcPct val="100000"/>
              </a:lnSpc>
            </a:pPr>
            <a:r>
              <a:rPr lang="ru-RU" dirty="0" smtClean="0"/>
              <a:t>Ещё </a:t>
            </a:r>
            <a:r>
              <a:rPr lang="ru-RU" dirty="0"/>
              <a:t>один лабораторный способ получения азота — нагревание смеси дихромата калия и сульфата аммония (в соотношении 2:1 по массе). Реакция идёт по уравнениям</a:t>
            </a:r>
            <a:r>
              <a:rPr lang="ru-RU" dirty="0" smtClean="0"/>
              <a:t>:</a:t>
            </a:r>
            <a:endParaRPr lang="en-US" dirty="0" smtClean="0"/>
          </a:p>
          <a:p>
            <a:pPr marL="0" indent="0">
              <a:lnSpc>
                <a:spcPct val="100000"/>
              </a:lnSpc>
              <a:buNone/>
            </a:pPr>
            <a:r>
              <a:rPr lang="en-US" dirty="0" smtClean="0"/>
              <a:t>K</a:t>
            </a:r>
            <a:r>
              <a:rPr lang="en-US" baseline="-25000" dirty="0" smtClean="0"/>
              <a:t>2</a:t>
            </a:r>
            <a:r>
              <a:rPr lang="en-US" dirty="0" smtClean="0"/>
              <a:t>Cr</a:t>
            </a:r>
            <a:r>
              <a:rPr lang="en-US" baseline="-25000" dirty="0" smtClean="0"/>
              <a:t>2</a:t>
            </a:r>
            <a:r>
              <a:rPr lang="en-US" dirty="0" smtClean="0"/>
              <a:t>O</a:t>
            </a:r>
            <a:r>
              <a:rPr lang="en-US" baseline="-25000" dirty="0" smtClean="0"/>
              <a:t>7</a:t>
            </a:r>
            <a:r>
              <a:rPr lang="en-US" dirty="0" smtClean="0"/>
              <a:t>+(NH</a:t>
            </a:r>
            <a:r>
              <a:rPr lang="en-US" baseline="-25000" dirty="0" smtClean="0"/>
              <a:t>4</a:t>
            </a:r>
            <a:r>
              <a:rPr lang="en-US" dirty="0" smtClean="0"/>
              <a:t>)</a:t>
            </a:r>
            <a:r>
              <a:rPr lang="en-US" baseline="-25000" dirty="0" smtClean="0"/>
              <a:t>2</a:t>
            </a:r>
            <a:r>
              <a:rPr lang="en-US" dirty="0" smtClean="0"/>
              <a:t>SO</a:t>
            </a:r>
            <a:r>
              <a:rPr lang="en-US" baseline="-25000" dirty="0" smtClean="0"/>
              <a:t>4</a:t>
            </a:r>
            <a:r>
              <a:rPr lang="en-US" dirty="0"/>
              <a:t>→</a:t>
            </a:r>
            <a:r>
              <a:rPr lang="en-US" dirty="0" smtClean="0"/>
              <a:t>(NH</a:t>
            </a:r>
            <a:r>
              <a:rPr lang="en-US" baseline="-25000" dirty="0" smtClean="0"/>
              <a:t>4</a:t>
            </a:r>
            <a:r>
              <a:rPr lang="en-US" dirty="0" smtClean="0"/>
              <a:t>)</a:t>
            </a:r>
            <a:r>
              <a:rPr lang="en-US" baseline="-25000" dirty="0" smtClean="0"/>
              <a:t>2</a:t>
            </a:r>
            <a:r>
              <a:rPr lang="en-US" dirty="0" smtClean="0"/>
              <a:t>Cr</a:t>
            </a:r>
            <a:r>
              <a:rPr lang="en-US" baseline="-25000" dirty="0" smtClean="0"/>
              <a:t>2</a:t>
            </a:r>
            <a:r>
              <a:rPr lang="en-US" dirty="0" smtClean="0"/>
              <a:t>O</a:t>
            </a:r>
            <a:r>
              <a:rPr lang="en-US" baseline="-25000" dirty="0" smtClean="0"/>
              <a:t>7</a:t>
            </a:r>
            <a:r>
              <a:rPr lang="en-US" dirty="0" smtClean="0"/>
              <a:t>+K</a:t>
            </a:r>
            <a:r>
              <a:rPr lang="en-US" baseline="-25000" dirty="0" smtClean="0"/>
              <a:t>2</a:t>
            </a:r>
            <a:r>
              <a:rPr lang="en-US" dirty="0" smtClean="0"/>
              <a:t>SO</a:t>
            </a:r>
            <a:r>
              <a:rPr lang="en-US" baseline="-25000" dirty="0" smtClean="0"/>
              <a:t>4</a:t>
            </a:r>
          </a:p>
          <a:p>
            <a:pPr marL="0" indent="0">
              <a:lnSpc>
                <a:spcPct val="100000"/>
              </a:lnSpc>
              <a:buNone/>
            </a:pPr>
            <a:r>
              <a:rPr lang="en-US" dirty="0" smtClean="0"/>
              <a:t>(NH</a:t>
            </a:r>
            <a:r>
              <a:rPr lang="en-US" baseline="-25000" dirty="0" smtClean="0"/>
              <a:t>4</a:t>
            </a:r>
            <a:r>
              <a:rPr lang="en-US" dirty="0" smtClean="0"/>
              <a:t>)</a:t>
            </a:r>
            <a:r>
              <a:rPr lang="en-US" baseline="-25000" dirty="0" smtClean="0"/>
              <a:t>2</a:t>
            </a:r>
            <a:r>
              <a:rPr lang="en-US" dirty="0" smtClean="0"/>
              <a:t>Cr</a:t>
            </a:r>
            <a:r>
              <a:rPr lang="en-US" baseline="-25000" dirty="0" smtClean="0"/>
              <a:t>2</a:t>
            </a:r>
            <a:r>
              <a:rPr lang="en-US" dirty="0" smtClean="0"/>
              <a:t>O</a:t>
            </a:r>
            <a:r>
              <a:rPr lang="en-US" baseline="-25000" dirty="0" smtClean="0"/>
              <a:t>7</a:t>
            </a:r>
            <a:r>
              <a:rPr lang="en-US" dirty="0" smtClean="0"/>
              <a:t>→N</a:t>
            </a:r>
            <a:r>
              <a:rPr lang="en-US" baseline="-25000" dirty="0" smtClean="0"/>
              <a:t>2</a:t>
            </a:r>
            <a:r>
              <a:rPr lang="en-US" dirty="0" smtClean="0"/>
              <a:t>↑+Cr</a:t>
            </a:r>
            <a:r>
              <a:rPr lang="en-US" baseline="-25000" dirty="0" smtClean="0"/>
              <a:t>2</a:t>
            </a:r>
            <a:r>
              <a:rPr lang="en-US" dirty="0" smtClean="0"/>
              <a:t>O</a:t>
            </a:r>
            <a:r>
              <a:rPr lang="en-US" baseline="-25000" dirty="0" smtClean="0"/>
              <a:t>3</a:t>
            </a:r>
            <a:r>
              <a:rPr lang="en-US" dirty="0" smtClean="0"/>
              <a:t>+4H</a:t>
            </a:r>
            <a:r>
              <a:rPr lang="en-US" baseline="-25000" dirty="0" smtClean="0"/>
              <a:t>2</a:t>
            </a:r>
            <a:r>
              <a:rPr lang="en-US" dirty="0" smtClean="0"/>
              <a:t>O</a:t>
            </a:r>
          </a:p>
          <a:p>
            <a:pPr>
              <a:lnSpc>
                <a:spcPct val="100000"/>
              </a:lnSpc>
            </a:pPr>
            <a:r>
              <a:rPr lang="ru-RU" dirty="0"/>
              <a:t>Наиболее чистый азот можно получить разложением азидов металлов</a:t>
            </a:r>
            <a:r>
              <a:rPr lang="ru-RU" dirty="0" smtClean="0"/>
              <a:t>:</a:t>
            </a:r>
          </a:p>
          <a:p>
            <a:pPr marL="0" indent="0">
              <a:lnSpc>
                <a:spcPct val="100000"/>
              </a:lnSpc>
              <a:buNone/>
            </a:pPr>
            <a:r>
              <a:rPr lang="en-US" dirty="0" smtClean="0"/>
              <a:t>2NaN</a:t>
            </a:r>
            <a:r>
              <a:rPr lang="en-US" baseline="-25000" dirty="0" smtClean="0"/>
              <a:t>3</a:t>
            </a:r>
            <a:r>
              <a:rPr lang="en-US" dirty="0" smtClean="0"/>
              <a:t>→2Na+3N</a:t>
            </a:r>
            <a:r>
              <a:rPr lang="en-US" baseline="-25000" dirty="0" smtClean="0"/>
              <a:t>2</a:t>
            </a:r>
            <a:r>
              <a:rPr lang="en-US" dirty="0" smtClean="0"/>
              <a:t>↑</a:t>
            </a:r>
          </a:p>
          <a:p>
            <a:pPr>
              <a:lnSpc>
                <a:spcPct val="100000"/>
              </a:lnSpc>
            </a:pPr>
            <a:r>
              <a:rPr lang="ru-RU" dirty="0"/>
              <a:t>Один из лабораторных способов — пропускание аммиака над оксидом меди (II) при температуре ~700 °C</a:t>
            </a:r>
            <a:r>
              <a:rPr lang="ru-RU" dirty="0" smtClean="0"/>
              <a:t>:</a:t>
            </a:r>
            <a:endParaRPr lang="en-US" dirty="0" smtClean="0"/>
          </a:p>
          <a:p>
            <a:pPr marL="0" indent="0">
              <a:lnSpc>
                <a:spcPct val="100000"/>
              </a:lnSpc>
              <a:buNone/>
            </a:pPr>
            <a:r>
              <a:rPr lang="en-US" dirty="0" smtClean="0"/>
              <a:t>3CuO+2NH</a:t>
            </a:r>
            <a:r>
              <a:rPr lang="en-US" baseline="-25000" dirty="0" smtClean="0"/>
              <a:t>3</a:t>
            </a:r>
            <a:r>
              <a:rPr lang="en-US" dirty="0" smtClean="0"/>
              <a:t>→N</a:t>
            </a:r>
            <a:r>
              <a:rPr lang="en-US" baseline="-25000" dirty="0" smtClean="0"/>
              <a:t>2</a:t>
            </a:r>
            <a:r>
              <a:rPr lang="en-US" dirty="0" smtClean="0"/>
              <a:t>↑+3Cu+3H</a:t>
            </a:r>
            <a:r>
              <a:rPr lang="en-US" baseline="-25000" dirty="0" smtClean="0"/>
              <a:t>2</a:t>
            </a:r>
            <a:r>
              <a:rPr lang="en-US" dirty="0" smtClean="0"/>
              <a:t>O</a:t>
            </a:r>
          </a:p>
        </p:txBody>
      </p:sp>
      <p:pic>
        <p:nvPicPr>
          <p:cNvPr id="6" name="Рисунок 5"/>
          <p:cNvPicPr>
            <a:picLocks noChangeAspect="1"/>
          </p:cNvPicPr>
          <p:nvPr/>
        </p:nvPicPr>
        <p:blipFill rotWithShape="1">
          <a:blip r:embed="rId2"/>
          <a:srcRect l="16057" r="13708"/>
          <a:stretch/>
        </p:blipFill>
        <p:spPr>
          <a:xfrm>
            <a:off x="6781800" y="2009776"/>
            <a:ext cx="5124450" cy="4069884"/>
          </a:xfrm>
          <a:prstGeom prst="rect">
            <a:avLst/>
          </a:prstGeom>
        </p:spPr>
      </p:pic>
    </p:spTree>
    <p:extLst>
      <p:ext uri="{BB962C8B-B14F-4D97-AF65-F5344CB8AC3E}">
        <p14:creationId xmlns:p14="http://schemas.microsoft.com/office/powerpoint/2010/main" val="4009817757"/>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Соединения азота</a:t>
            </a:r>
            <a:endParaRPr lang="ru-RU" dirty="0"/>
          </a:p>
        </p:txBody>
      </p:sp>
      <p:sp>
        <p:nvSpPr>
          <p:cNvPr id="3" name="Объект 2"/>
          <p:cNvSpPr>
            <a:spLocks noGrp="1"/>
          </p:cNvSpPr>
          <p:nvPr>
            <p:ph idx="1"/>
          </p:nvPr>
        </p:nvSpPr>
        <p:spPr>
          <a:xfrm>
            <a:off x="208722" y="1916265"/>
            <a:ext cx="11864009" cy="4663440"/>
          </a:xfrm>
        </p:spPr>
        <p:txBody>
          <a:bodyPr>
            <a:normAutofit fontScale="85000" lnSpcReduction="10000"/>
          </a:bodyPr>
          <a:lstStyle/>
          <a:p>
            <a:pPr>
              <a:lnSpc>
                <a:spcPct val="100000"/>
              </a:lnSpc>
            </a:pPr>
            <a:r>
              <a:rPr lang="ru-RU" dirty="0"/>
              <a:t>Соединения азота в степени окисления −</a:t>
            </a:r>
            <a:r>
              <a:rPr lang="ru-RU" dirty="0" smtClean="0"/>
              <a:t>3: нитриды, </a:t>
            </a:r>
            <a:r>
              <a:rPr lang="ru-RU" dirty="0"/>
              <a:t>из которых практически наиболее важен аммиак;</a:t>
            </a:r>
          </a:p>
          <a:p>
            <a:pPr>
              <a:lnSpc>
                <a:spcPct val="100000"/>
              </a:lnSpc>
            </a:pPr>
            <a:r>
              <a:rPr lang="ru-RU" dirty="0"/>
              <a:t>Соединения азота в степени окисления −</a:t>
            </a:r>
            <a:r>
              <a:rPr lang="ru-RU" dirty="0" smtClean="0"/>
              <a:t>2: </a:t>
            </a:r>
            <a:r>
              <a:rPr lang="ru-RU" dirty="0" err="1" smtClean="0"/>
              <a:t>пернитриды</a:t>
            </a:r>
            <a:r>
              <a:rPr lang="ru-RU" dirty="0" smtClean="0"/>
              <a:t>, </a:t>
            </a:r>
            <a:r>
              <a:rPr lang="ru-RU" dirty="0"/>
              <a:t>из которых самый важный пернитрид водорода N2H4 или гидразин (существует также крайне неустойчивый пернитрид водорода N</a:t>
            </a:r>
            <a:r>
              <a:rPr lang="ru-RU" baseline="-25000" dirty="0"/>
              <a:t>2</a:t>
            </a:r>
            <a:r>
              <a:rPr lang="ru-RU" dirty="0"/>
              <a:t>H</a:t>
            </a:r>
            <a:r>
              <a:rPr lang="ru-RU" baseline="-25000" dirty="0"/>
              <a:t>2</a:t>
            </a:r>
            <a:r>
              <a:rPr lang="ru-RU" dirty="0"/>
              <a:t>, диимид);</a:t>
            </a:r>
          </a:p>
          <a:p>
            <a:pPr>
              <a:lnSpc>
                <a:spcPct val="100000"/>
              </a:lnSpc>
            </a:pPr>
            <a:r>
              <a:rPr lang="ru-RU" dirty="0"/>
              <a:t>Соединения азота в степени окисления −</a:t>
            </a:r>
            <a:r>
              <a:rPr lang="ru-RU" dirty="0" smtClean="0"/>
              <a:t>1: </a:t>
            </a:r>
            <a:r>
              <a:rPr lang="ru-RU" dirty="0"/>
              <a:t>NH2OH (гидроксиламин) — неустойчивое основание, применяющееся, наряду с солями гидроксиламмония, в органическом синтезе;</a:t>
            </a:r>
          </a:p>
          <a:p>
            <a:pPr>
              <a:lnSpc>
                <a:spcPct val="100000"/>
              </a:lnSpc>
            </a:pPr>
            <a:r>
              <a:rPr lang="ru-RU" dirty="0"/>
              <a:t>Соединения азота в степени окисления +</a:t>
            </a:r>
            <a:r>
              <a:rPr lang="ru-RU" dirty="0" smtClean="0"/>
              <a:t>1: </a:t>
            </a:r>
            <a:r>
              <a:rPr lang="ru-RU" dirty="0"/>
              <a:t>оксид азота(I) N</a:t>
            </a:r>
            <a:r>
              <a:rPr lang="ru-RU" baseline="-25000" dirty="0"/>
              <a:t>2</a:t>
            </a:r>
            <a:r>
              <a:rPr lang="ru-RU" dirty="0"/>
              <a:t>O (закись азота, веселящий газ);</a:t>
            </a:r>
          </a:p>
          <a:p>
            <a:pPr>
              <a:lnSpc>
                <a:spcPct val="100000"/>
              </a:lnSpc>
            </a:pPr>
            <a:r>
              <a:rPr lang="ru-RU" dirty="0"/>
              <a:t>Соединения азота в степени окисления +</a:t>
            </a:r>
            <a:r>
              <a:rPr lang="ru-RU" dirty="0" smtClean="0"/>
              <a:t>2: </a:t>
            </a:r>
            <a:r>
              <a:rPr lang="ru-RU" dirty="0"/>
              <a:t>оксид азота(II) NO (монооксид азота);</a:t>
            </a:r>
          </a:p>
          <a:p>
            <a:pPr>
              <a:lnSpc>
                <a:spcPct val="100000"/>
              </a:lnSpc>
            </a:pPr>
            <a:r>
              <a:rPr lang="ru-RU" dirty="0"/>
              <a:t>Соединения азота в степени окисления +</a:t>
            </a:r>
            <a:r>
              <a:rPr lang="ru-RU" dirty="0" smtClean="0"/>
              <a:t>3: </a:t>
            </a:r>
            <a:r>
              <a:rPr lang="ru-RU" dirty="0"/>
              <a:t>оксид азота(III) N</a:t>
            </a:r>
            <a:r>
              <a:rPr lang="ru-RU" baseline="-25000" dirty="0"/>
              <a:t>2</a:t>
            </a:r>
            <a:r>
              <a:rPr lang="ru-RU" dirty="0"/>
              <a:t>O</a:t>
            </a:r>
            <a:r>
              <a:rPr lang="ru-RU" baseline="-25000" dirty="0"/>
              <a:t>3</a:t>
            </a:r>
            <a:r>
              <a:rPr lang="ru-RU" dirty="0"/>
              <a:t>, азотистая кислота, производные аниона NO</a:t>
            </a:r>
            <a:r>
              <a:rPr lang="ru-RU" baseline="-25000" dirty="0"/>
              <a:t>2</a:t>
            </a:r>
            <a:r>
              <a:rPr lang="ru-RU" dirty="0"/>
              <a:t>−, трифторид азота (NF</a:t>
            </a:r>
            <a:r>
              <a:rPr lang="ru-RU" baseline="-25000" dirty="0"/>
              <a:t>3</a:t>
            </a:r>
            <a:r>
              <a:rPr lang="ru-RU" dirty="0"/>
              <a:t>);</a:t>
            </a:r>
          </a:p>
          <a:p>
            <a:pPr>
              <a:lnSpc>
                <a:spcPct val="100000"/>
              </a:lnSpc>
            </a:pPr>
            <a:r>
              <a:rPr lang="ru-RU" dirty="0"/>
              <a:t>Соединения азота в степени окисления +</a:t>
            </a:r>
            <a:r>
              <a:rPr lang="ru-RU" dirty="0" smtClean="0"/>
              <a:t>4: </a:t>
            </a:r>
            <a:r>
              <a:rPr lang="ru-RU" dirty="0"/>
              <a:t>оксид азота(IV) NO</a:t>
            </a:r>
            <a:r>
              <a:rPr lang="ru-RU" baseline="-25000" dirty="0"/>
              <a:t>2</a:t>
            </a:r>
            <a:r>
              <a:rPr lang="ru-RU" dirty="0"/>
              <a:t> (диоксид азота, бурый газ);</a:t>
            </a:r>
          </a:p>
          <a:p>
            <a:pPr>
              <a:lnSpc>
                <a:spcPct val="100000"/>
              </a:lnSpc>
            </a:pPr>
            <a:r>
              <a:rPr lang="ru-RU" dirty="0"/>
              <a:t>Соединения азота в степени окисления +</a:t>
            </a:r>
            <a:r>
              <a:rPr lang="ru-RU" dirty="0" smtClean="0"/>
              <a:t>5: </a:t>
            </a:r>
            <a:r>
              <a:rPr lang="ru-RU" dirty="0"/>
              <a:t>оксид азота(V) N</a:t>
            </a:r>
            <a:r>
              <a:rPr lang="ru-RU" baseline="-25000" dirty="0"/>
              <a:t>2</a:t>
            </a:r>
            <a:r>
              <a:rPr lang="ru-RU" dirty="0"/>
              <a:t>O</a:t>
            </a:r>
            <a:r>
              <a:rPr lang="ru-RU" baseline="-25000" dirty="0"/>
              <a:t>5</a:t>
            </a:r>
            <a:r>
              <a:rPr lang="ru-RU" dirty="0"/>
              <a:t>, азотная кислота, её соли — нитраты и другие производные, а также тетрафтораммоний NF</a:t>
            </a:r>
            <a:r>
              <a:rPr lang="ru-RU" baseline="-25000" dirty="0"/>
              <a:t>4</a:t>
            </a:r>
            <a:r>
              <a:rPr lang="ru-RU" dirty="0"/>
              <a:t>+ и его соли.</a:t>
            </a:r>
          </a:p>
        </p:txBody>
      </p:sp>
    </p:spTree>
    <p:extLst>
      <p:ext uri="{BB962C8B-B14F-4D97-AF65-F5344CB8AC3E}">
        <p14:creationId xmlns:p14="http://schemas.microsoft.com/office/powerpoint/2010/main" val="1165780405"/>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След самолета">
  <a:themeElements>
    <a:clrScheme name="След самолета">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След самолета">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лед самолета">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След самолета</Template>
  <TotalTime>371</TotalTime>
  <Words>833</Words>
  <Application>Microsoft Office PowerPoint</Application>
  <PresentationFormat>Широкоэкранный</PresentationFormat>
  <Paragraphs>41</Paragraphs>
  <Slides>11</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11</vt:i4>
      </vt:variant>
    </vt:vector>
  </HeadingPairs>
  <TitlesOfParts>
    <vt:vector size="14" baseType="lpstr">
      <vt:lpstr>Arial</vt:lpstr>
      <vt:lpstr>Century Gothic</vt:lpstr>
      <vt:lpstr>След самолета</vt:lpstr>
      <vt:lpstr>Азот</vt:lpstr>
      <vt:lpstr>Общие сведения</vt:lpstr>
      <vt:lpstr>История открытия</vt:lpstr>
      <vt:lpstr>История открытия</vt:lpstr>
      <vt:lpstr>Происхождение названия</vt:lpstr>
      <vt:lpstr>Распространённость</vt:lpstr>
      <vt:lpstr>Биологическая роль</vt:lpstr>
      <vt:lpstr>получение</vt:lpstr>
      <vt:lpstr>Соединения азота</vt:lpstr>
      <vt:lpstr>применение</vt:lpstr>
      <vt:lpstr>Спасибо за внимание</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Азот</dc:title>
  <dc:creator>Джамиль Дельмухаметов</dc:creator>
  <cp:lastModifiedBy>admin</cp:lastModifiedBy>
  <cp:revision>22</cp:revision>
  <dcterms:created xsi:type="dcterms:W3CDTF">2015-11-05T11:46:44Z</dcterms:created>
  <dcterms:modified xsi:type="dcterms:W3CDTF">2016-01-27T11:01:53Z</dcterms:modified>
</cp:coreProperties>
</file>