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4" r:id="rId51"/>
    <p:sldId id="306" r:id="rId52"/>
    <p:sldId id="307" r:id="rId53"/>
    <p:sldId id="309" r:id="rId54"/>
    <p:sldId id="308" r:id="rId55"/>
    <p:sldId id="310" r:id="rId56"/>
    <p:sldId id="311" r:id="rId57"/>
    <p:sldId id="323" r:id="rId5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C4F"/>
    <a:srgbClr val="4C8859"/>
    <a:srgbClr val="317747"/>
    <a:srgbClr val="F1955D"/>
    <a:srgbClr val="F9D4BD"/>
    <a:srgbClr val="499C2C"/>
    <a:srgbClr val="0080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326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1BC1DA2-E446-4BA9-9721-84C154F682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A0975-297C-4323-8769-1213CAFF86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C52BE-7538-4848-B031-7CA1DD2F3D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0C13C-FD73-4681-BC78-9DDF2170FD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91439-71A8-4629-9CDC-0E75A801CA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2D755-6103-42F6-8EAC-A08BFD7080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B90EB-ED46-43F3-90DA-51535404B9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DC96-7AC1-4012-8565-0A47B7F025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61580-7569-44BC-8508-E4F4EBBF2B9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138FF-ED4A-489B-8B01-C89A5841D4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A3601-146A-42CE-974B-D4E263CEA8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B2E8-F70B-44D1-AF6E-BB180D4BD2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DB6BC-2E6F-4F68-B681-47908A65E6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rgbClr val="1E3225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defRPr>
            </a:lvl1pPr>
          </a:lstStyle>
          <a:p>
            <a:fld id="{E4BCBC15-B4FB-4C76-9562-CA3A674950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590675" y="2632075"/>
            <a:ext cx="6400800" cy="14128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ru-RU" sz="4400" i="1" dirty="0" smtClean="0"/>
              <a:t>Яркие созвездия поэзии Серебряного века.</a:t>
            </a:r>
          </a:p>
        </p:txBody>
      </p:sp>
      <p:pic>
        <p:nvPicPr>
          <p:cNvPr id="2060" name="Picture 12" descr="Ахмат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311" y="4610997"/>
            <a:ext cx="1421398" cy="1996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" name="Рисунок 15" descr="http://www.praga-praha.ru/wp-content/uploads/2015/02/%D0%9F%D1%80%D0%B0%D0%B3%D0%B0-%D0%9C%D0%B0%D1%80%D0%B8%D0%BD%D1%8B-%D0%A6%D0%B2%D0%B5%D1%82%D0%B0%D0%B5%D0%B2%D0%BE%D0%B9-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332" y="157941"/>
            <a:ext cx="1563873" cy="193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 descr="http://cs628531.vk.me/v628531654/d337/KK-8NW-vpr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01" y="110133"/>
            <a:ext cx="1431998" cy="1991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http://gda-gda.ru/wp-content/uploads/anennsky_cr3_kva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1345" y="169769"/>
            <a:ext cx="1734721" cy="1922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68" name="Picture 20" descr="http://www.e-reading.club/illustrations/1031/1031779-_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471" y="165610"/>
            <a:ext cx="1589529" cy="1935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70" name="Picture 22" descr="http://g4.dcdn.lt/images/pix/file28816209_172d34b728595cf57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988" y="4605347"/>
            <a:ext cx="1573701" cy="1999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72" name="Picture 24" descr="http://www.pravenc.ru/data/053/462/1234/i4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621" y="4610997"/>
            <a:ext cx="1684868" cy="1984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74" name="Picture 26" descr="http://rusplt.ru/netcat_files/userfiles2/march1/Rating_Lermontov450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01" y="4610997"/>
            <a:ext cx="1572265" cy="1996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4" name="Picture 7" descr="http://www.ulspu.ru/netcat_files/userfiles/igorseveryan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069" y="136082"/>
            <a:ext cx="1643070" cy="1991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76" name="Picture 28" descr="http://binderebe.ru/uploads/images/i/v/a/ivan_buni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332" y="4626004"/>
            <a:ext cx="1462675" cy="1984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021388"/>
            <a:ext cx="8366125" cy="3603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/>
              <a:t> </a:t>
            </a:r>
            <a:r>
              <a:rPr lang="ru-RU" altLang="ru-RU" sz="3200" dirty="0" smtClean="0"/>
              <a:t> </a:t>
            </a:r>
            <a:r>
              <a:rPr lang="ru-RU" alt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«В каждом его жесте, шаге, слове - клеймо - печать - звезда - поэта". </a:t>
            </a:r>
            <a:br>
              <a:rPr lang="ru-RU" alt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7" name="Picture 7" descr="http://www.e-reading.club/illustrations/1031/1031779-_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55776" y="980728"/>
            <a:ext cx="3816424" cy="4735938"/>
          </a:xfrm>
          <a:prstGeom prst="ellipse">
            <a:avLst/>
          </a:prstGeom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2988" y="366713"/>
            <a:ext cx="70580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Константин Дмитриевич Бальмонт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Из биографии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Родился в 1867 году в дворянской семье. Предки - выходцы из Скандинавии.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1886 году поступил на юридический факультет Московского университета, но уже в 1887 году был исключен за участие в студенческих беспорядках.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Писать Бальмонт стал очень рано,  в 9 лет, но "начало литературной деятельности было сопряжено со множеством мучений и неудач».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Первая публикация в петербургском журнале "Живописное обозрение» (1885).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К. Бальмонт написал 35 книг стихов, 20 книг прозы, его переводы составляют более 10 000 печатных страниц (среди них - поэты разных стран: В. Блейк, Э. По, П. Б. Шелли и др.) испанские песни, словацкий, грузинский эпос, югославская, болгарская, литовская поэзия. Этот список бесконечен.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Умер Константин Дмитриевич Бальмонт в оккупированном гитлеровцами Париже 24 декабря 1942 года.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Несколько интересных фактов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К. Бальмонт  любил мистификацию, необычные поступки, нарочито пренебрегал условностями, что провоцировало появление анекдотов, таинственных историй. 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В 1910 г. поэт заявил, что через полвека будет издано собрание его сочинений в девяносто трех томах или выше. Это предсказание не сбылось, как не сбылись и многие другие пророчества, к которым автор был весьма склонен.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 В 1890 г. в Ярославле на деньги автора был издан первый "Сборник стихотворений" поэта, включавший переводы и оригинальные стихи. Книга успеха не имела и, по утверждению автора, весь ее тираж был им уничтожен.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0175" y="260351"/>
            <a:ext cx="9013825" cy="86439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Сборники</a:t>
            </a:r>
            <a:r>
              <a:rPr lang="ru-RU" alt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dirty="0" smtClean="0"/>
              <a:t> 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560" y="980728"/>
            <a:ext cx="8064896" cy="54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"Под северным небом" (1894)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"В безбрежности" (1895)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"Тишина" (1898)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"Горящие здания" (1900)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"Будем как солнце" (1903)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"Литургия красоты. Стихийные гимны" (1904-1905)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"Только любовь" (1905)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"Стихотворения" (1906)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"Песни мстителя" (1907)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"Птицы в воздухе" (1908)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"Хоровод времен" (1909)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"Сонеты Солнца, Неба и Луны" (1917).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Поэтический мир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/>
              <a:t>Утверждается образ сильного героя «</a:t>
            </a:r>
            <a:r>
              <a:rPr lang="ru-RU" altLang="ru-RU" sz="2800" dirty="0" smtClean="0">
                <a:effectLst/>
              </a:rPr>
              <a:t>стихийного гения», «сверхчеловека».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/>
              <a:t>Присутствуют «новые сочетания мыслей, красок и звуков».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/>
              <a:t>Расширяются музыкальные возможности фразы, утверждаются новые сочные и "разящие" образы, создаются яркие и разнообразные </a:t>
            </a:r>
            <a:r>
              <a:rPr lang="ru-RU" altLang="ru-RU" sz="2800" dirty="0" smtClean="0"/>
              <a:t>декорации.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/>
              <a:t>Характерны </a:t>
            </a:r>
            <a:r>
              <a:rPr lang="ru-RU" altLang="ru-RU" sz="2800" dirty="0" smtClean="0"/>
              <a:t>космогонические мотивы, теория мига, волшебного мгновения.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Значение К.Д. Бальмонта-поэта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dirty="0" smtClean="0"/>
              <a:t>     В истории русской литературы  Бальмонт остался как один из зачинателей «нового искусства», как виднейший представитель «старшего» символизма.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effectLst/>
              </a:rPr>
              <a:t>Максимилиан Александрович Волошин</a:t>
            </a:r>
          </a:p>
        </p:txBody>
      </p:sp>
      <p:pic>
        <p:nvPicPr>
          <p:cNvPr id="33799" name="Picture 7" descr="http://www.pravenc.ru/data/053/462/1234/i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99792" y="1844824"/>
            <a:ext cx="3888431" cy="460851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Из биографии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Родился в Киеве в 1877 году.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Настоящая фамилия Кириенко-Волошин.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 1900 г. был  исключен из Московского университета за участие в студенческих волнениях.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 1903 г.  покупает землю в поселке Коктебель близ Феодосии. Именно там все впечатления претворяются в творчество.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Поэтический мир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Основные темы: трагическая судьба России, творчество, человек и мироздание, поиск и обретение человеком Бога.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Пейзаж, легенды, образы, порожденные историей и духом Коктебельской земли.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Религиозно-философские и античные мотивы и образы.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Герой - странник, скиталец.. Цель его земного пути - </a:t>
            </a:r>
            <a:r>
              <a:rPr lang="ru-RU" alt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преосуществление</a:t>
            </a: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, "пересоздание себя" и обретение высшей мудрости в мире Божественном.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6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10588" cy="104016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Творчество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551" y="1484784"/>
            <a:ext cx="8302823" cy="461439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«Стихотворения» (1900-1910)</a:t>
            </a:r>
          </a:p>
          <a:p>
            <a:pPr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портретный цикл «Облики»</a:t>
            </a:r>
          </a:p>
          <a:p>
            <a:pPr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венок сонетов «</a:t>
            </a:r>
            <a:r>
              <a:rPr lang="en-US" altLang="ru-RU" dirty="0" err="1" smtClean="0">
                <a:latin typeface="Times New Roman" pitchFamily="18" charset="0"/>
                <a:cs typeface="Times New Roman" pitchFamily="18" charset="0"/>
              </a:rPr>
              <a:t>Lunaria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Anno mundi </a:t>
            </a:r>
            <a:r>
              <a:rPr lang="en-US" altLang="ru-RU" dirty="0" err="1" smtClean="0">
                <a:latin typeface="Times New Roman" pitchFamily="18" charset="0"/>
                <a:cs typeface="Times New Roman" pitchFamily="18" charset="0"/>
              </a:rPr>
              <a:t>ardentis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 (1915)</a:t>
            </a:r>
          </a:p>
          <a:p>
            <a:pPr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цикл философских поэм «Путями Канта» (1921-1923)</a:t>
            </a:r>
          </a:p>
          <a:p>
            <a:pPr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«Дом поэта» (1927)</a:t>
            </a:r>
          </a:p>
          <a:p>
            <a:pPr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«Владимирская богоматерь» (1929)</a:t>
            </a:r>
          </a:p>
          <a:p>
            <a:pPr eaLnBrk="1" hangingPunct="1">
              <a:lnSpc>
                <a:spcPct val="90000"/>
              </a:lnSpc>
              <a:buClr>
                <a:srgbClr val="F1955D"/>
              </a:buClr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412875"/>
            <a:ext cx="8540750" cy="63420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«Милый друг, иль ты не видишь,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Что все видимое нами –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Только отблеск, только тени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От незримого очами?»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Соловьев 1892г.)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-242888"/>
            <a:ext cx="8510587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Отзывы о творчестве 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981075"/>
            <a:ext cx="8540750" cy="54006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altLang="ru-RU" sz="2400" dirty="0" smtClean="0">
                <a:effectLst/>
              </a:rPr>
              <a:t>Т.Шмелева вспоминала, что "ялтинская публика принимала М.Волошина по-разному: друзья и молодежь - с восторгом, местная интеллигенция - несколько настороженно и подчас очень даже отрицательно. Волошин был ей малопонятен". </a:t>
            </a:r>
          </a:p>
          <a:p>
            <a:pPr algn="just" eaLnBrk="1" hangingPunct="1">
              <a:lnSpc>
                <a:spcPct val="90000"/>
              </a:lnSpc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altLang="ru-RU" sz="2400" dirty="0" err="1" smtClean="0">
                <a:effectLst/>
              </a:rPr>
              <a:t>Е.Герцык</a:t>
            </a:r>
            <a:r>
              <a:rPr lang="ru-RU" altLang="ru-RU" sz="2400" dirty="0" smtClean="0">
                <a:effectLst/>
              </a:rPr>
              <a:t> отмечала: "В кругах символистов недолюбливали его поэзию: все сделано складно, но чего-то чересчур, чего-то не хватает". </a:t>
            </a:r>
          </a:p>
          <a:p>
            <a:pPr algn="just" eaLnBrk="1" hangingPunct="1">
              <a:lnSpc>
                <a:spcPct val="90000"/>
              </a:lnSpc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altLang="ru-RU" sz="2400" dirty="0" smtClean="0">
                <a:effectLst/>
              </a:rPr>
              <a:t>А.Белый: «Интерпретатор Волошин - настоящий поэт. Он в поэзии </a:t>
            </a:r>
            <a:r>
              <a:rPr lang="ru-RU" altLang="ru-RU" sz="2400" dirty="0" err="1" smtClean="0">
                <a:effectLst/>
              </a:rPr>
              <a:t>модернистической</a:t>
            </a:r>
            <a:r>
              <a:rPr lang="ru-RU" altLang="ru-RU" sz="2400" dirty="0" smtClean="0">
                <a:effectLst/>
              </a:rPr>
              <a:t> скоро занял почетное место».</a:t>
            </a:r>
          </a:p>
          <a:p>
            <a:pPr algn="just" eaLnBrk="1" hangingPunct="1">
              <a:lnSpc>
                <a:spcPct val="90000"/>
              </a:lnSpc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altLang="ru-RU" sz="2400" dirty="0" smtClean="0">
                <a:effectLst/>
              </a:rPr>
              <a:t>А.Толстой: «Вот здесь мы чувствуем тайные, могучие голоса крови, здесь ритм рождает слова и слова вещи… Поэт ритма и вечности... 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В русской поэзии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>
                <a:srgbClr val="F9D4BD"/>
              </a:buClr>
              <a:buFontTx/>
              <a:buNone/>
              <a:defRPr/>
            </a:pPr>
            <a:r>
              <a:rPr lang="ru-RU" altLang="ru-RU" dirty="0" smtClean="0"/>
              <a:t>     </a:t>
            </a:r>
            <a:r>
              <a:rPr lang="ru-RU" altLang="ru-RU" dirty="0" smtClean="0"/>
              <a:t>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Максимилиан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Волошин  остается редким мастером лирического пейзажа и стихотворного портрета, уникальным поэтом-живописцем. Поэт-интеллектуал. Наряду с другими символистами способствовал подъему уровня «культурности» поэзии.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260350"/>
            <a:ext cx="8540750" cy="61928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«Просторен мир и многозвучен,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многоцветней</a:t>
            </a: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радуг он,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вот Адаму мир поручен,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Изобретателю имен.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800" dirty="0" smtClean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Назвать, узнать, сорвать покровы,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праздных тайн, и ветхой мглы –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Вот первый подвиг. Подвиг новый –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Живой земле пропеть хвалы».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(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С.Городецкий «Адам»)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Николай Степанович Гумилев</a:t>
            </a:r>
          </a:p>
        </p:txBody>
      </p:sp>
      <p:pic>
        <p:nvPicPr>
          <p:cNvPr id="7" name="Объект 6" descr="http://cs628531.vk.me/v628531654/d337/KK-8NW-vprk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27784" y="1554163"/>
            <a:ext cx="3672408" cy="475515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Из биографии: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52513"/>
            <a:ext cx="8510588" cy="56165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Родился в 1886 г. В Кронштадте.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Организатор и теоретик акмеизма.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Являлся мужем А. А. Ахматовой.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Первые сборники: "Путь конквистадоров" (1905), "Романтические цветы" (1908),"Жемчуга" (1910).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Творчество самого Гумилева вступало в противоречие с акмеистскими постулатами: в его стихах отсутствовала та самая реальность, ради которой отвергались "туманности" символизма. 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510587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</a:rPr>
              <a:t>Поэтический мир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92150"/>
            <a:ext cx="8540750" cy="59055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800" dirty="0" smtClean="0">
                <a:effectLst/>
              </a:rPr>
              <a:t>Характерно: романтические мотивы, географическая и историческая экзотика.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</a:rPr>
              <a:t>(Ты плачешь? Послушай… далеко, на озере Чад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</a:rPr>
              <a:t>Изысканный бродит жираф,)</a:t>
            </a:r>
          </a:p>
          <a:p>
            <a:pPr algn="just" eaLnBrk="1" hangingPunct="1">
              <a:defRPr/>
            </a:pPr>
            <a:r>
              <a:rPr lang="ru-RU" altLang="ru-RU" sz="2800" dirty="0" smtClean="0">
                <a:effectLst/>
              </a:rPr>
              <a:t>Герой – отважный, решительный, мужественный, дерзкий, уверенный.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</a:rPr>
              <a:t>(Ни один перед грозой не трепещет,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</a:rPr>
              <a:t>Ни один не свернет паруса.)</a:t>
            </a:r>
          </a:p>
          <a:p>
            <a:pPr algn="just" eaLnBrk="1" hangingPunct="1">
              <a:defRPr/>
            </a:pPr>
            <a:r>
              <a:rPr lang="ru-RU" altLang="ru-RU" sz="2800" dirty="0" smtClean="0">
                <a:effectLst/>
              </a:rPr>
              <a:t>Искусство призвано дать человеку почувствовать запредельное.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</a:rPr>
              <a:t>(Так век за веком – скоро ли Господь? –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</a:rPr>
              <a:t>Под скальпелем природы и искусства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</a:rPr>
              <a:t>Кричит наш дух, изнемогает плоть,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</a:rPr>
              <a:t>Рождая орган для шестого чувства.)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10588" cy="75212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НЕСКОЛЬКО ИНТЕРЕСНЫХ ФАКТОВ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341438"/>
            <a:ext cx="5207000" cy="51117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F9D4BD"/>
              </a:buClr>
              <a:buFont typeface="Wingdings" pitchFamily="2" charset="2"/>
              <a:buChar char="v"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Н. Гумилев никогда не ставил даты ни под письмами, ни под своими стихами. Он лишь четко подписывался: "Н. Гумилев". </a:t>
            </a:r>
          </a:p>
          <a:p>
            <a:pPr algn="just" eaLnBrk="1" hangingPunct="1">
              <a:lnSpc>
                <a:spcPct val="80000"/>
              </a:lnSpc>
              <a:buClr>
                <a:srgbClr val="F9D4BD"/>
              </a:buClr>
              <a:buFont typeface="Wingdings" pitchFamily="2" charset="2"/>
              <a:buChar char="v"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Поэт предсказал свою смерть в стихотворении "Рабочий» .</a:t>
            </a:r>
          </a:p>
          <a:p>
            <a:pPr algn="just" eaLnBrk="1" hangingPunct="1">
              <a:lnSpc>
                <a:spcPct val="80000"/>
              </a:lnSpc>
              <a:buClr>
                <a:srgbClr val="F9D4BD"/>
              </a:buClr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(Все товарищи его заснули,</a:t>
            </a:r>
          </a:p>
          <a:p>
            <a:pPr algn="just" eaLnBrk="1" hangingPunct="1">
              <a:lnSpc>
                <a:spcPct val="80000"/>
              </a:lnSpc>
              <a:buClr>
                <a:srgbClr val="F9D4BD"/>
              </a:buClr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Только он один еще не спит:</a:t>
            </a:r>
          </a:p>
          <a:p>
            <a:pPr algn="just" eaLnBrk="1" hangingPunct="1">
              <a:lnSpc>
                <a:spcPct val="80000"/>
              </a:lnSpc>
              <a:buClr>
                <a:srgbClr val="F9D4BD"/>
              </a:buClr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Все он занят </a:t>
            </a:r>
            <a:r>
              <a:rPr lang="ru-RU" alt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отливаньем</a:t>
            </a: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пули,</a:t>
            </a:r>
          </a:p>
          <a:p>
            <a:pPr algn="just" eaLnBrk="1" hangingPunct="1">
              <a:lnSpc>
                <a:spcPct val="80000"/>
              </a:lnSpc>
              <a:buClr>
                <a:srgbClr val="F9D4BD"/>
              </a:buClr>
              <a:buFont typeface="Wingdings" pitchFamily="2" charset="2"/>
              <a:buNone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Что меня с землею разлучит.)</a:t>
            </a:r>
          </a:p>
          <a:p>
            <a:pPr algn="just" eaLnBrk="1" hangingPunct="1">
              <a:lnSpc>
                <a:spcPct val="80000"/>
              </a:lnSpc>
              <a:buClr>
                <a:srgbClr val="F9D4BD"/>
              </a:buClr>
              <a:buFont typeface="Wingdings" pitchFamily="2" charset="2"/>
              <a:buNone/>
              <a:defRPr/>
            </a:pPr>
            <a:endParaRPr lang="ru-RU" alt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9D4BD"/>
              </a:buClr>
              <a:buFont typeface="Wingdings" pitchFamily="2" charset="2"/>
              <a:buChar char="v"/>
              <a:defRPr/>
            </a:pPr>
            <a:r>
              <a:rPr lang="ru-RU" alt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августе 1921 г. Гумилев был арестован и затем расстрелян за участие в контрреволюционном заговоре. Документы, подтверждающие его участие в заговоре, не обнаружены. 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341438"/>
            <a:ext cx="3040063" cy="4176712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Творчество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«Путь конквистадоров»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«Романтические стихи»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«Жемчуга»(1910)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«Колчан»(1916)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«Костер»(1918)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«Шатер»(1921)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«Огненный столп», вышедший после смерти автора.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3" y="1196753"/>
            <a:ext cx="8353622" cy="396044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</a:t>
            </a:r>
            <a:r>
              <a:rPr lang="ru-RU" alt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Гумилев внес огромный вклад в развитие русской поэзии. </a:t>
            </a:r>
            <a:r>
              <a:rPr lang="ru-RU" alt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словам М</a:t>
            </a:r>
            <a:r>
              <a:rPr lang="ru-RU" alt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Дудина</a:t>
            </a:r>
            <a:r>
              <a:rPr lang="ru-RU" alt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он «необыкновенно расширил наш мир познания неизведанного».</a:t>
            </a:r>
            <a:endParaRPr lang="ru-RU" altLang="ru-RU" sz="3600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98072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</a:rPr>
              <a:t>Значение Н. Гумилева</a:t>
            </a:r>
            <a:endParaRPr lang="ru-RU" sz="36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</a:rPr>
              <a:t>Анна Андреевна Ахматова</a:t>
            </a:r>
          </a:p>
        </p:txBody>
      </p:sp>
      <p:pic>
        <p:nvPicPr>
          <p:cNvPr id="50180" name="Picture 4" descr="Ахмато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1700213"/>
            <a:ext cx="3240087" cy="46085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800" b="1" i="1" dirty="0" smtClean="0">
                <a:solidFill>
                  <a:srgbClr val="EFF4C2"/>
                </a:solidFill>
                <a:latin typeface="Times New Roman" pitchFamily="18" charset="0"/>
                <a:cs typeface="Times New Roman" pitchFamily="18" charset="0"/>
              </a:rPr>
              <a:t>Иннокентий Федорович Анненский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800" smtClean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" name="Объект 7" descr="http://gda-gda.ru/wp-content/uploads/anennsky_cr3_kvad.jpg"/>
          <p:cNvPicPr>
            <a:picLocks noGrp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83768" y="1988841"/>
            <a:ext cx="4248472" cy="411033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510587" cy="8620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Из биографии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052736"/>
            <a:ext cx="8540750" cy="561635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Родилась11 (23) июня 1889 года под Одессой (Большой Фонтан). Настоящая фамилия Горенко.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    Родилась я ни поздно, ни рано,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   Это время блаженно одно…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Первые воспоминания –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царскосельские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Первое стихотворение было написано в одиннадцать лет.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1910  вышла замуж за Н. С. Гумилева.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Синий вечер. Ветры кротко стихли,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Яркий свет зовет меня домой.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Я гадаю: кто там? – не жених ли,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Не жених ли это мой?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А.Ахматова прожила 77 лет. Пережила  немало кровавых событий и личных драм: нищету, расстрел Гумилева, хлопоты перед Сталиным за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подрасстрельного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сына, которого ей удалось спасти.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8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8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6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6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4488" y="1052513"/>
            <a:ext cx="2449512" cy="4032250"/>
          </a:xfrm>
          <a:noFill/>
        </p:spPr>
      </p:pic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10588" cy="68012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творчестве</a:t>
            </a:r>
            <a:endParaRPr lang="ru-RU" altLang="ru-RU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81075"/>
            <a:ext cx="6430963" cy="55435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Поэтический дебют Анны Андреевны состоялся в 1910 году.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Первый сборник стихов вышел в 1912 под названием «Вечер» и имел значительный успех.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В марте 1914 года вышла вторая книга - "Четки".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Третья книга стихов "Белая стая" вышла в сентябре 1917 года.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После Октябрьской революции, в 1921 году, вышел сборник стихов "Подорожник", в 1922 году - книга "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Anno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Domini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".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С середины 20-х годов  стихи поэтессы почти перестали печатать, а старые - перепечатывать.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Но А.А. Ахматова не переставала писать стихи.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969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Несколько интересных фактов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385888"/>
            <a:ext cx="8589963" cy="4922837"/>
          </a:xfrm>
        </p:spPr>
        <p:txBody>
          <a:bodyPr/>
          <a:lstStyle/>
          <a:p>
            <a:pPr algn="just" eaLnBrk="1" hangingPunct="1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С гимназистом Колей Гумилевым четырнадцатилетняя Аня познакомилась в Сочельник.   </a:t>
            </a:r>
          </a:p>
          <a:p>
            <a:pPr algn="just" eaLnBrk="1" hangingPunct="1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Н.Гумилев </a:t>
            </a: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говорил А. Ахматовой:"Муж и жена пишут стихи - это смешно, у тебя столько талантов. Ты не могла бы заняться каким-нибудь другим видом искусства? Например, балетом...»</a:t>
            </a:r>
          </a:p>
          <a:p>
            <a:pPr algn="just" eaLnBrk="1" hangingPunct="1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Сама </a:t>
            </a: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же она говорила: "Вся Россия подражала Гумилеву. А я - нет".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510588" cy="933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Поэтический мир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551" y="1340768"/>
            <a:ext cx="8302823" cy="5328320"/>
          </a:xfrm>
        </p:spPr>
        <p:txBody>
          <a:bodyPr/>
          <a:lstStyle/>
          <a:p>
            <a:pPr algn="just" eaLnBrk="1" hangingPunct="1">
              <a:buClr>
                <a:srgbClr val="FFC000"/>
              </a:buClr>
              <a:defRPr/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Дневниковость</a:t>
            </a: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», переходящая в философские размышления; изображение души современной женщины.</a:t>
            </a:r>
          </a:p>
          <a:p>
            <a:pPr algn="just" eaLnBrk="1" hangingPunct="1">
              <a:buClr>
                <a:srgbClr val="FFC000"/>
              </a:buClr>
              <a:defRPr/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За внешним подобием обстоятельств – вневременная всеобщность чувств и поступков.</a:t>
            </a:r>
          </a:p>
          <a:p>
            <a:pPr algn="just" eaLnBrk="1" hangingPunct="1">
              <a:buClr>
                <a:srgbClr val="FFC000"/>
              </a:buClr>
              <a:defRPr/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Тематика: личные переживания, события войны и революции, великое предназначение России («Так молюсь…/ Чтобы туча над темной Россией/ Стала облаком в славе лучей»).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404813"/>
            <a:ext cx="5133975" cy="5765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          А.А. Ахматова прожила трудную жизнь. Краткая автобиография, написанная ею незадолго до кончины, завершалась словами: «Я не переставала писать стихи. Для меня в них - связь моя с временем, с новой жизнью моего народа. Когда я писала их, я жила теми ритмами, которые звучали в героической истории моей страны. Я счастлива, что жила в эти годы и видела события, которым не было равных».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        Свою судьбу поэтесса навсегда связала с судьбой родной земли.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      Творчество </a:t>
            </a:r>
            <a:r>
              <a:rPr lang="ru-RU" altLang="ru-RU" sz="2400" dirty="0" err="1" smtClean="0">
                <a:effectLst/>
                <a:latin typeface="Times New Roman" panose="02020603050405020304" pitchFamily="18" charset="0"/>
              </a:rPr>
              <a:t>А.Ахматовой</a:t>
            </a: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 признается одним из самых ярких явлений в русской литературе </a:t>
            </a:r>
            <a:r>
              <a:rPr lang="en-US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alt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  <a:endParaRPr lang="en-US" alt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 smtClean="0">
              <a:latin typeface="Times New Roman" panose="02020603050405020304" pitchFamily="18" charset="0"/>
            </a:endParaRPr>
          </a:p>
        </p:txBody>
      </p:sp>
      <p:pic>
        <p:nvPicPr>
          <p:cNvPr id="57354" name="Picture 10" descr="http://wordcreak.ru/upload/content/2015-12/1/50/85f7ece2adbb2bace7d6ac0f72f47f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7676" y="548680"/>
            <a:ext cx="3128521" cy="4275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10588" cy="89614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anose="02020603050405020304" pitchFamily="18" charset="0"/>
              </a:rPr>
              <a:t>Осип </a:t>
            </a:r>
            <a:r>
              <a:rPr lang="ru-RU" altLang="ru-RU" b="1" dirty="0" err="1" smtClean="0">
                <a:effectLst/>
                <a:latin typeface="Times New Roman" panose="02020603050405020304" pitchFamily="18" charset="0"/>
              </a:rPr>
              <a:t>Эмильевич</a:t>
            </a:r>
            <a:r>
              <a:rPr lang="ru-RU" altLang="ru-RU" b="1" dirty="0" smtClean="0">
                <a:effectLst/>
                <a:latin typeface="Times New Roman" panose="02020603050405020304" pitchFamily="18" charset="0"/>
              </a:rPr>
              <a:t> Мандельштам</a:t>
            </a:r>
          </a:p>
        </p:txBody>
      </p:sp>
      <p:pic>
        <p:nvPicPr>
          <p:cNvPr id="63495" name="Picture 7" descr="http://rusplt.ru/netcat_files/userfiles2/march1/Rating_Lermontov45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0715" y="1412776"/>
            <a:ext cx="3672408" cy="5013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23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Из биографии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25538"/>
            <a:ext cx="854075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alt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Родился в 1891 г. в Варшаве.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alt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Первые стихи были опубликованы в 1910 г. в журнале «Аполлон».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alt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 конца 1911 г. входит в кружок «Цех поэтов», а с 1912 г. примыкает к акмеизму. Это было поддержано статьей «Утро акмеизма». 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alt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 1913 вышла в свет первая книга стихотворений О.Мандельштама - "Камень", сразу поставившая автора в ряд значительных русских поэтов. 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alt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1920-е были для него временем интенсивной и разнообразной литературной работы.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alt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Осенью 1933 пишет стихотворение "Мы живем, под собою не чуя страны...", за которое в мае 1934 был арестован. 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defRPr/>
            </a:pPr>
            <a:r>
              <a:rPr lang="ru-RU" alt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27 декабря 1938 О.Мандельштам умер в больничном бараке в лагере.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969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Поэтические сборники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25538"/>
            <a:ext cx="854075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/>
              <a:t>"Камень" (1913)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/>
              <a:t>"</a:t>
            </a:r>
            <a:r>
              <a:rPr lang="ru-RU" altLang="ru-RU" dirty="0" err="1" smtClean="0"/>
              <a:t>Tristia</a:t>
            </a:r>
            <a:r>
              <a:rPr lang="ru-RU" altLang="ru-RU" dirty="0" smtClean="0"/>
              <a:t>" (1922)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/>
              <a:t> "Вторая книга" (1923)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/>
              <a:t>"Стихотворения" (1928)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/>
              <a:t> "О поэзии" (1928, статьи о литературе)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4000" b="1" dirty="0" smtClean="0">
                <a:solidFill>
                  <a:schemeClr val="tx2"/>
                </a:solidFill>
                <a:effectLst/>
              </a:rPr>
              <a:t>Проза</a:t>
            </a:r>
            <a:r>
              <a:rPr lang="ru-RU" altLang="ru-RU" sz="4000" b="1" dirty="0" smtClean="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/>
              <a:t> "Шум времени" (1925)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/>
              <a:t> "Египетская марка" (1928)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dirty="0" smtClean="0"/>
              <a:t>книги для детей - "Два трамвая", "Примус" (1925), "Шары" (1926). </a:t>
            </a:r>
            <a:endParaRPr lang="ru-RU" alt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40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86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Поэтический мир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Wingdings" pitchFamily="2" charset="2"/>
              <a:buChar char="v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Человек оказывается один на один с миром, с космосом. Является частицей мира.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Wingdings" pitchFamily="2" charset="2"/>
              <a:buChar char="v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Характерна метафоричность, ассоциативность, масштабность.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Wingdings" pitchFamily="2" charset="2"/>
              <a:buChar char="v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Искусство воспринимается как живительный источник.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Wingdings" pitchFamily="2" charset="2"/>
              <a:buChar char="v"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Используются музыкальных возможности стиха.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96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Мандельштаме</a:t>
            </a:r>
            <a:endParaRPr lang="ru-RU" altLang="ru-RU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48482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CC6600"/>
              </a:buClr>
              <a:buFontTx/>
              <a:buNone/>
              <a:defRPr/>
            </a:pPr>
            <a:r>
              <a:rPr lang="ru-RU" altLang="ru-RU" dirty="0" smtClean="0"/>
              <a:t>  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u="sng" dirty="0" smtClean="0">
                <a:latin typeface="Times New Roman" pitchFamily="18" charset="0"/>
                <a:cs typeface="Times New Roman" pitchFamily="18" charset="0"/>
              </a:rPr>
              <a:t>Н.Чуковский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"...у него никогда не было не только никакого имущества, но и постоянной оседлости - он вел бродячий образ жизни, ...я понял самую разительную его черту -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безбытность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Это был человек, не создававший вокруг себя никакого быта и живущий вне всякого уклада". </a:t>
            </a:r>
          </a:p>
          <a:p>
            <a:pPr algn="just" eaLnBrk="1" hangingPunct="1">
              <a:lnSpc>
                <a:spcPct val="90000"/>
              </a:lnSpc>
              <a:buClr>
                <a:srgbClr val="CC6600"/>
              </a:buClr>
              <a:buFontTx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u="sng" dirty="0" smtClean="0">
                <a:latin typeface="Times New Roman" pitchFamily="18" charset="0"/>
                <a:cs typeface="Times New Roman" pitchFamily="18" charset="0"/>
              </a:rPr>
              <a:t>В.Шкловский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"Это был человек... странный... трудный... трогательный... и гениальный!"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0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2780928"/>
            <a:ext cx="8416925" cy="2448272"/>
          </a:xfrm>
        </p:spPr>
        <p:txBody>
          <a:bodyPr/>
          <a:lstStyle/>
          <a:p>
            <a:pPr algn="just" eaLnBrk="1" hangingPunct="1"/>
            <a:r>
              <a:rPr lang="ru-RU" altLang="ru-RU" sz="28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Максимилиан Волошин</a:t>
            </a:r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отметил с удивлением после знакомства с поэтом в 1909 г.: «в моем сознании соединилось много </a:t>
            </a:r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«Анненских», которых </a:t>
            </a:r>
            <a:r>
              <a:rPr lang="ru-RU" alt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не соединял в одном лице».</a:t>
            </a:r>
            <a:endParaRPr lang="ru-RU" altLang="ru-RU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476672"/>
            <a:ext cx="8540750" cy="26638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dirty="0" smtClean="0"/>
              <a:t>    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Валентин Кривич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(сын поэта):«Для меня лично в отце всегда соединялось несколько совершенно разных людей».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387350"/>
            <a:ext cx="92075" cy="228600"/>
          </a:xfrm>
        </p:spPr>
        <p:txBody>
          <a:bodyPr/>
          <a:lstStyle/>
          <a:p>
            <a:pPr eaLnBrk="1" hangingPunct="1">
              <a:defRPr/>
            </a:pPr>
            <a:endParaRPr lang="ru-RU" altLang="ru-RU" sz="4000" dirty="0" smtClean="0"/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33375"/>
            <a:ext cx="8540750" cy="576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dirty="0" smtClean="0"/>
              <a:t>      </a:t>
            </a:r>
            <a:r>
              <a:rPr lang="ru-RU" altLang="ru-RU" dirty="0" smtClean="0">
                <a:latin typeface="Times New Roman" panose="02020603050405020304" pitchFamily="18" charset="0"/>
              </a:rPr>
              <a:t>О  жизни Осипа Мандельштама известно благодаря его жене - Надежде Яковлевне. Она написала знаменитую книгу "Воспоминания", где с большим трагизмом показана жизнь страны в 1930-е годы - вплоть до гибели О.Э.Мандельштама. Именно ей мы обязаны сохранением его творческого наследия.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</a:rPr>
              <a:t>   Стихи поэта глубоко человечны, одаривают читателя радостью встречи с истинным – высоким и прекрасным – искусством.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404813"/>
            <a:ext cx="8540750" cy="61198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    Пора вам знать: я тоже современник,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    Я человек эпохи </a:t>
            </a:r>
            <a:r>
              <a:rPr lang="ru-RU" alt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Москвошвея</a:t>
            </a: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   Смотрите, как на мне топорщится пиджак,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    Как я ступать и говорить умею!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    Попробуйте меня от века оторвать!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    Ручаюсь вам, себе свернете шею!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Поэт не отделял свою судьбу от судьбы народа, страны, современников. Он хотел – и не его вина в том, что не мог,- вписаться в этот мир, о котором сказал: «Я в мир вхожу, и люди хороши».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8525" cy="6296025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Эгополонез</a:t>
            </a:r>
            <a: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Живи, Живое! </a:t>
            </a: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солнца бубны </a:t>
            </a:r>
            <a:b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Смелее, люди, в свой полонез! </a:t>
            </a:r>
            <a:b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плодоносны, как </a:t>
            </a:r>
            <a:r>
              <a:rPr lang="ru-RU" sz="2400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златотрубны</a:t>
            </a: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Снопы ржаные моих </a:t>
            </a:r>
            <a:r>
              <a:rPr lang="ru-RU" sz="2400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поэз</a:t>
            </a: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них </a:t>
            </a:r>
            <a:r>
              <a:rPr lang="ru-RU" sz="2400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водопадит</a:t>
            </a: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и Нега, </a:t>
            </a:r>
            <a:b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Наслажденье, и Красота! </a:t>
            </a:r>
            <a:b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жертвы мира во имя Эго! </a:t>
            </a:r>
            <a:b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Живи, Живое! – поют уста.</a:t>
            </a:r>
            <a:b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всей вселенной нас только двое, </a:t>
            </a:r>
            <a:b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эти двое – всегда одно: </a:t>
            </a:r>
            <a:b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и Желанье! Живи, Живое! </a:t>
            </a:r>
            <a:b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Тебе бессмертье предрешено</a:t>
            </a:r>
            <a:r>
              <a:rPr lang="ru-RU" sz="240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4"/>
                </a:solidFill>
                <a:effectLst/>
              </a:rPr>
              <a:t/>
            </a:r>
            <a:br>
              <a:rPr lang="ru-RU" sz="3600" dirty="0">
                <a:solidFill>
                  <a:schemeClr val="accent4"/>
                </a:solidFill>
                <a:effectLst/>
              </a:rPr>
            </a:br>
            <a:endParaRPr lang="ru-RU" altLang="ru-RU" sz="3600" dirty="0" smtClean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3348038" y="5661025"/>
            <a:ext cx="5074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И.  Северянин «Все жертвы мира во имя Эго!»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63525"/>
            <a:ext cx="8510588" cy="933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Игорь Васильевич Северянин</a:t>
            </a:r>
          </a:p>
        </p:txBody>
      </p:sp>
      <p:pic>
        <p:nvPicPr>
          <p:cNvPr id="74759" name="Picture 7" descr="http://www.ulspu.ru/netcat_files/userfiles/igorseveryan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88843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683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Из биографии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96975"/>
            <a:ext cx="854075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1955D"/>
              </a:buClr>
              <a:buFont typeface="Wingdings" pitchFamily="2" charset="2"/>
              <a:buChar char="v"/>
              <a:defRPr/>
            </a:pPr>
            <a:r>
              <a:rPr lang="ru-RU" altLang="ru-RU" sz="2800" dirty="0" smtClean="0"/>
              <a:t> </a:t>
            </a: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>Родился в 1887 г. Настоящее имя: Игорь Васильевич Лотарев. 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Wingdings" pitchFamily="2" charset="2"/>
              <a:buChar char="v"/>
              <a:defRPr/>
            </a:pPr>
            <a:r>
              <a:rPr lang="ru-RU" altLang="ru-RU" sz="2800" dirty="0" smtClean="0">
                <a:effectLst/>
              </a:rPr>
              <a:t> </a:t>
            </a: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>Северянин напечатал первые стихи в 18 лет. Он стал основателем эгофутуризма, в добавление к просто футуризму, провозгласив культ индивидуализма, возвышающегося над безликой толпой обывателей. 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Wingdings" pitchFamily="2" charset="2"/>
              <a:buChar char="v"/>
              <a:defRPr/>
            </a:pP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>«Звездный час" поэта был весьма недолог относительно более чем четырех десятилетий творчества - всего пять лет, от появления сборника "Громокипящий кубок" (1913) до выхода в 1918 году избранного «За струнной изгородью лиры».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Wingdings" pitchFamily="2" charset="2"/>
              <a:buChar char="v"/>
              <a:defRPr/>
            </a:pP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>С 1918 г. постоянно жил в Эстонии.</a:t>
            </a:r>
          </a:p>
          <a:p>
            <a:pPr algn="just" eaLnBrk="1" hangingPunct="1">
              <a:lnSpc>
                <a:spcPct val="90000"/>
              </a:lnSpc>
              <a:buClr>
                <a:srgbClr val="F1955D"/>
              </a:buClr>
              <a:buFont typeface="Wingdings" pitchFamily="2" charset="2"/>
              <a:buChar char="v"/>
              <a:defRPr/>
            </a:pPr>
            <a:endParaRPr lang="ru-RU" altLang="ru-RU" sz="2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32656"/>
            <a:ext cx="8510588" cy="7920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Поэтическое своеобразие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556791"/>
            <a:ext cx="8540750" cy="454238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Громокипящий кубок (1913)</a:t>
            </a:r>
          </a:p>
          <a:p>
            <a:pPr eaLnBrk="1" hangingPunct="1">
              <a:defRPr/>
            </a:pPr>
            <a:r>
              <a:rPr lang="ru-RU" alt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Златолира</a:t>
            </a: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(1914)</a:t>
            </a:r>
          </a:p>
          <a:p>
            <a:pPr eaLnBrk="1" hangingPunct="1"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Ананасы в шампанском (1915)</a:t>
            </a:r>
          </a:p>
          <a:p>
            <a:pPr eaLnBrk="1" hangingPunct="1">
              <a:defRPr/>
            </a:pPr>
            <a:r>
              <a:rPr lang="en-US" altLang="ru-RU" dirty="0" smtClean="0"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ictoria</a:t>
            </a: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egia</a:t>
            </a: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(1915)</a:t>
            </a:r>
          </a:p>
          <a:p>
            <a:pPr eaLnBrk="1" hangingPunct="1">
              <a:defRPr/>
            </a:pPr>
            <a:r>
              <a:rPr lang="ru-RU" alt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Поэзоантракт</a:t>
            </a: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 (1915) и другие…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79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Северянине</a:t>
            </a:r>
            <a:endParaRPr lang="ru-RU" altLang="ru-RU" sz="40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96975"/>
            <a:ext cx="8540750" cy="53276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ru-RU" altLang="ru-RU" dirty="0" smtClean="0"/>
              <a:t>    </a:t>
            </a:r>
            <a:r>
              <a:rPr lang="ru-RU" altLang="ru-RU" dirty="0" smtClean="0"/>
              <a:t> </a:t>
            </a:r>
            <a:r>
              <a:rPr lang="ru-RU" altLang="ru-RU" u="sng" dirty="0" smtClean="0">
                <a:effectLst/>
                <a:latin typeface="Times New Roman" pitchFamily="18" charset="0"/>
                <a:cs typeface="Times New Roman" pitchFamily="18" charset="0"/>
              </a:rPr>
              <a:t>Георгий </a:t>
            </a:r>
            <a:r>
              <a:rPr lang="ru-RU" altLang="ru-RU" u="sng" dirty="0" smtClean="0">
                <a:effectLst/>
                <a:latin typeface="Times New Roman" pitchFamily="18" charset="0"/>
                <a:cs typeface="Times New Roman" pitchFamily="18" charset="0"/>
              </a:rPr>
              <a:t>Шенгели</a:t>
            </a: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: "Игорь обладал самым демоническим умом, какой я только встречал,- это был Александр Раевский, ставший стихотворцем; и все его стихи - сплошное издевательство над всеми, и всем, и над собой... Игорь каждого видел насквозь, толстовской хваткой проникал в душу и всегда чувствовал себя умнее собеседника - но это ощущение неуклонно сопрягалось в нем с чувством презрения".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effectLst/>
              </a:rPr>
              <a:t>Поэтический мир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84784"/>
            <a:ext cx="8540750" cy="51843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Главное– поиск естественной красоты: «Иду в природу как в обитель».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Лирика выражает «чувства без названия»: «Мне хочется вас грезами исполнить».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Необычные звуки, ощущения, краски, ритмы.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>
                <a:effectLst/>
                <a:latin typeface="Times New Roman" pitchFamily="18" charset="0"/>
                <a:cs typeface="Times New Roman" pitchFamily="18" charset="0"/>
              </a:rPr>
              <a:t>Характерно: трагические мотивы, настроение безысходности, тема утраченной родины.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969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Несколько интересных </a:t>
            </a:r>
            <a:r>
              <a:rPr lang="ru-RU" alt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фактов</a:t>
            </a:r>
            <a:endParaRPr lang="ru-RU" altLang="ru-RU" sz="40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96975"/>
            <a:ext cx="8540750" cy="4902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Архивы сохранили любопытный документ, отразивший его отношение к эмиграции. В 1930 г. один "эстонский государственный и общественный деятель", сопровождая полпреда СССР в Эстонии Ф. Ф. Раскольникова с женой, привез его к Северянину, и на вопрос эстонца, удобно ли поэту-эмигранту встречаться с советским дипломатом. Северянин ответил: "Прежде всего я не эмигрант и не беженец. Я просто дачник. С 1918 года. В 1921 г. принял эстонское гражданство. Всегда был вне политики..."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1918 г. на поэтическом вечере в Политехническом музее Северянин был избран «королем поэтов». По этому поводу он написал: «Я избран королем поэтов – да будет подданным светло!»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49275"/>
            <a:ext cx="8540750" cy="5903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/>
              <a:t>   </a:t>
            </a: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 будет вскоре весенний день,</a:t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 мы пойдем домой в Россию...</a:t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Ты шляпу шелковую надень:</a:t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Ты в ней особенно красива...</a:t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 будет праздник... большой, большой,</a:t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Каких и не было, пожалуй,</a:t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 тех пор, как создан весь шар земной,</a:t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Такой смешной и обветшалый...</a:t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 ты прошепчешь: "Мы не во сне?.."</a:t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Тебя со смехом ущипну я</a:t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 зарыдаю, молясь весне</a:t>
            </a:r>
            <a:b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 землю </a:t>
            </a: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русскую </a:t>
            </a: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целуя</a:t>
            </a: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И. Северянин</a:t>
            </a:r>
            <a:endParaRPr lang="ru-RU" alt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Из биографии: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556792"/>
            <a:ext cx="8540750" cy="454238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1856 в семье крупного чиновника.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Является посредником между символизмом и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постсимволизмом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1879 г.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окончил историко-филологический факультет Петербургского университета. 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Служил по ведомству Министерства народного просвещения.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после кончины поэта-новатора (в 1909 г.) появилось первое издание его многообразной лирики «Кипарисовый ларец».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12776"/>
            <a:ext cx="8675688" cy="5070574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Северянин собирался вернуться в Россию, налаживал связи с писателями, печатал стихи в московских журналах... С началом Великой Отечественной войны он обратился к властям с просьбой способствовать эвакуации, но не получил ответа. Предпринятая самостоятельно попытка уехать в Ленинград сорвалась, он вернулся в Таллинн, где и умер от сердечного приступа.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47667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Несколько слов о И. Северянине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Борис Леонидович Пастернак</a:t>
            </a:r>
          </a:p>
        </p:txBody>
      </p:sp>
      <p:pic>
        <p:nvPicPr>
          <p:cNvPr id="84999" name="Picture 7" descr="http://www.hrono.ru/img/pisateli/pastrnak1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4163"/>
            <a:ext cx="3960439" cy="4765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398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Из биографии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68413"/>
            <a:ext cx="8540750" cy="55895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Родился в 1890 г. в Москве.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Под влиянием крупного русского композитора А. Н. Скрябина тринадцатилетний Пастернак увлекся музыкой. Однако в 1909 г. занятия прекратились.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В 1913 г. оканчивает Московский университет.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В 1914 году выходит первый его поэтический сборник "Близнец в тучах". Поэзия становится его призванием, его "почвой и судьбой".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Литературная деятельность Пастернака была разнообразна. Он писал прозу, занимался переводами, достигнув в этом искусстве высокого мастерства, был автором поэм, романа в стихах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«</a:t>
            </a:r>
            <a:r>
              <a:rPr lang="ru-RU" altLang="ru-RU" sz="2800" dirty="0" err="1" smtClean="0">
                <a:latin typeface="Times New Roman" panose="02020603050405020304" pitchFamily="18" charset="0"/>
              </a:rPr>
              <a:t>Спекторский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». </a:t>
            </a:r>
            <a:endParaRPr lang="ru-RU" altLang="ru-RU" sz="2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683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800" b="1" dirty="0" smtClean="0">
                <a:effectLst/>
                <a:latin typeface="Times New Roman" panose="02020603050405020304" pitchFamily="18" charset="0"/>
              </a:rPr>
              <a:t>Творчество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96975"/>
            <a:ext cx="8540750" cy="4902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«Близнец в тучах» (1914)</a:t>
            </a:r>
          </a:p>
          <a:p>
            <a:pPr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«Поверх барьеров» (1917)</a:t>
            </a:r>
          </a:p>
          <a:p>
            <a:pPr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«Тема с вариациями» (цикл стихов 1918 г.)</a:t>
            </a:r>
          </a:p>
          <a:p>
            <a:pPr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«Сестра моя – жизнь» (1922)</a:t>
            </a:r>
          </a:p>
          <a:p>
            <a:pPr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«Второе рождение» (1932)</a:t>
            </a:r>
          </a:p>
          <a:p>
            <a:pPr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«На ранних поездах» (1943)</a:t>
            </a:r>
          </a:p>
          <a:p>
            <a:pPr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Роман «Доктор Живаго» (1958)</a:t>
            </a:r>
          </a:p>
          <a:p>
            <a:pPr eaLnBrk="1" hangingPunct="1">
              <a:defRPr/>
            </a:pPr>
            <a:endParaRPr lang="ru-RU" altLang="ru-RU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</a:rPr>
              <a:t>Поэтический мир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12875"/>
            <a:ext cx="8540750" cy="46863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>Характерно </a:t>
            </a: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>использование чисто зрительных образов.</a:t>
            </a:r>
          </a:p>
          <a:p>
            <a:pPr algn="just" eaLnBrk="1" hangingPunct="1">
              <a:defRPr/>
            </a:pP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>Герой не отделим мира, а мир не может существовать иначе, нежели в нравственной оценке героя. </a:t>
            </a:r>
          </a:p>
          <a:p>
            <a:pPr algn="just" eaLnBrk="1" hangingPunct="1">
              <a:defRPr/>
            </a:pP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>Воспроизводится мир, где все необратимо  связано между собой и в любой момент возможна любая трансформация.</a:t>
            </a:r>
          </a:p>
          <a:p>
            <a:pPr algn="just" eaLnBrk="1" hangingPunct="1">
              <a:defRPr/>
            </a:pP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>Пейзаж вписан в картину всего мира, всей вселенной.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969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Пастернаке</a:t>
            </a:r>
            <a:endParaRPr lang="ru-RU" altLang="ru-RU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96975"/>
            <a:ext cx="8540750" cy="54006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/>
              <a:t>   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А.Филиппов: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       «</a:t>
            </a: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Пастернаком надо переболеть. Не так как корью или гриппом, не ради иммунитета, а так как болеют высокой идеей, мучаясь от невозможности до конца постигнуть, сравнивая свои силы и возможности с силами и возможностями того, кто стал, пусть и на время, открытием, чьими глазами ты вдруг посмотрел на мир и удивился его цельности, яркости, необычности, его высокому трагизму.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      </a:t>
            </a: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 Потом </a:t>
            </a: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это проходит, как проходит в конце концов всякая болезнь, но остается след. Запас поэтической энергии этого поэта, как впрочем и любого большого поэта, так велик, что человек, прочитавший стихи Пастернака, уже не может смотреть на мир так, как он смотрел до него, понимать мир так, как понимал до него».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447088" cy="33448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</a:rPr>
            </a:b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>«Гамлет»</a:t>
            </a:r>
            <a:br>
              <a:rPr lang="ru-RU" altLang="ru-RU" sz="2800" dirty="0" smtClean="0">
                <a:effectLst/>
                <a:latin typeface="Times New Roman" panose="02020603050405020304" pitchFamily="18" charset="0"/>
              </a:rPr>
            </a:b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effectLst/>
                <a:latin typeface="Times New Roman" panose="02020603050405020304" pitchFamily="18" charset="0"/>
              </a:rPr>
            </a:b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Но продуман распорядок действий,</a:t>
            </a:r>
            <a:br>
              <a:rPr lang="ru-RU" altLang="ru-RU" sz="2400" dirty="0" smtClean="0">
                <a:effectLst/>
                <a:latin typeface="Times New Roman" panose="02020603050405020304" pitchFamily="18" charset="0"/>
              </a:rPr>
            </a:b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И неотвратим конец пути.</a:t>
            </a:r>
            <a:br>
              <a:rPr lang="ru-RU" altLang="ru-RU" sz="2400" dirty="0" smtClean="0">
                <a:effectLst/>
                <a:latin typeface="Times New Roman" panose="02020603050405020304" pitchFamily="18" charset="0"/>
              </a:rPr>
            </a:b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Я один, все тонет в фарисействе</a:t>
            </a:r>
            <a:r>
              <a:rPr lang="ru-RU" altLang="ru-RU" sz="2800" dirty="0" smtClean="0">
                <a:effectLst/>
                <a:latin typeface="Times New Roman" panose="02020603050405020304" pitchFamily="18" charset="0"/>
              </a:rPr>
              <a:t>.</a:t>
            </a:r>
            <a:br>
              <a:rPr lang="ru-RU" altLang="ru-RU" sz="2800" dirty="0" smtClean="0">
                <a:effectLst/>
                <a:latin typeface="Times New Roman" panose="02020603050405020304" pitchFamily="18" charset="0"/>
              </a:rPr>
            </a:b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Жизнь пройти – не поле перейти.</a:t>
            </a:r>
            <a:br>
              <a:rPr lang="ru-RU" altLang="ru-RU" sz="2400" dirty="0" smtClean="0">
                <a:effectLst/>
                <a:latin typeface="Times New Roman" panose="02020603050405020304" pitchFamily="18" charset="0"/>
              </a:rPr>
            </a:b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/>
            </a:r>
            <a:br>
              <a:rPr lang="ru-RU" altLang="ru-RU" sz="2400" dirty="0" smtClean="0">
                <a:effectLst/>
                <a:latin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</a:rPr>
            </a:br>
            <a:endParaRPr lang="ru-RU" altLang="ru-RU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3141663"/>
            <a:ext cx="8280400" cy="32400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400" dirty="0" smtClean="0">
                <a:effectLst/>
                <a:latin typeface="Times New Roman" panose="02020603050405020304" pitchFamily="18" charset="0"/>
              </a:rPr>
              <a:t>       В октябре 1958 г. после появления романа «Доктор Живаго» Пастернаку была присуждена  Нобелевская премия в области литературы  «за выдающиеся достижения в современной лирической поэзии и на традиционном поприще великой русской прозы».  В это же время  писатель был исключен из членов Союза писателей СССР. Решение об исключении было отменено в 1987 г. Самого же Пастернака не стало 30 мая 1960 г.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88913"/>
            <a:ext cx="8540750" cy="611981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3600" b="1" dirty="0" smtClean="0">
                <a:effectLst/>
                <a:latin typeface="Times New Roman" panose="02020603050405020304" pitchFamily="18" charset="0"/>
              </a:rPr>
              <a:t>      </a:t>
            </a:r>
            <a:r>
              <a:rPr lang="ru-RU" altLang="ru-RU" sz="3600" b="1" dirty="0" err="1" smtClean="0">
                <a:effectLst/>
                <a:latin typeface="Times New Roman" panose="02020603050405020304" pitchFamily="18" charset="0"/>
              </a:rPr>
              <a:t>А.Блок</a:t>
            </a:r>
            <a:r>
              <a:rPr lang="ru-RU" altLang="ru-RU" sz="3600" dirty="0" smtClean="0">
                <a:effectLst/>
                <a:latin typeface="Times New Roman" panose="02020603050405020304" pitchFamily="18" charset="0"/>
              </a:rPr>
              <a:t>: «Чтобы стать поэтом, надо как можно сильнее раскачнуться на качелях жизни».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altLang="ru-RU" sz="3600" dirty="0" smtClean="0">
              <a:effectLst/>
              <a:latin typeface="Times New Roman" panose="02020603050405020304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3600" dirty="0" smtClean="0">
                <a:effectLst/>
                <a:latin typeface="Times New Roman" panose="02020603050405020304" pitchFamily="18" charset="0"/>
              </a:rPr>
              <a:t>       Стремление выразить настроение, нерв, музыку эпохи, поиски новых путей в искусстве объединили творческие индивидуальности в яркие созвездия поэзии Серебряного века.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84784"/>
            <a:ext cx="8540750" cy="503984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Первое опубликованное художественное произведение – трагедия «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Меланиппа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-философ» (1901).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Первый стихотворный сборник «Тихие песни» (1904) выходит под псевдонимом Ник. Т-о.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Сборник литературно-критических статей «Книга отражений» (1906).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Второй сборник лирики «Кипарисовый ларец» опубликован посмертно.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1923 г. Сын поэта издает сборник «И. Анненский. Посмертные стихи», куда вошли все стихотворения не печатавшиеся ранее.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Поэтический мир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Основные мотивы: жизни и смерти, одиночества,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двойничества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Лирический герой – интеллигент переходного периода рубежа веков, остро чувствующий несовершенство современной действительности.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Главный критерий оценки жизни – красота.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Организующий принцип лирики – ассоциативность мышления.</a:t>
            </a:r>
          </a:p>
          <a:p>
            <a:pPr algn="just" eaLnBrk="1" hangingPunct="1">
              <a:defRPr/>
            </a:pPr>
            <a:endParaRPr lang="ru-RU" altLang="ru-RU" sz="28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188913"/>
            <a:ext cx="7683500" cy="61912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Несколько слов о поэте:</a:t>
            </a:r>
            <a:br>
              <a:rPr lang="ru-RU" alt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 smtClean="0"/>
              <a:t/>
            </a:r>
            <a:br>
              <a:rPr lang="ru-RU" altLang="ru-RU" sz="2800" i="1" dirty="0" smtClean="0"/>
            </a:b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был известен как деятель </a:t>
            </a:r>
            <a:b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просвещения.  </a:t>
            </a:r>
            <a:b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был популярен как педагог. </a:t>
            </a:r>
            <a:b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был просто любим как замечательный человек. </a:t>
            </a:r>
            <a:b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 Анненского-поэта знали немногие. Ко дню своего ухода из суетного мира две трети его лирики оставалось в рукописях. </a:t>
            </a:r>
            <a:b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По-настоящему поэт Анненский родился после смерти.</a:t>
            </a:r>
            <a:b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у поэтов такая привилегия…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908050"/>
            <a:ext cx="8540750" cy="44227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i="1" dirty="0" smtClean="0"/>
              <a:t>К таким нежданным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i="1" dirty="0" smtClean="0"/>
              <a:t>	и певучим бредням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i="1" dirty="0" smtClean="0"/>
              <a:t>	Зовя с собой умы людей,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i="1" dirty="0" smtClean="0"/>
              <a:t>	Был Иннокентий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i="1" dirty="0" smtClean="0"/>
              <a:t>	Анненский последним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i="1" dirty="0" smtClean="0"/>
              <a:t>	Из </a:t>
            </a:r>
            <a:r>
              <a:rPr lang="ru-RU" altLang="ru-RU" i="1" dirty="0" err="1" smtClean="0"/>
              <a:t>царскосельских</a:t>
            </a:r>
            <a:endParaRPr lang="ru-RU" altLang="ru-RU" i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i="1" dirty="0" smtClean="0"/>
              <a:t>	лебедей.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i="1" dirty="0" smtClean="0"/>
              <a:t>(</a:t>
            </a:r>
            <a:r>
              <a:rPr lang="ru-RU" altLang="ru-RU" i="1" dirty="0" err="1" smtClean="0"/>
              <a:t>Н.Гумилев</a:t>
            </a:r>
            <a:r>
              <a:rPr lang="ru-RU" altLang="ru-RU" i="1" dirty="0" smtClean="0"/>
              <a:t>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allAtOnce"/>
    </p:bld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alibri/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2022</TotalTime>
  <Words>3253</Words>
  <Application>Microsoft Office PowerPoint</Application>
  <PresentationFormat>Экран (4:3)</PresentationFormat>
  <Paragraphs>276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3" baseType="lpstr">
      <vt:lpstr>Times New Roman</vt:lpstr>
      <vt:lpstr>Arial</vt:lpstr>
      <vt:lpstr>Calibri</vt:lpstr>
      <vt:lpstr>Cambria</vt:lpstr>
      <vt:lpstr>Wingdings</vt:lpstr>
      <vt:lpstr>Облака</vt:lpstr>
      <vt:lpstr>Слайд 1</vt:lpstr>
      <vt:lpstr>Слайд 2</vt:lpstr>
      <vt:lpstr>Иннокентий Федорович Анненский</vt:lpstr>
      <vt:lpstr>Максимилиан Волошин отметил с удивлением после знакомства с поэтом в 1909 г.: «в моем сознании соединилось много «Анненских», которых я не соединял в одном лице».</vt:lpstr>
      <vt:lpstr>Из биографии:</vt:lpstr>
      <vt:lpstr>Творчество</vt:lpstr>
      <vt:lpstr>Поэтический мир</vt:lpstr>
      <vt:lpstr>Несколько слов о поэте:  Он был известен как деятель  просвещения.   Он был популярен как педагог.  Он был просто любим как замечательный человек.     Про Анненского-поэта знали немногие. Ко дню своего ухода из суетного мира две трети его лирики оставалось в рукописях.     По-настоящему поэт Анненский родился после смерти.  Есть у поэтов такая привилегия…</vt:lpstr>
      <vt:lpstr>Слайд 9</vt:lpstr>
      <vt:lpstr>  «В каждом его жесте, шаге, слове - клеймо - печать - звезда - поэта".  </vt:lpstr>
      <vt:lpstr>Из биографии</vt:lpstr>
      <vt:lpstr>Несколько интересных фактов</vt:lpstr>
      <vt:lpstr>Сборники  </vt:lpstr>
      <vt:lpstr>Поэтический мир</vt:lpstr>
      <vt:lpstr>Значение К.Д. Бальмонта-поэта</vt:lpstr>
      <vt:lpstr>Максимилиан Александрович Волошин</vt:lpstr>
      <vt:lpstr>Из биографии</vt:lpstr>
      <vt:lpstr>Поэтический мир</vt:lpstr>
      <vt:lpstr>Творчество</vt:lpstr>
      <vt:lpstr>Отзывы о творчестве </vt:lpstr>
      <vt:lpstr>В русской поэзии</vt:lpstr>
      <vt:lpstr>Слайд 22</vt:lpstr>
      <vt:lpstr>Николай Степанович Гумилев</vt:lpstr>
      <vt:lpstr>Из биографии:</vt:lpstr>
      <vt:lpstr>Поэтический мир</vt:lpstr>
      <vt:lpstr>НЕСКОЛЬКО ИНТЕРЕСНЫХ ФАКТОВ</vt:lpstr>
      <vt:lpstr>Творчество</vt:lpstr>
      <vt:lpstr>   Н. Гумилев внес огромный вклад в развитие русской поэзии. По словам М. Дудина, он «необыкновенно расширил наш мир познания неизведанного».</vt:lpstr>
      <vt:lpstr>Анна Андреевна Ахматова</vt:lpstr>
      <vt:lpstr>Из биографии</vt:lpstr>
      <vt:lpstr>О творчестве</vt:lpstr>
      <vt:lpstr>Несколько интересных фактов</vt:lpstr>
      <vt:lpstr>Поэтический мир</vt:lpstr>
      <vt:lpstr>Слайд 34</vt:lpstr>
      <vt:lpstr>Осип Эмильевич Мандельштам</vt:lpstr>
      <vt:lpstr>Из биографии</vt:lpstr>
      <vt:lpstr>Поэтические сборники</vt:lpstr>
      <vt:lpstr>Поэтический мир</vt:lpstr>
      <vt:lpstr>О Мандельштаме</vt:lpstr>
      <vt:lpstr>Слайд 40</vt:lpstr>
      <vt:lpstr>Слайд 41</vt:lpstr>
      <vt:lpstr> Эгополонез  Живи, Живое! Под солнца бубны  Смелее, люди, в свой полонез!  Как плодоносны, как златотрубны  Снопы ржаные моих поэз. В них водопадит Любовь и Нега,  И Наслажденье, и Красота!  Все жертвы мира во имя Эго!  Живи, Живое! – поют уста. Во всей вселенной нас только двое,  И эти двое – всегда одно:  Я и Желанье! Живи, Живое!  Тебе бессмертье предрешено!  </vt:lpstr>
      <vt:lpstr>Игорь Васильевич Северянин</vt:lpstr>
      <vt:lpstr>Из биографии</vt:lpstr>
      <vt:lpstr>Поэтическое своеобразие</vt:lpstr>
      <vt:lpstr>О Северянине</vt:lpstr>
      <vt:lpstr>Поэтический мир</vt:lpstr>
      <vt:lpstr>Несколько интересных фактов</vt:lpstr>
      <vt:lpstr>Слайд 49</vt:lpstr>
      <vt:lpstr>Слайд 50</vt:lpstr>
      <vt:lpstr>Борис Леонидович Пастернак</vt:lpstr>
      <vt:lpstr>Из биографии</vt:lpstr>
      <vt:lpstr>Творчество</vt:lpstr>
      <vt:lpstr>Поэтический мир</vt:lpstr>
      <vt:lpstr>О Пастернаке</vt:lpstr>
      <vt:lpstr> «Гамлет»  Но продуман распорядок действий, И неотвратим конец пути. Я один, все тонет в фарисействе. Жизнь пройти – не поле перейти.    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35</cp:revision>
  <dcterms:created xsi:type="dcterms:W3CDTF">2007-12-12T09:35:28Z</dcterms:created>
  <dcterms:modified xsi:type="dcterms:W3CDTF">2016-01-28T16:47:07Z</dcterms:modified>
</cp:coreProperties>
</file>