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69" r:id="rId18"/>
    <p:sldId id="270" r:id="rId19"/>
    <p:sldId id="271" r:id="rId20"/>
    <p:sldId id="275" r:id="rId21"/>
    <p:sldId id="278" r:id="rId22"/>
    <p:sldId id="276" r:id="rId2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715"/>
    <a:srgbClr val="F4E1E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3" autoAdjust="0"/>
    <p:restoredTop sz="87654" autoAdjust="0"/>
  </p:normalViewPr>
  <p:slideViewPr>
    <p:cSldViewPr>
      <p:cViewPr varScale="1">
        <p:scale>
          <a:sx n="100" d="100"/>
          <a:sy n="100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6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3642E-30DA-4178-87A8-F00065F40F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D12319-AA21-4243-8B76-0558DFE76E2E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ru-RU" dirty="0" smtClean="0"/>
            <a:t>Задумайте число</a:t>
          </a:r>
          <a:endParaRPr lang="ru-RU" dirty="0"/>
        </a:p>
      </dgm:t>
    </dgm:pt>
    <dgm:pt modelId="{7C514505-F933-43A2-8296-B17F03DACA34}" type="parTrans" cxnId="{C430C533-1805-46ED-BFB9-FDAB7E615CF9}">
      <dgm:prSet/>
      <dgm:spPr/>
      <dgm:t>
        <a:bodyPr/>
        <a:lstStyle/>
        <a:p>
          <a:endParaRPr lang="ru-RU"/>
        </a:p>
      </dgm:t>
    </dgm:pt>
    <dgm:pt modelId="{7726D1F0-04E6-44CA-AB59-6CB70DA796D2}" type="sibTrans" cxnId="{C430C533-1805-46ED-BFB9-FDAB7E615CF9}">
      <dgm:prSet/>
      <dgm:spPr/>
      <dgm:t>
        <a:bodyPr/>
        <a:lstStyle/>
        <a:p>
          <a:endParaRPr lang="ru-RU"/>
        </a:p>
      </dgm:t>
    </dgm:pt>
    <dgm:pt modelId="{E3844CE9-51D5-4BAF-A9B7-3F6893B2A83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ru-RU" dirty="0" smtClean="0"/>
            <a:t>Прибавьте к нему число 3</a:t>
          </a:r>
          <a:endParaRPr lang="ru-RU" dirty="0"/>
        </a:p>
      </dgm:t>
    </dgm:pt>
    <dgm:pt modelId="{818CC86F-F639-4AB4-B64E-8B5A499379DD}" type="parTrans" cxnId="{D4A68551-FB4A-4DBE-A616-0EC371BBA74E}">
      <dgm:prSet/>
      <dgm:spPr/>
      <dgm:t>
        <a:bodyPr/>
        <a:lstStyle/>
        <a:p>
          <a:endParaRPr lang="ru-RU"/>
        </a:p>
      </dgm:t>
    </dgm:pt>
    <dgm:pt modelId="{97C3F2F6-CC99-469A-B5CD-29B3BEAD0DAA}" type="sibTrans" cxnId="{D4A68551-FB4A-4DBE-A616-0EC371BBA74E}">
      <dgm:prSet/>
      <dgm:spPr/>
      <dgm:t>
        <a:bodyPr/>
        <a:lstStyle/>
        <a:p>
          <a:endParaRPr lang="ru-RU"/>
        </a:p>
      </dgm:t>
    </dgm:pt>
    <dgm:pt modelId="{A3B97E3E-D4A9-4A68-9215-57DE487430E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ru-RU" dirty="0" smtClean="0"/>
            <a:t>Отнимите число 1</a:t>
          </a:r>
          <a:endParaRPr lang="ru-RU" dirty="0"/>
        </a:p>
      </dgm:t>
    </dgm:pt>
    <dgm:pt modelId="{1E7DC9ED-50E6-4978-BB55-0436410220E7}" type="parTrans" cxnId="{D5013E88-BA0E-4961-97BF-95A2AB6E5796}">
      <dgm:prSet/>
      <dgm:spPr/>
      <dgm:t>
        <a:bodyPr/>
        <a:lstStyle/>
        <a:p>
          <a:endParaRPr lang="ru-RU"/>
        </a:p>
      </dgm:t>
    </dgm:pt>
    <dgm:pt modelId="{C05F6E75-5C23-4597-A923-FDBF24F47B31}" type="sibTrans" cxnId="{D5013E88-BA0E-4961-97BF-95A2AB6E5796}">
      <dgm:prSet/>
      <dgm:spPr/>
      <dgm:t>
        <a:bodyPr/>
        <a:lstStyle/>
        <a:p>
          <a:endParaRPr lang="ru-RU"/>
        </a:p>
      </dgm:t>
    </dgm:pt>
    <dgm:pt modelId="{B7B9F03C-1D63-4741-A920-5A499F95F26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ru-RU" dirty="0" smtClean="0"/>
            <a:t>Затем прибавить число 2</a:t>
          </a:r>
          <a:endParaRPr lang="ru-RU" dirty="0"/>
        </a:p>
      </dgm:t>
    </dgm:pt>
    <dgm:pt modelId="{D5E46F2B-27C0-4EEF-92B6-833EBC416174}" type="parTrans" cxnId="{264C925E-5F34-4C8B-9593-AC28D5372D2E}">
      <dgm:prSet/>
      <dgm:spPr/>
      <dgm:t>
        <a:bodyPr/>
        <a:lstStyle/>
        <a:p>
          <a:endParaRPr lang="ru-RU"/>
        </a:p>
      </dgm:t>
    </dgm:pt>
    <dgm:pt modelId="{EA83F801-EEB6-4D1C-B821-B81A1EE0FDB6}" type="sibTrans" cxnId="{264C925E-5F34-4C8B-9593-AC28D5372D2E}">
      <dgm:prSet/>
      <dgm:spPr/>
      <dgm:t>
        <a:bodyPr/>
        <a:lstStyle/>
        <a:p>
          <a:endParaRPr lang="ru-RU"/>
        </a:p>
      </dgm:t>
    </dgm:pt>
    <dgm:pt modelId="{4F0A6106-FCDA-4AEA-9428-A2A24408A9DB}" type="pres">
      <dgm:prSet presAssocID="{E1F3642E-30DA-4178-87A8-F00065F40F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2D802C-E381-4E69-AE89-2A06B7E3A6FC}" type="pres">
      <dgm:prSet presAssocID="{65D12319-AA21-4243-8B76-0558DFE76E2E}" presName="parentLin" presStyleCnt="0"/>
      <dgm:spPr/>
    </dgm:pt>
    <dgm:pt modelId="{3053C4F3-71D2-4AF4-A82A-C49A9A979C77}" type="pres">
      <dgm:prSet presAssocID="{65D12319-AA21-4243-8B76-0558DFE76E2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15FCAC1-FACE-4D3C-B6C1-D37B98995D79}" type="pres">
      <dgm:prSet presAssocID="{65D12319-AA21-4243-8B76-0558DFE76E2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1A161-0A4D-4525-8D94-7148A292A027}" type="pres">
      <dgm:prSet presAssocID="{65D12319-AA21-4243-8B76-0558DFE76E2E}" presName="negativeSpace" presStyleCnt="0"/>
      <dgm:spPr/>
    </dgm:pt>
    <dgm:pt modelId="{6CC36E1E-25B3-4687-90FD-2200D67D5A73}" type="pres">
      <dgm:prSet presAssocID="{65D12319-AA21-4243-8B76-0558DFE76E2E}" presName="childText" presStyleLbl="conFgAcc1" presStyleIdx="0" presStyleCnt="4">
        <dgm:presLayoutVars>
          <dgm:bulletEnabled val="1"/>
        </dgm:presLayoutVars>
      </dgm:prSet>
      <dgm:spPr/>
    </dgm:pt>
    <dgm:pt modelId="{BA5E949A-A2D5-4775-8B90-B700F8BCD7E6}" type="pres">
      <dgm:prSet presAssocID="{7726D1F0-04E6-44CA-AB59-6CB70DA796D2}" presName="spaceBetweenRectangles" presStyleCnt="0"/>
      <dgm:spPr/>
    </dgm:pt>
    <dgm:pt modelId="{29AEAB95-9547-48B1-8151-B415C2A56A1C}" type="pres">
      <dgm:prSet presAssocID="{E3844CE9-51D5-4BAF-A9B7-3F6893B2A83F}" presName="parentLin" presStyleCnt="0"/>
      <dgm:spPr/>
    </dgm:pt>
    <dgm:pt modelId="{B81C47B6-7CB0-4FAD-900B-90ED49752A66}" type="pres">
      <dgm:prSet presAssocID="{E3844CE9-51D5-4BAF-A9B7-3F6893B2A83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8EF6A61-E60F-436D-8C63-57475339E9B9}" type="pres">
      <dgm:prSet presAssocID="{E3844CE9-51D5-4BAF-A9B7-3F6893B2A83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FE652-F237-4E78-8FA2-53B900DE8E5A}" type="pres">
      <dgm:prSet presAssocID="{E3844CE9-51D5-4BAF-A9B7-3F6893B2A83F}" presName="negativeSpace" presStyleCnt="0"/>
      <dgm:spPr/>
    </dgm:pt>
    <dgm:pt modelId="{A0A1B8FE-7B89-4B6D-8C78-84F7A71E91B2}" type="pres">
      <dgm:prSet presAssocID="{E3844CE9-51D5-4BAF-A9B7-3F6893B2A83F}" presName="childText" presStyleLbl="conFgAcc1" presStyleIdx="1" presStyleCnt="4">
        <dgm:presLayoutVars>
          <dgm:bulletEnabled val="1"/>
        </dgm:presLayoutVars>
      </dgm:prSet>
      <dgm:spPr/>
    </dgm:pt>
    <dgm:pt modelId="{35C70DC2-5048-439D-881D-4D7B09823753}" type="pres">
      <dgm:prSet presAssocID="{97C3F2F6-CC99-469A-B5CD-29B3BEAD0DAA}" presName="spaceBetweenRectangles" presStyleCnt="0"/>
      <dgm:spPr/>
    </dgm:pt>
    <dgm:pt modelId="{EC34794C-A567-436E-93D9-C1E8BB1C7D0A}" type="pres">
      <dgm:prSet presAssocID="{B7B9F03C-1D63-4741-A920-5A499F95F267}" presName="parentLin" presStyleCnt="0"/>
      <dgm:spPr/>
    </dgm:pt>
    <dgm:pt modelId="{E0F418F0-9B16-4A2A-AD73-C04175EA2A76}" type="pres">
      <dgm:prSet presAssocID="{B7B9F03C-1D63-4741-A920-5A499F95F26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D3B65FC-F139-4D62-98C0-808CF94AA504}" type="pres">
      <dgm:prSet presAssocID="{B7B9F03C-1D63-4741-A920-5A499F95F267}" presName="parentText" presStyleLbl="node1" presStyleIdx="2" presStyleCnt="4" custLinFactNeighborX="11111" custLinFactNeighborY="43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A73E1-2F55-434B-90AC-0ABA85F7C865}" type="pres">
      <dgm:prSet presAssocID="{B7B9F03C-1D63-4741-A920-5A499F95F267}" presName="negativeSpace" presStyleCnt="0"/>
      <dgm:spPr/>
    </dgm:pt>
    <dgm:pt modelId="{7044754E-8890-4B95-A025-1A7858BC077F}" type="pres">
      <dgm:prSet presAssocID="{B7B9F03C-1D63-4741-A920-5A499F95F267}" presName="childText" presStyleLbl="conFgAcc1" presStyleIdx="2" presStyleCnt="4">
        <dgm:presLayoutVars>
          <dgm:bulletEnabled val="1"/>
        </dgm:presLayoutVars>
      </dgm:prSet>
      <dgm:spPr/>
    </dgm:pt>
    <dgm:pt modelId="{68E58455-CDAE-47E1-8DC7-6DFDC8ED2C01}" type="pres">
      <dgm:prSet presAssocID="{EA83F801-EEB6-4D1C-B821-B81A1EE0FDB6}" presName="spaceBetweenRectangles" presStyleCnt="0"/>
      <dgm:spPr/>
    </dgm:pt>
    <dgm:pt modelId="{AFE0D636-54A9-4448-B6A9-E3A85A73DE59}" type="pres">
      <dgm:prSet presAssocID="{A3B97E3E-D4A9-4A68-9215-57DE487430EB}" presName="parentLin" presStyleCnt="0"/>
      <dgm:spPr/>
    </dgm:pt>
    <dgm:pt modelId="{3804C11B-9FAC-4390-B0C8-B084379E6A7B}" type="pres">
      <dgm:prSet presAssocID="{A3B97E3E-D4A9-4A68-9215-57DE487430E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65FD913-D2F4-4800-B81E-A41EB300BCF1}" type="pres">
      <dgm:prSet presAssocID="{A3B97E3E-D4A9-4A68-9215-57DE487430E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FF08B-7FD0-4F0B-A819-4932B9D69A12}" type="pres">
      <dgm:prSet presAssocID="{A3B97E3E-D4A9-4A68-9215-57DE487430EB}" presName="negativeSpace" presStyleCnt="0"/>
      <dgm:spPr/>
    </dgm:pt>
    <dgm:pt modelId="{C4828BDB-8096-4B13-A4E6-79516ADCDFAB}" type="pres">
      <dgm:prSet presAssocID="{A3B97E3E-D4A9-4A68-9215-57DE487430E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3ACD0C8-4DE0-46D0-8664-C2C9BAE2B7B9}" type="presOf" srcId="{B7B9F03C-1D63-4741-A920-5A499F95F267}" destId="{DD3B65FC-F139-4D62-98C0-808CF94AA504}" srcOrd="1" destOrd="0" presId="urn:microsoft.com/office/officeart/2005/8/layout/list1"/>
    <dgm:cxn modelId="{D56EC167-9D47-4EC8-B5BF-3972F30FE5C1}" type="presOf" srcId="{65D12319-AA21-4243-8B76-0558DFE76E2E}" destId="{715FCAC1-FACE-4D3C-B6C1-D37B98995D79}" srcOrd="1" destOrd="0" presId="urn:microsoft.com/office/officeart/2005/8/layout/list1"/>
    <dgm:cxn modelId="{D5013E88-BA0E-4961-97BF-95A2AB6E5796}" srcId="{E1F3642E-30DA-4178-87A8-F00065F40F06}" destId="{A3B97E3E-D4A9-4A68-9215-57DE487430EB}" srcOrd="3" destOrd="0" parTransId="{1E7DC9ED-50E6-4978-BB55-0436410220E7}" sibTransId="{C05F6E75-5C23-4597-A923-FDBF24F47B31}"/>
    <dgm:cxn modelId="{D4A68551-FB4A-4DBE-A616-0EC371BBA74E}" srcId="{E1F3642E-30DA-4178-87A8-F00065F40F06}" destId="{E3844CE9-51D5-4BAF-A9B7-3F6893B2A83F}" srcOrd="1" destOrd="0" parTransId="{818CC86F-F639-4AB4-B64E-8B5A499379DD}" sibTransId="{97C3F2F6-CC99-469A-B5CD-29B3BEAD0DAA}"/>
    <dgm:cxn modelId="{264C925E-5F34-4C8B-9593-AC28D5372D2E}" srcId="{E1F3642E-30DA-4178-87A8-F00065F40F06}" destId="{B7B9F03C-1D63-4741-A920-5A499F95F267}" srcOrd="2" destOrd="0" parTransId="{D5E46F2B-27C0-4EEF-92B6-833EBC416174}" sibTransId="{EA83F801-EEB6-4D1C-B821-B81A1EE0FDB6}"/>
    <dgm:cxn modelId="{66370956-087C-4390-A5B6-90A8DEF40582}" type="presOf" srcId="{A3B97E3E-D4A9-4A68-9215-57DE487430EB}" destId="{3804C11B-9FAC-4390-B0C8-B084379E6A7B}" srcOrd="0" destOrd="0" presId="urn:microsoft.com/office/officeart/2005/8/layout/list1"/>
    <dgm:cxn modelId="{67F5BB56-1C56-4C62-AF4E-B9E73ABD8D2B}" type="presOf" srcId="{65D12319-AA21-4243-8B76-0558DFE76E2E}" destId="{3053C4F3-71D2-4AF4-A82A-C49A9A979C77}" srcOrd="0" destOrd="0" presId="urn:microsoft.com/office/officeart/2005/8/layout/list1"/>
    <dgm:cxn modelId="{7E5070D3-1121-4F3C-AB0A-1B9AB033CDD5}" type="presOf" srcId="{A3B97E3E-D4A9-4A68-9215-57DE487430EB}" destId="{265FD913-D2F4-4800-B81E-A41EB300BCF1}" srcOrd="1" destOrd="0" presId="urn:microsoft.com/office/officeart/2005/8/layout/list1"/>
    <dgm:cxn modelId="{D498FF57-9AF9-4DDF-AD79-19D4C6CE961A}" type="presOf" srcId="{E1F3642E-30DA-4178-87A8-F00065F40F06}" destId="{4F0A6106-FCDA-4AEA-9428-A2A24408A9DB}" srcOrd="0" destOrd="0" presId="urn:microsoft.com/office/officeart/2005/8/layout/list1"/>
    <dgm:cxn modelId="{6637CF62-F52A-420C-A24A-A21711D61B30}" type="presOf" srcId="{E3844CE9-51D5-4BAF-A9B7-3F6893B2A83F}" destId="{D8EF6A61-E60F-436D-8C63-57475339E9B9}" srcOrd="1" destOrd="0" presId="urn:microsoft.com/office/officeart/2005/8/layout/list1"/>
    <dgm:cxn modelId="{C430C533-1805-46ED-BFB9-FDAB7E615CF9}" srcId="{E1F3642E-30DA-4178-87A8-F00065F40F06}" destId="{65D12319-AA21-4243-8B76-0558DFE76E2E}" srcOrd="0" destOrd="0" parTransId="{7C514505-F933-43A2-8296-B17F03DACA34}" sibTransId="{7726D1F0-04E6-44CA-AB59-6CB70DA796D2}"/>
    <dgm:cxn modelId="{2F810051-5C56-4126-9589-A9114A7E4254}" type="presOf" srcId="{E3844CE9-51D5-4BAF-A9B7-3F6893B2A83F}" destId="{B81C47B6-7CB0-4FAD-900B-90ED49752A66}" srcOrd="0" destOrd="0" presId="urn:microsoft.com/office/officeart/2005/8/layout/list1"/>
    <dgm:cxn modelId="{345D2AE5-0A41-4A46-8535-EE5009C78C55}" type="presOf" srcId="{B7B9F03C-1D63-4741-A920-5A499F95F267}" destId="{E0F418F0-9B16-4A2A-AD73-C04175EA2A76}" srcOrd="0" destOrd="0" presId="urn:microsoft.com/office/officeart/2005/8/layout/list1"/>
    <dgm:cxn modelId="{E9CD8408-F0CF-43E5-B430-041581FFF63D}" type="presParOf" srcId="{4F0A6106-FCDA-4AEA-9428-A2A24408A9DB}" destId="{752D802C-E381-4E69-AE89-2A06B7E3A6FC}" srcOrd="0" destOrd="0" presId="urn:microsoft.com/office/officeart/2005/8/layout/list1"/>
    <dgm:cxn modelId="{62F7FB9C-4E7D-4F22-8B00-AD1C5C1C0FBA}" type="presParOf" srcId="{752D802C-E381-4E69-AE89-2A06B7E3A6FC}" destId="{3053C4F3-71D2-4AF4-A82A-C49A9A979C77}" srcOrd="0" destOrd="0" presId="urn:microsoft.com/office/officeart/2005/8/layout/list1"/>
    <dgm:cxn modelId="{C3502051-8BD0-47B9-8B27-92D9B4F6A410}" type="presParOf" srcId="{752D802C-E381-4E69-AE89-2A06B7E3A6FC}" destId="{715FCAC1-FACE-4D3C-B6C1-D37B98995D79}" srcOrd="1" destOrd="0" presId="urn:microsoft.com/office/officeart/2005/8/layout/list1"/>
    <dgm:cxn modelId="{F30620D6-0A39-4835-90E8-550DFFA65B29}" type="presParOf" srcId="{4F0A6106-FCDA-4AEA-9428-A2A24408A9DB}" destId="{2821A161-0A4D-4525-8D94-7148A292A027}" srcOrd="1" destOrd="0" presId="urn:microsoft.com/office/officeart/2005/8/layout/list1"/>
    <dgm:cxn modelId="{C00A1440-6426-4C5C-8FBA-50562ED5D9E1}" type="presParOf" srcId="{4F0A6106-FCDA-4AEA-9428-A2A24408A9DB}" destId="{6CC36E1E-25B3-4687-90FD-2200D67D5A73}" srcOrd="2" destOrd="0" presId="urn:microsoft.com/office/officeart/2005/8/layout/list1"/>
    <dgm:cxn modelId="{039ED797-42FC-4332-9006-98C83295C8F7}" type="presParOf" srcId="{4F0A6106-FCDA-4AEA-9428-A2A24408A9DB}" destId="{BA5E949A-A2D5-4775-8B90-B700F8BCD7E6}" srcOrd="3" destOrd="0" presId="urn:microsoft.com/office/officeart/2005/8/layout/list1"/>
    <dgm:cxn modelId="{DD7372B6-B56D-48C8-91D3-133A70AA8E5D}" type="presParOf" srcId="{4F0A6106-FCDA-4AEA-9428-A2A24408A9DB}" destId="{29AEAB95-9547-48B1-8151-B415C2A56A1C}" srcOrd="4" destOrd="0" presId="urn:microsoft.com/office/officeart/2005/8/layout/list1"/>
    <dgm:cxn modelId="{107D39EC-00E6-4CDD-999F-CF2381C7D05C}" type="presParOf" srcId="{29AEAB95-9547-48B1-8151-B415C2A56A1C}" destId="{B81C47B6-7CB0-4FAD-900B-90ED49752A66}" srcOrd="0" destOrd="0" presId="urn:microsoft.com/office/officeart/2005/8/layout/list1"/>
    <dgm:cxn modelId="{1884FA7A-D2A3-4265-AE8C-56931D0FB69D}" type="presParOf" srcId="{29AEAB95-9547-48B1-8151-B415C2A56A1C}" destId="{D8EF6A61-E60F-436D-8C63-57475339E9B9}" srcOrd="1" destOrd="0" presId="urn:microsoft.com/office/officeart/2005/8/layout/list1"/>
    <dgm:cxn modelId="{885E430A-C6AD-478E-99E5-9018DA0AA011}" type="presParOf" srcId="{4F0A6106-FCDA-4AEA-9428-A2A24408A9DB}" destId="{5E3FE652-F237-4E78-8FA2-53B900DE8E5A}" srcOrd="5" destOrd="0" presId="urn:microsoft.com/office/officeart/2005/8/layout/list1"/>
    <dgm:cxn modelId="{3589771E-9105-4232-802F-16A026C21B8C}" type="presParOf" srcId="{4F0A6106-FCDA-4AEA-9428-A2A24408A9DB}" destId="{A0A1B8FE-7B89-4B6D-8C78-84F7A71E91B2}" srcOrd="6" destOrd="0" presId="urn:microsoft.com/office/officeart/2005/8/layout/list1"/>
    <dgm:cxn modelId="{DC8EA0D6-2FB7-4762-ABDA-2733D0AAF59C}" type="presParOf" srcId="{4F0A6106-FCDA-4AEA-9428-A2A24408A9DB}" destId="{35C70DC2-5048-439D-881D-4D7B09823753}" srcOrd="7" destOrd="0" presId="urn:microsoft.com/office/officeart/2005/8/layout/list1"/>
    <dgm:cxn modelId="{76B7567D-DCAA-42A2-9B82-C55DEEE08252}" type="presParOf" srcId="{4F0A6106-FCDA-4AEA-9428-A2A24408A9DB}" destId="{EC34794C-A567-436E-93D9-C1E8BB1C7D0A}" srcOrd="8" destOrd="0" presId="urn:microsoft.com/office/officeart/2005/8/layout/list1"/>
    <dgm:cxn modelId="{44D3019A-8136-464B-BDF9-34D149E6B848}" type="presParOf" srcId="{EC34794C-A567-436E-93D9-C1E8BB1C7D0A}" destId="{E0F418F0-9B16-4A2A-AD73-C04175EA2A76}" srcOrd="0" destOrd="0" presId="urn:microsoft.com/office/officeart/2005/8/layout/list1"/>
    <dgm:cxn modelId="{EB7EAF31-4C0D-41F6-BC85-E0B72C8E4990}" type="presParOf" srcId="{EC34794C-A567-436E-93D9-C1E8BB1C7D0A}" destId="{DD3B65FC-F139-4D62-98C0-808CF94AA504}" srcOrd="1" destOrd="0" presId="urn:microsoft.com/office/officeart/2005/8/layout/list1"/>
    <dgm:cxn modelId="{1D29F933-F998-4896-82ED-8F331846B42E}" type="presParOf" srcId="{4F0A6106-FCDA-4AEA-9428-A2A24408A9DB}" destId="{8B9A73E1-2F55-434B-90AC-0ABA85F7C865}" srcOrd="9" destOrd="0" presId="urn:microsoft.com/office/officeart/2005/8/layout/list1"/>
    <dgm:cxn modelId="{778B58B6-9DAE-4C3A-B193-FBDB20CBAF77}" type="presParOf" srcId="{4F0A6106-FCDA-4AEA-9428-A2A24408A9DB}" destId="{7044754E-8890-4B95-A025-1A7858BC077F}" srcOrd="10" destOrd="0" presId="urn:microsoft.com/office/officeart/2005/8/layout/list1"/>
    <dgm:cxn modelId="{6354F20E-7DA2-4CA9-9C56-1F3FE30EA45D}" type="presParOf" srcId="{4F0A6106-FCDA-4AEA-9428-A2A24408A9DB}" destId="{68E58455-CDAE-47E1-8DC7-6DFDC8ED2C01}" srcOrd="11" destOrd="0" presId="urn:microsoft.com/office/officeart/2005/8/layout/list1"/>
    <dgm:cxn modelId="{D51EF0D8-7B3D-4BD9-A0D4-4DDF3F79D058}" type="presParOf" srcId="{4F0A6106-FCDA-4AEA-9428-A2A24408A9DB}" destId="{AFE0D636-54A9-4448-B6A9-E3A85A73DE59}" srcOrd="12" destOrd="0" presId="urn:microsoft.com/office/officeart/2005/8/layout/list1"/>
    <dgm:cxn modelId="{C9CB0CE7-7983-4A64-ACA7-28C4876D8AC9}" type="presParOf" srcId="{AFE0D636-54A9-4448-B6A9-E3A85A73DE59}" destId="{3804C11B-9FAC-4390-B0C8-B084379E6A7B}" srcOrd="0" destOrd="0" presId="urn:microsoft.com/office/officeart/2005/8/layout/list1"/>
    <dgm:cxn modelId="{5E94D4B5-49F5-4FD2-B5A7-A6FF0E2CE3AD}" type="presParOf" srcId="{AFE0D636-54A9-4448-B6A9-E3A85A73DE59}" destId="{265FD913-D2F4-4800-B81E-A41EB300BCF1}" srcOrd="1" destOrd="0" presId="urn:microsoft.com/office/officeart/2005/8/layout/list1"/>
    <dgm:cxn modelId="{177908C5-AB14-4561-9D99-41CCF6C1F8BB}" type="presParOf" srcId="{4F0A6106-FCDA-4AEA-9428-A2A24408A9DB}" destId="{CDBFF08B-7FD0-4F0B-A819-4932B9D69A12}" srcOrd="13" destOrd="0" presId="urn:microsoft.com/office/officeart/2005/8/layout/list1"/>
    <dgm:cxn modelId="{AED4491A-ECEC-4E1C-B6FD-A1DA27A34642}" type="presParOf" srcId="{4F0A6106-FCDA-4AEA-9428-A2A24408A9DB}" destId="{C4828BDB-8096-4B13-A4E6-79516ADCDFAB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D7919-F6E6-4CB3-AE6E-4CFDFE00006A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540D0-B829-4679-B21B-65764EFA1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Грамотейка</a:t>
            </a:r>
          </a:p>
          <a:p>
            <a:r>
              <a:rPr lang="ru-RU" dirty="0" err="1" smtClean="0"/>
              <a:t>Решайка</a:t>
            </a:r>
            <a:endParaRPr lang="ru-RU" dirty="0" smtClean="0"/>
          </a:p>
          <a:p>
            <a:r>
              <a:rPr lang="ru-RU" dirty="0" err="1" smtClean="0"/>
              <a:t>Размышляйка</a:t>
            </a:r>
            <a:endParaRPr lang="ru-RU" dirty="0" smtClean="0"/>
          </a:p>
          <a:p>
            <a:r>
              <a:rPr lang="ru-RU" dirty="0" err="1" smtClean="0"/>
              <a:t>Отдыхайка</a:t>
            </a:r>
            <a:endParaRPr lang="ru-RU" dirty="0" smtClean="0"/>
          </a:p>
          <a:p>
            <a:r>
              <a:rPr lang="ru-RU" dirty="0" err="1" smtClean="0"/>
              <a:t>Читайка</a:t>
            </a:r>
            <a:endParaRPr lang="ru-RU" dirty="0" smtClean="0"/>
          </a:p>
          <a:p>
            <a:r>
              <a:rPr lang="ru-RU" dirty="0" err="1" smtClean="0"/>
              <a:t>Думайка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Дрозд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Делаем физкультминутку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 слова</a:t>
            </a:r>
            <a:r>
              <a:rPr lang="ru-RU" baseline="0" dirty="0" smtClean="0"/>
              <a:t> начинаются с буквы М. По горизонтали: Мед – </a:t>
            </a:r>
            <a:r>
              <a:rPr lang="ru-RU" baseline="0" dirty="0" err="1" smtClean="0"/>
              <a:t>Маугли</a:t>
            </a:r>
            <a:r>
              <a:rPr lang="ru-RU" baseline="0" dirty="0" smtClean="0"/>
              <a:t> – Метла – Мимоза – Масло – Мышка – </a:t>
            </a:r>
            <a:r>
              <a:rPr lang="ru-RU" baseline="0" dirty="0" err="1" smtClean="0"/>
              <a:t>Мальвина</a:t>
            </a:r>
            <a:r>
              <a:rPr lang="ru-RU" baseline="0" dirty="0" smtClean="0"/>
              <a:t> </a:t>
            </a:r>
            <a:r>
              <a:rPr lang="ru-RU" baseline="0" smtClean="0"/>
              <a:t>– Мюнхгаузен. По </a:t>
            </a:r>
            <a:r>
              <a:rPr lang="ru-RU" baseline="0" dirty="0" smtClean="0"/>
              <a:t>Вертикали: </a:t>
            </a:r>
            <a:r>
              <a:rPr lang="ru-RU" baseline="0" dirty="0" err="1" smtClean="0"/>
              <a:t>Матроскин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Тестирование – </a:t>
            </a:r>
            <a:r>
              <a:rPr lang="ru-RU" smtClean="0"/>
              <a:t>это способ проверки знаний и навыков с помощью теста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Метограмма</a:t>
            </a:r>
            <a:r>
              <a:rPr lang="ru-RU" dirty="0" smtClean="0"/>
              <a:t> – в ней зашифрованы различные слова, состоящие</a:t>
            </a:r>
            <a:r>
              <a:rPr lang="ru-RU" baseline="0" dirty="0" smtClean="0"/>
              <a:t> из одного и того же числа букв. Разгадав одно из слов, нужно заменить в нем одну букву так, чтобы получилось новое слово по смыслу.                   </a:t>
            </a:r>
            <a:r>
              <a:rPr lang="ru-RU" dirty="0" smtClean="0"/>
              <a:t>Грач</a:t>
            </a:r>
            <a:r>
              <a:rPr lang="ru-RU" baseline="0" dirty="0" smtClean="0"/>
              <a:t> – врач, гора – нора, шар - жар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подснежники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завязка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60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Сложить</a:t>
            </a:r>
            <a:r>
              <a:rPr lang="ru-RU" baseline="0" dirty="0" smtClean="0"/>
              <a:t> числа с угла на угол и подобрать нужные в пустые клетки, так чтобы квадрат стал магическим. </a:t>
            </a:r>
          </a:p>
          <a:p>
            <a:r>
              <a:rPr lang="ru-RU" baseline="0" dirty="0" smtClean="0"/>
              <a:t>Первый 15. Второй 12.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Чтобы определить задуманное число, следует вычесть из результата число 4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Ребус – это загадка, в которой вместо слова или его части</a:t>
            </a:r>
            <a:r>
              <a:rPr lang="ru-RU" baseline="0" dirty="0" smtClean="0"/>
              <a:t> поставлены знаки, нарисованы предметы, названия которых надо отгадать, а затем прочитать слово.</a:t>
            </a:r>
          </a:p>
          <a:p>
            <a:r>
              <a:rPr lang="ru-RU" dirty="0" smtClean="0"/>
              <a:t>Лиса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Репей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40D0-B829-4679-B21B-65764EFA1E0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7921A-FC63-463E-90A3-D80923C4FD68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BBCB98-8726-4A4C-B406-57FF53C53D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Data" Target="../diagrams/data1.xml"/><Relationship Id="rId7" Type="http://schemas.openxmlformats.org/officeDocument/2006/relationships/image" Target="../media/image2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4.xml"/><Relationship Id="rId4" Type="http://schemas.openxmlformats.org/officeDocument/2006/relationships/package" Target="../embeddings/_____Microsoft_Office_Excel1.xls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89;&#1090;.xls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14.wmf"/><Relationship Id="rId3" Type="http://schemas.openxmlformats.org/officeDocument/2006/relationships/slide" Target="slide19.xml"/><Relationship Id="rId7" Type="http://schemas.openxmlformats.org/officeDocument/2006/relationships/image" Target="../media/image11.wmf"/><Relationship Id="rId12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3.wmf"/><Relationship Id="rId5" Type="http://schemas.openxmlformats.org/officeDocument/2006/relationships/slide" Target="slide17.xml"/><Relationship Id="rId15" Type="http://schemas.openxmlformats.org/officeDocument/2006/relationships/image" Target="../media/image15.wmf"/><Relationship Id="rId10" Type="http://schemas.openxmlformats.org/officeDocument/2006/relationships/slide" Target="slide5.xml"/><Relationship Id="rId4" Type="http://schemas.openxmlformats.org/officeDocument/2006/relationships/image" Target="../media/image9.wmf"/><Relationship Id="rId9" Type="http://schemas.openxmlformats.org/officeDocument/2006/relationships/image" Target="../media/image12.wmf"/><Relationship Id="rId14" Type="http://schemas.openxmlformats.org/officeDocument/2006/relationships/slide" Target="slide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H00526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559642">
            <a:off x="769239" y="801161"/>
            <a:ext cx="2444511" cy="1966410"/>
          </a:xfrm>
          <a:prstGeom prst="rect">
            <a:avLst/>
          </a:prstGeom>
        </p:spPr>
      </p:pic>
      <p:pic>
        <p:nvPicPr>
          <p:cNvPr id="5" name="Рисунок 4" descr="SO02578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7614">
            <a:off x="726541" y="4147198"/>
            <a:ext cx="2264586" cy="2070229"/>
          </a:xfrm>
          <a:prstGeom prst="rect">
            <a:avLst/>
          </a:prstGeom>
        </p:spPr>
      </p:pic>
      <p:pic>
        <p:nvPicPr>
          <p:cNvPr id="6" name="Рисунок 5" descr="TR00232_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72587">
            <a:off x="6166601" y="750927"/>
            <a:ext cx="2308987" cy="2259009"/>
          </a:xfrm>
          <a:prstGeom prst="rect">
            <a:avLst/>
          </a:prstGeom>
        </p:spPr>
      </p:pic>
      <p:pic>
        <p:nvPicPr>
          <p:cNvPr id="10" name="Рисунок 9" descr="J0090149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714077">
            <a:off x="3280911" y="2448587"/>
            <a:ext cx="2388341" cy="2218227"/>
          </a:xfrm>
          <a:prstGeom prst="rect">
            <a:avLst/>
          </a:prstGeom>
        </p:spPr>
      </p:pic>
      <p:pic>
        <p:nvPicPr>
          <p:cNvPr id="11" name="Рисунок 10" descr="J0157167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8942030">
            <a:off x="6051925" y="4018574"/>
            <a:ext cx="2490021" cy="2182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/>
          <a:lstStyle/>
          <a:p>
            <a:r>
              <a:rPr lang="ru-RU" b="1" i="1" dirty="0" err="1" smtClean="0"/>
              <a:t>Решайка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928802"/>
            <a:ext cx="8586790" cy="4714908"/>
          </a:xfrm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в «волшебника»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643306" y="2571744"/>
          <a:ext cx="5072098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5" name="Picture 1" descr="F:\училка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3143248"/>
            <a:ext cx="2616886" cy="2071702"/>
          </a:xfrm>
          <a:prstGeom prst="rect">
            <a:avLst/>
          </a:prstGeom>
          <a:noFill/>
        </p:spPr>
      </p:pic>
      <p:sp>
        <p:nvSpPr>
          <p:cNvPr id="7" name="Управляющая кнопка: настраиваемая 6">
            <a:hlinkClick r:id="rId8" action="ppaction://hlinksldjump" highlightClick="1"/>
          </p:cNvPr>
          <p:cNvSpPr/>
          <p:nvPr/>
        </p:nvSpPr>
        <p:spPr>
          <a:xfrm>
            <a:off x="8280000" y="6498000"/>
            <a:ext cx="864000" cy="360000"/>
          </a:xfrm>
          <a:prstGeom prst="actionButtonBlank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карта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Размышляйка</a:t>
            </a:r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357430"/>
            <a:ext cx="476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000760" y="1928802"/>
            <a:ext cx="2071702" cy="317009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2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</a:t>
            </a:r>
            <a:endParaRPr lang="ru-RU" sz="2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5" name="Содержимое 14" descr="J0238927.WMF"/>
          <p:cNvPicPr>
            <a:picLocks noGrp="1" noChangeAspect="1"/>
          </p:cNvPicPr>
          <p:nvPr>
            <p:ph idx="1"/>
          </p:nvPr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57290" y="2143116"/>
            <a:ext cx="3389008" cy="3500462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0" name="Управляющая кнопка: настраиваемая 9">
            <a:hlinkClick r:id="rId5" action="ppaction://hlinksldjump" highlightClick="1"/>
          </p:cNvPr>
          <p:cNvSpPr/>
          <p:nvPr/>
        </p:nvSpPr>
        <p:spPr>
          <a:xfrm>
            <a:off x="8215306" y="6500834"/>
            <a:ext cx="928694" cy="357166"/>
          </a:xfrm>
          <a:prstGeom prst="actionButtonBlank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ответ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Размышляйка</a:t>
            </a:r>
            <a:endParaRPr lang="ru-RU" b="1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428868"/>
            <a:ext cx="476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929190" y="2714620"/>
            <a:ext cx="386676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ЕЙ</a:t>
            </a:r>
            <a:endParaRPr lang="ru-RU" sz="200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8" name="Содержимое 7" descr="FD00096_.WMF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00100" y="2428868"/>
            <a:ext cx="2928958" cy="3500462"/>
          </a:xfrm>
        </p:spPr>
      </p:pic>
      <p:sp>
        <p:nvSpPr>
          <p:cNvPr id="9" name="Управляющая кнопка: настраиваемая 8">
            <a:hlinkClick r:id="rId5" action="ppaction://hlinksldjump" highlightClick="1"/>
          </p:cNvPr>
          <p:cNvSpPr/>
          <p:nvPr/>
        </p:nvSpPr>
        <p:spPr>
          <a:xfrm>
            <a:off x="8215306" y="6500834"/>
            <a:ext cx="928694" cy="357166"/>
          </a:xfrm>
          <a:prstGeom prst="actionButtonBlank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ответ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Размышляйка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143116"/>
            <a:ext cx="2000264" cy="3170099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  <a:scene3d>
              <a:camera prst="perspectiveContrasting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20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2143116"/>
            <a:ext cx="1917513" cy="31700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HeroicExtremeLef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20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928802"/>
            <a:ext cx="476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000240"/>
            <a:ext cx="314325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Управляющая кнопка: настраиваемая 8">
            <a:hlinkClick r:id="rId5" action="ppaction://hlinksldjump" highlightClick="1"/>
          </p:cNvPr>
          <p:cNvSpPr/>
          <p:nvPr/>
        </p:nvSpPr>
        <p:spPr>
          <a:xfrm>
            <a:off x="8215306" y="6500834"/>
            <a:ext cx="928694" cy="357166"/>
          </a:xfrm>
          <a:prstGeom prst="actionButtonBlank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ответ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Молодцы, верно!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9938" name="Picture 2" descr="F:\лис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363" y="2357430"/>
            <a:ext cx="3198835" cy="3387002"/>
          </a:xfrm>
          <a:prstGeom prst="rect">
            <a:avLst/>
          </a:prstGeom>
          <a:noFill/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8143900" y="6500834"/>
            <a:ext cx="1000100" cy="357166"/>
          </a:xfrm>
          <a:prstGeom prst="actionButtonBlank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ребус 2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372476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          </a:t>
            </a:r>
            <a:r>
              <a:rPr lang="ru-RU" sz="6600" b="1" dirty="0" smtClean="0">
                <a:ln/>
                <a:solidFill>
                  <a:schemeClr val="accent3"/>
                </a:solidFill>
              </a:rPr>
              <a:t>Ура, правильно!</a:t>
            </a:r>
            <a:endParaRPr lang="ru-RU" sz="6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62" name="Picture 2" descr="F:\репей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357430"/>
            <a:ext cx="2438318" cy="3357586"/>
          </a:xfrm>
          <a:prstGeom prst="rect">
            <a:avLst/>
          </a:prstGeom>
          <a:noFill/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8143900" y="6500834"/>
            <a:ext cx="1000100" cy="357166"/>
          </a:xfrm>
          <a:prstGeom prst="actionButtonBlank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ребус 3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158162" cy="1143000"/>
          </a:xfrm>
        </p:spPr>
        <p:txBody>
          <a:bodyPr>
            <a:normAutofit/>
          </a:bodyPr>
          <a:lstStyle/>
          <a:p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Умницы!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986" name="Picture 2" descr="F:\дрозд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775423"/>
            <a:ext cx="4286280" cy="2735923"/>
          </a:xfrm>
          <a:prstGeom prst="rect">
            <a:avLst/>
          </a:prstGeom>
          <a:noFill/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8280000" y="6498000"/>
            <a:ext cx="864000" cy="360000"/>
          </a:xfrm>
          <a:prstGeom prst="actionButtonBlank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карта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Отдыхайка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643998" cy="4929222"/>
          </a:xfr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</a:p>
          <a:p>
            <a:pPr>
              <a:buNone/>
            </a:pPr>
            <a:r>
              <a:rPr lang="ru-RU" sz="2400" dirty="0" smtClean="0"/>
              <a:t>      По дорожке, по дорожке </a:t>
            </a:r>
          </a:p>
          <a:p>
            <a:pPr>
              <a:buNone/>
            </a:pPr>
            <a:r>
              <a:rPr lang="ru-RU" sz="2400" dirty="0" smtClean="0"/>
              <a:t>      скачем мы на правой ножке,</a:t>
            </a:r>
          </a:p>
          <a:p>
            <a:pPr>
              <a:buNone/>
            </a:pPr>
            <a:r>
              <a:rPr lang="ru-RU" sz="2400" dirty="0" smtClean="0"/>
              <a:t>      По дорожке, по дорожке </a:t>
            </a:r>
          </a:p>
          <a:p>
            <a:pPr>
              <a:buNone/>
            </a:pPr>
            <a:r>
              <a:rPr lang="ru-RU" sz="2400" dirty="0" smtClean="0"/>
              <a:t>      скачем мы на левой ножке,</a:t>
            </a:r>
          </a:p>
          <a:p>
            <a:pPr>
              <a:buNone/>
            </a:pPr>
            <a:r>
              <a:rPr lang="ru-RU" sz="2400" dirty="0" smtClean="0"/>
              <a:t>      По тропинке побежали, </a:t>
            </a:r>
          </a:p>
          <a:p>
            <a:pPr>
              <a:buNone/>
            </a:pPr>
            <a:r>
              <a:rPr lang="ru-RU" sz="2400" dirty="0" smtClean="0"/>
              <a:t>      до лужайки добежали.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На лужайке, на лужайке мы попрыгаем как зайки.</a:t>
            </a:r>
          </a:p>
          <a:p>
            <a:pPr>
              <a:buNone/>
            </a:pPr>
            <a:r>
              <a:rPr lang="ru-RU" sz="2400" dirty="0" smtClean="0"/>
              <a:t>      Стоп. Немного отдохнем и опять пешком пойдем.</a:t>
            </a:r>
          </a:p>
        </p:txBody>
      </p:sp>
      <p:pic>
        <p:nvPicPr>
          <p:cNvPr id="3073" name="Picture 1" descr="F:\заиц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285992"/>
            <a:ext cx="1857388" cy="2357454"/>
          </a:xfrm>
          <a:prstGeom prst="rect">
            <a:avLst/>
          </a:prstGeom>
          <a:noFill/>
        </p:spPr>
      </p:pic>
      <p:sp>
        <p:nvSpPr>
          <p:cNvPr id="8" name="Управляющая кнопка: настраиваемая 7">
            <a:hlinkClick r:id="rId4" action="ppaction://hlinksldjump" highlightClick="1"/>
          </p:cNvPr>
          <p:cNvSpPr/>
          <p:nvPr/>
        </p:nvSpPr>
        <p:spPr>
          <a:xfrm>
            <a:off x="8280000" y="6498000"/>
            <a:ext cx="864000" cy="360000"/>
          </a:xfrm>
          <a:prstGeom prst="actionButtonBlank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карта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Читайка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1285860"/>
            <a:ext cx="4143404" cy="5143536"/>
          </a:xfrm>
          <a:noFill/>
          <a:ln w="19050"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Любимое лакомство </a:t>
            </a:r>
            <a:r>
              <a:rPr lang="ru-RU" sz="2000" dirty="0" err="1" smtClean="0"/>
              <a:t>Винни-Пуха</a:t>
            </a: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Мальчик из книги Р. Киплинга про джунгли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Средство передвижения Бабы Яги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Знаменитый былинный богатырь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Растение-недотрога в стихотворении С. Михалкова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Один из гостинцев для бабушки Красной Шапочки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Разбила золотое яйцо своим хвостом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Девочка с </a:t>
            </a:r>
            <a:r>
              <a:rPr lang="ru-RU" sz="2000" dirty="0" err="1" smtClean="0"/>
              <a:t>голубыми</a:t>
            </a:r>
            <a:r>
              <a:rPr lang="ru-RU" sz="2000" dirty="0" smtClean="0"/>
              <a:t> волосами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Барон – враль и выдумщик из повести Э. </a:t>
            </a:r>
            <a:r>
              <a:rPr lang="ru-RU" sz="2000" dirty="0" err="1" smtClean="0"/>
              <a:t>Распе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2071678"/>
          <a:ext cx="4711702" cy="3786214"/>
        </p:xfrm>
        <a:graphic>
          <a:graphicData uri="http://schemas.openxmlformats.org/presentationml/2006/ole">
            <p:oleObj spid="_x0000_s1026" name="Лист" r:id="rId4" imgW="4095902" imgH="3009900" progId="Excel.Sheet.12">
              <p:embed/>
            </p:oleObj>
          </a:graphicData>
        </a:graphic>
      </p:graphicFrame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8280000" y="6498000"/>
            <a:ext cx="864000" cy="360000"/>
          </a:xfrm>
          <a:prstGeom prst="actionButtonBlank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карта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Думайка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8600" b="1" dirty="0" smtClean="0">
                <a:solidFill>
                  <a:srgbClr val="FFC000"/>
                </a:solidFill>
                <a:hlinkClick r:id="rId3" action="ppaction://hlinkfile"/>
              </a:rPr>
              <a:t>Реши тест                           </a:t>
            </a:r>
            <a:endParaRPr lang="ru-RU" sz="86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ru-RU" sz="77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7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«Юный художник»</a:t>
            </a:r>
            <a:endParaRPr lang="ru-RU" sz="7700" dirty="0" smtClean="0"/>
          </a:p>
          <a:p>
            <a:pPr algn="ctr">
              <a:buNone/>
            </a:pPr>
            <a:r>
              <a:rPr lang="ru-RU" sz="3600" dirty="0" smtClean="0"/>
              <a:t>Вам предстоит ответить на вопросы и выбрать правильный вариант из трех предложенных                    </a:t>
            </a:r>
            <a:r>
              <a:rPr lang="ru-RU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вопросы отвечай </a:t>
            </a:r>
          </a:p>
          <a:p>
            <a:pPr algn="ctr">
              <a:buNone/>
            </a:pPr>
            <a:r>
              <a:rPr lang="ru-RU" sz="5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ответы выбирай!</a:t>
            </a:r>
            <a:endParaRPr lang="ru-RU" sz="5100" dirty="0" smtClean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hlinkClick r:id="rId3" action="ppaction://hlinkfile"/>
            </a:endParaRPr>
          </a:p>
          <a:p>
            <a:pPr>
              <a:buNone/>
            </a:pPr>
            <a:endParaRPr lang="ru-RU" dirty="0" smtClean="0">
              <a:hlinkClick r:id="rId3" action="ppaction://hlinkfi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Путешествие в страну знаний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86256"/>
            <a:ext cx="7854696" cy="16430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Игра для 3-4 классов</a:t>
            </a:r>
          </a:p>
          <a:p>
            <a:endParaRPr lang="ru-RU" dirty="0" smtClean="0"/>
          </a:p>
          <a:p>
            <a:r>
              <a:rPr lang="ru-RU" dirty="0" smtClean="0"/>
              <a:t>Подготовила воспитатель группы продленного дня </a:t>
            </a:r>
            <a:r>
              <a:rPr lang="ru-RU" dirty="0" err="1" smtClean="0"/>
              <a:t>Ночевная</a:t>
            </a:r>
            <a:r>
              <a:rPr lang="ru-RU" dirty="0" smtClean="0"/>
              <a:t> Е.А.</a:t>
            </a:r>
            <a:endParaRPr lang="ru-RU" dirty="0"/>
          </a:p>
        </p:txBody>
      </p:sp>
      <p:pic>
        <p:nvPicPr>
          <p:cNvPr id="5" name="Рисунок 4" descr="AG0003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428868"/>
            <a:ext cx="2214578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Думайка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вами геометрические фигуры</a:t>
            </a:r>
          </a:p>
          <a:p>
            <a:r>
              <a:rPr lang="ru-RU" dirty="0" smtClean="0"/>
              <a:t>Подумайте, что из них может получиться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Возьмите карандаши и дорисуйте изображения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3143248"/>
            <a:ext cx="2286016" cy="2071702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43306" y="3500438"/>
            <a:ext cx="2071702" cy="2071702"/>
          </a:xfrm>
          <a:prstGeom prst="ellipse">
            <a:avLst/>
          </a:prstGeom>
          <a:solidFill>
            <a:srgbClr val="FCF71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3286124"/>
            <a:ext cx="2214578" cy="20717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H00526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559642">
            <a:off x="769239" y="801161"/>
            <a:ext cx="2444511" cy="1966410"/>
          </a:xfrm>
          <a:prstGeom prst="rect">
            <a:avLst/>
          </a:prstGeom>
        </p:spPr>
      </p:pic>
      <p:pic>
        <p:nvPicPr>
          <p:cNvPr id="5" name="Рисунок 4" descr="SO02578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7614">
            <a:off x="726541" y="4147198"/>
            <a:ext cx="2264586" cy="2070229"/>
          </a:xfrm>
          <a:prstGeom prst="rect">
            <a:avLst/>
          </a:prstGeom>
        </p:spPr>
      </p:pic>
      <p:pic>
        <p:nvPicPr>
          <p:cNvPr id="6" name="Рисунок 5" descr="TR00232_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72587">
            <a:off x="6166601" y="750927"/>
            <a:ext cx="2308987" cy="2259009"/>
          </a:xfrm>
          <a:prstGeom prst="rect">
            <a:avLst/>
          </a:prstGeom>
        </p:spPr>
      </p:pic>
      <p:pic>
        <p:nvPicPr>
          <p:cNvPr id="10" name="Рисунок 9" descr="J0090149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714077">
            <a:off x="3280911" y="2448587"/>
            <a:ext cx="2388341" cy="2218227"/>
          </a:xfrm>
          <a:prstGeom prst="rect">
            <a:avLst/>
          </a:prstGeom>
        </p:spPr>
      </p:pic>
      <p:pic>
        <p:nvPicPr>
          <p:cNvPr id="11" name="Рисунок 10" descr="J0157167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8942030">
            <a:off x="6051925" y="4018574"/>
            <a:ext cx="2490021" cy="2182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Наше занятие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подошло к концу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До свидания!</a:t>
            </a:r>
          </a:p>
          <a:p>
            <a:pPr>
              <a:buNone/>
            </a:pPr>
            <a:r>
              <a:rPr lang="ru-RU" dirty="0" smtClean="0"/>
              <a:t>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                     </a:t>
            </a:r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До новых встреч!</a:t>
            </a:r>
            <a:endParaRPr lang="ru-RU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       Игра - путешествие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86058"/>
            <a:ext cx="4829180" cy="32147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Цель игры - развивать: </a:t>
            </a:r>
          </a:p>
          <a:p>
            <a:r>
              <a:rPr lang="ru-RU" dirty="0" smtClean="0"/>
              <a:t> смекалку;</a:t>
            </a:r>
          </a:p>
          <a:p>
            <a:r>
              <a:rPr lang="ru-RU" dirty="0" smtClean="0"/>
              <a:t> логическое мышление;</a:t>
            </a:r>
          </a:p>
          <a:p>
            <a:r>
              <a:rPr lang="ru-RU" dirty="0" smtClean="0"/>
              <a:t> сообразительность;</a:t>
            </a:r>
          </a:p>
          <a:p>
            <a:r>
              <a:rPr lang="ru-RU" dirty="0" smtClean="0"/>
              <a:t> быстроту реакции; </a:t>
            </a:r>
          </a:p>
          <a:p>
            <a:r>
              <a:rPr lang="ru-RU" dirty="0" smtClean="0"/>
              <a:t> творческое воображение.</a:t>
            </a:r>
            <a:endParaRPr lang="ru-RU" dirty="0"/>
          </a:p>
        </p:txBody>
      </p:sp>
      <p:pic>
        <p:nvPicPr>
          <p:cNvPr id="4" name="Рисунок 3" descr="PH01046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258680"/>
            <a:ext cx="3155470" cy="4027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Карта путешествия</a:t>
            </a:r>
            <a:endParaRPr lang="ru-RU" b="1" i="1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6877050" y="4619625"/>
            <a:ext cx="2266950" cy="2238375"/>
            <a:chOff x="6877050" y="4619625"/>
            <a:chExt cx="2266950" cy="2238375"/>
          </a:xfrm>
        </p:grpSpPr>
        <p:sp>
          <p:nvSpPr>
            <p:cNvPr id="2151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6877050" y="4619625"/>
              <a:ext cx="2266950" cy="2238375"/>
            </a:xfrm>
            <a:prstGeom prst="rect">
              <a:avLst/>
            </a:prstGeom>
          </p:spPr>
          <p:txBody>
            <a:bodyPr wrap="none" fromWordArt="1">
              <a:prstTxWarp prst="textArchDownPour">
                <a:avLst>
                  <a:gd name="adj1" fmla="val 0"/>
                  <a:gd name="adj2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err="1" smtClean="0">
                  <a:ln w="9525" algn="ctr">
                    <a:solidFill>
                      <a:srgbClr val="243F60"/>
                    </a:solidFill>
                    <a:round/>
                    <a:headEnd/>
                    <a:tailEnd/>
                  </a:ln>
                  <a:solidFill>
                    <a:srgbClr val="943634"/>
                  </a:solidFill>
                  <a:effectLst/>
                  <a:latin typeface="Times New Roman"/>
                  <a:cs typeface="Times New Roman"/>
                </a:rPr>
                <a:t>Думайка</a:t>
              </a:r>
              <a:endParaRPr lang="ru-RU" sz="3600" kern="10" spc="0" dirty="0">
                <a:ln w="9525" algn="ctr">
                  <a:solidFill>
                    <a:srgbClr val="243F6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Times New Roman"/>
                <a:cs typeface="Times New Roman"/>
              </a:endParaRPr>
            </a:p>
          </p:txBody>
        </p:sp>
        <p:pic>
          <p:nvPicPr>
            <p:cNvPr id="7" name="Рисунок 6" descr="ED00184_.WMF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00958" y="5429264"/>
              <a:ext cx="1071570" cy="801929"/>
            </a:xfrm>
            <a:prstGeom prst="rect">
              <a:avLst/>
            </a:prstGeom>
          </p:spPr>
        </p:pic>
      </p:grpSp>
      <p:grpSp>
        <p:nvGrpSpPr>
          <p:cNvPr id="23" name="Группа 22"/>
          <p:cNvGrpSpPr/>
          <p:nvPr/>
        </p:nvGrpSpPr>
        <p:grpSpPr>
          <a:xfrm>
            <a:off x="3571868" y="1357298"/>
            <a:ext cx="2266950" cy="2238375"/>
            <a:chOff x="3571868" y="1357298"/>
            <a:chExt cx="2266950" cy="2238375"/>
          </a:xfrm>
        </p:grpSpPr>
        <p:sp>
          <p:nvSpPr>
            <p:cNvPr id="2151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571868" y="1357298"/>
              <a:ext cx="2266950" cy="2238375"/>
            </a:xfrm>
            <a:prstGeom prst="rect">
              <a:avLst/>
            </a:prstGeom>
          </p:spPr>
          <p:txBody>
            <a:bodyPr wrap="none" fromWordArt="1">
              <a:prstTxWarp prst="textArchDownPour">
                <a:avLst>
                  <a:gd name="adj1" fmla="val 0"/>
                  <a:gd name="adj2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err="1" smtClean="0">
                  <a:ln w="9525" algn="ctr">
                    <a:solidFill>
                      <a:srgbClr val="243F60"/>
                    </a:solidFill>
                    <a:round/>
                    <a:headEnd/>
                    <a:tailEnd/>
                  </a:ln>
                  <a:solidFill>
                    <a:srgbClr val="943634"/>
                  </a:solidFill>
                  <a:effectLst/>
                  <a:latin typeface="Times New Roman"/>
                  <a:cs typeface="Times New Roman"/>
                </a:rPr>
                <a:t>Отдыхайка</a:t>
              </a:r>
              <a:endParaRPr lang="ru-RU" sz="3600" kern="10" spc="0" dirty="0">
                <a:ln w="9525" algn="ctr">
                  <a:solidFill>
                    <a:srgbClr val="243F6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Times New Roman"/>
                <a:cs typeface="Times New Roman"/>
              </a:endParaRPr>
            </a:p>
          </p:txBody>
        </p:sp>
        <p:pic>
          <p:nvPicPr>
            <p:cNvPr id="8" name="Рисунок 7" descr="AG00040_.GIF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43372" y="2000240"/>
              <a:ext cx="1071570" cy="1209674"/>
            </a:xfrm>
            <a:prstGeom prst="rect">
              <a:avLst/>
            </a:prstGeom>
          </p:spPr>
        </p:pic>
      </p:grpSp>
      <p:pic>
        <p:nvPicPr>
          <p:cNvPr id="9" name="Рисунок 8" descr="MP00646_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0826" y="642918"/>
            <a:ext cx="1785950" cy="1643074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428596" y="1785926"/>
            <a:ext cx="2266950" cy="2238375"/>
            <a:chOff x="428596" y="1785926"/>
            <a:chExt cx="2266950" cy="2238375"/>
          </a:xfrm>
        </p:grpSpPr>
        <p:sp>
          <p:nvSpPr>
            <p:cNvPr id="2150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28596" y="1785926"/>
              <a:ext cx="2266950" cy="2238375"/>
            </a:xfrm>
            <a:prstGeom prst="rect">
              <a:avLst/>
            </a:prstGeom>
          </p:spPr>
          <p:txBody>
            <a:bodyPr wrap="none" fromWordArt="1">
              <a:prstTxWarp prst="textArchDownPour">
                <a:avLst>
                  <a:gd name="adj1" fmla="val 0"/>
                  <a:gd name="adj2" fmla="val 50000"/>
                </a:avLst>
              </a:prstTxWarp>
            </a:bodyPr>
            <a:lstStyle/>
            <a:p>
              <a:pPr algn="r" rtl="0"/>
              <a:r>
                <a:rPr lang="ru-RU" sz="3600" kern="10" spc="0" dirty="0" err="1" smtClean="0">
                  <a:ln w="9525" algn="ctr">
                    <a:solidFill>
                      <a:srgbClr val="243F60"/>
                    </a:solidFill>
                    <a:round/>
                    <a:headEnd/>
                    <a:tailEnd/>
                  </a:ln>
                  <a:solidFill>
                    <a:srgbClr val="943634"/>
                  </a:solidFill>
                  <a:effectLst/>
                  <a:latin typeface="Times New Roman"/>
                  <a:cs typeface="Times New Roman"/>
                </a:rPr>
                <a:t>Решайка</a:t>
              </a:r>
              <a:endParaRPr lang="ru-RU" sz="3600" kern="10" spc="0" dirty="0">
                <a:ln w="9525" algn="ctr">
                  <a:solidFill>
                    <a:srgbClr val="243F6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Times New Roman"/>
                <a:cs typeface="Times New Roman"/>
              </a:endParaRPr>
            </a:p>
          </p:txBody>
        </p:sp>
        <p:pic>
          <p:nvPicPr>
            <p:cNvPr id="10" name="Рисунок 9" descr="J0195320.WMF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71538" y="2571744"/>
              <a:ext cx="1071570" cy="877135"/>
            </a:xfrm>
            <a:prstGeom prst="rect">
              <a:avLst/>
            </a:prstGeom>
          </p:spPr>
        </p:pic>
      </p:grpSp>
      <p:grpSp>
        <p:nvGrpSpPr>
          <p:cNvPr id="24" name="Группа 23"/>
          <p:cNvGrpSpPr/>
          <p:nvPr/>
        </p:nvGrpSpPr>
        <p:grpSpPr>
          <a:xfrm>
            <a:off x="0" y="4619625"/>
            <a:ext cx="2266950" cy="2238375"/>
            <a:chOff x="0" y="4619625"/>
            <a:chExt cx="2266950" cy="2238375"/>
          </a:xfrm>
        </p:grpSpPr>
        <p:pic>
          <p:nvPicPr>
            <p:cNvPr id="5" name="Рисунок 4" descr="BS01080_.WMF">
              <a:hlinkClick r:id="rId10" action="ppaction://hlinksldjump"/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42910" y="5286388"/>
              <a:ext cx="1071570" cy="1059393"/>
            </a:xfrm>
            <a:prstGeom prst="rect">
              <a:avLst/>
            </a:prstGeom>
          </p:spPr>
        </p:pic>
        <p:sp>
          <p:nvSpPr>
            <p:cNvPr id="21506" name="WordArt 2"/>
            <p:cNvSpPr>
              <a:spLocks noChangeArrowheads="1" noChangeShapeType="1" noTextEdit="1"/>
            </p:cNvSpPr>
            <p:nvPr/>
          </p:nvSpPr>
          <p:spPr bwMode="auto">
            <a:xfrm>
              <a:off x="0" y="4619625"/>
              <a:ext cx="2266950" cy="2238375"/>
            </a:xfrm>
            <a:prstGeom prst="rect">
              <a:avLst/>
            </a:prstGeom>
          </p:spPr>
          <p:txBody>
            <a:bodyPr wrap="none" fromWordArt="1">
              <a:prstTxWarp prst="textArchDownPour">
                <a:avLst>
                  <a:gd name="adj1" fmla="val 0"/>
                  <a:gd name="adj2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9525">
                    <a:solidFill>
                      <a:srgbClr val="243F60"/>
                    </a:solidFill>
                    <a:round/>
                    <a:headEnd/>
                    <a:tailEnd/>
                  </a:ln>
                  <a:solidFill>
                    <a:srgbClr val="943634"/>
                  </a:solidFill>
                  <a:effectLst/>
                  <a:latin typeface="Times New Roman"/>
                  <a:cs typeface="Times New Roman"/>
                </a:rPr>
                <a:t>Грамотейка</a:t>
              </a:r>
              <a:endParaRPr lang="ru-RU" sz="3600" kern="10" spc="0" dirty="0">
                <a:ln w="9525">
                  <a:solidFill>
                    <a:srgbClr val="243F6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Times New Roman"/>
                <a:cs typeface="Times New Roman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357554" y="4071942"/>
            <a:ext cx="2266950" cy="2238375"/>
            <a:chOff x="3357554" y="4071942"/>
            <a:chExt cx="2266950" cy="2238375"/>
          </a:xfrm>
        </p:grpSpPr>
        <p:pic>
          <p:nvPicPr>
            <p:cNvPr id="6" name="Рисунок 5" descr="HH00546_.WMF">
              <a:hlinkClick r:id="rId12" action="ppaction://hlinksldjump"/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071934" y="4643446"/>
              <a:ext cx="1000132" cy="929490"/>
            </a:xfrm>
            <a:prstGeom prst="rect">
              <a:avLst/>
            </a:prstGeom>
          </p:spPr>
        </p:pic>
        <p:sp>
          <p:nvSpPr>
            <p:cNvPr id="2150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57554" y="4071942"/>
              <a:ext cx="2266950" cy="2238375"/>
            </a:xfrm>
            <a:prstGeom prst="rect">
              <a:avLst/>
            </a:prstGeom>
          </p:spPr>
          <p:txBody>
            <a:bodyPr wrap="none" fromWordArt="1">
              <a:prstTxWarp prst="textArchDownPour">
                <a:avLst>
                  <a:gd name="adj1" fmla="val 0"/>
                  <a:gd name="adj2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err="1" smtClean="0">
                  <a:ln w="9525" algn="ctr">
                    <a:solidFill>
                      <a:srgbClr val="243F60"/>
                    </a:solidFill>
                    <a:round/>
                    <a:headEnd/>
                    <a:tailEnd/>
                  </a:ln>
                  <a:solidFill>
                    <a:srgbClr val="943634"/>
                  </a:solidFill>
                  <a:effectLst/>
                  <a:latin typeface="Times New Roman"/>
                  <a:cs typeface="Times New Roman"/>
                </a:rPr>
                <a:t>Размышляйка</a:t>
              </a:r>
              <a:endParaRPr lang="ru-RU" sz="3600" kern="10" spc="0" dirty="0">
                <a:ln w="9525" algn="ctr">
                  <a:solidFill>
                    <a:srgbClr val="243F6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Times New Roman"/>
                <a:cs typeface="Times New Roman"/>
              </a:endParaRPr>
            </a:p>
          </p:txBody>
        </p:sp>
      </p:grpSp>
      <p:cxnSp>
        <p:nvCxnSpPr>
          <p:cNvPr id="22" name="Прямая со стрелкой 21"/>
          <p:cNvCxnSpPr>
            <a:stCxn id="5" idx="0"/>
          </p:cNvCxnSpPr>
          <p:nvPr/>
        </p:nvCxnSpPr>
        <p:spPr>
          <a:xfrm rot="5400000" flipH="1" flipV="1">
            <a:off x="589332" y="4589867"/>
            <a:ext cx="1285884" cy="107159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6" idx="1"/>
          </p:cNvCxnSpPr>
          <p:nvPr/>
        </p:nvCxnSpPr>
        <p:spPr>
          <a:xfrm>
            <a:off x="1714482" y="4000504"/>
            <a:ext cx="2357452" cy="1107687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4214810" y="4071942"/>
            <a:ext cx="1285884" cy="158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143504" y="3500438"/>
            <a:ext cx="1928826" cy="7143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1511" idx="2"/>
            <a:endCxn id="7" idx="0"/>
          </p:cNvCxnSpPr>
          <p:nvPr/>
        </p:nvCxnSpPr>
        <p:spPr>
          <a:xfrm rot="16200000" flipH="1">
            <a:off x="7464029" y="4856549"/>
            <a:ext cx="1119211" cy="2621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6877050" y="2071678"/>
            <a:ext cx="2266950" cy="2238375"/>
            <a:chOff x="6681770" y="2143116"/>
            <a:chExt cx="2266950" cy="2238375"/>
          </a:xfrm>
        </p:grpSpPr>
        <p:pic>
          <p:nvPicPr>
            <p:cNvPr id="4" name="Рисунок 3" descr="AN00790_.WMF">
              <a:hlinkClick r:id="rId14" action="ppaction://hlinksldjump"/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234240" y="2643182"/>
              <a:ext cx="1285884" cy="1146390"/>
            </a:xfrm>
            <a:prstGeom prst="rect">
              <a:avLst/>
            </a:prstGeom>
          </p:spPr>
        </p:pic>
        <p:sp>
          <p:nvSpPr>
            <p:cNvPr id="21511" name="WordArt 7">
              <a:hlinkClick r:id="rId14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681770" y="2143116"/>
              <a:ext cx="2266950" cy="2238375"/>
            </a:xfrm>
            <a:prstGeom prst="rect">
              <a:avLst/>
            </a:prstGeom>
          </p:spPr>
          <p:txBody>
            <a:bodyPr wrap="none" fromWordArt="1">
              <a:prstTxWarp prst="textArchDownPour">
                <a:avLst>
                  <a:gd name="adj1" fmla="val 0"/>
                  <a:gd name="adj2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9525" algn="ctr">
                    <a:solidFill>
                      <a:srgbClr val="243F60"/>
                    </a:solidFill>
                    <a:round/>
                    <a:headEnd/>
                    <a:tailEnd/>
                  </a:ln>
                  <a:solidFill>
                    <a:srgbClr val="943634"/>
                  </a:solidFill>
                  <a:effectLst/>
                  <a:latin typeface="Times New Roman"/>
                  <a:cs typeface="Times New Roman"/>
                </a:rPr>
                <a:t>Читай-ка</a:t>
              </a:r>
              <a:endParaRPr lang="ru-RU" sz="3600" kern="10" spc="0" dirty="0">
                <a:ln w="9525" algn="ctr">
                  <a:solidFill>
                    <a:srgbClr val="243F6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Грамотейка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35480"/>
            <a:ext cx="8572560" cy="4565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 буквой </a:t>
            </a:r>
            <a:r>
              <a:rPr lang="ru-RU" sz="32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</a:t>
            </a:r>
            <a:r>
              <a:rPr lang="ru-RU" dirty="0" smtClean="0"/>
              <a:t> – я по небу лечу,</a:t>
            </a:r>
          </a:p>
          <a:p>
            <a:pPr>
              <a:buNone/>
            </a:pPr>
            <a:r>
              <a:rPr lang="ru-RU" dirty="0" smtClean="0"/>
              <a:t>С буквой</a:t>
            </a:r>
            <a:r>
              <a:rPr lang="ru-RU" b="1" spc="300" dirty="0" smtClean="0">
                <a:ln w="1143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spc="300" dirty="0" smtClean="0">
                <a:ln w="1143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r>
              <a:rPr lang="ru-RU" b="1" spc="300" dirty="0" smtClean="0">
                <a:ln w="1143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dirty="0" smtClean="0"/>
              <a:t>– детишек лечу.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С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</a:t>
            </a:r>
            <a:r>
              <a:rPr lang="ru-RU" sz="3200" dirty="0" smtClean="0"/>
              <a:t> </a:t>
            </a:r>
            <a:r>
              <a:rPr lang="ru-RU" dirty="0" smtClean="0"/>
              <a:t>– я выше облаков,</a:t>
            </a:r>
          </a:p>
          <a:p>
            <a:pPr>
              <a:buNone/>
            </a:pPr>
            <a:r>
              <a:rPr lang="ru-RU" dirty="0" smtClean="0"/>
              <a:t>                                            С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r>
              <a:rPr lang="ru-RU" sz="3200" dirty="0" smtClean="0"/>
              <a:t> </a:t>
            </a:r>
            <a:r>
              <a:rPr lang="ru-RU" dirty="0" smtClean="0"/>
              <a:t>– прячу я в себе зверьков.</a:t>
            </a:r>
          </a:p>
          <a:p>
            <a:pPr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С  глухим шипящим – кругл, как мяч,</a:t>
            </a:r>
          </a:p>
          <a:p>
            <a:pPr>
              <a:buNone/>
            </a:pPr>
            <a:r>
              <a:rPr lang="ru-RU" dirty="0" smtClean="0"/>
              <a:t>Со звонким – как огонь, горячий.</a:t>
            </a:r>
          </a:p>
        </p:txBody>
      </p:sp>
      <p:pic>
        <p:nvPicPr>
          <p:cNvPr id="5" name="Рисунок 4" descr="SO01777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4795114"/>
            <a:ext cx="1480414" cy="2062886"/>
          </a:xfrm>
          <a:prstGeom prst="rect">
            <a:avLst/>
          </a:prstGeom>
        </p:spPr>
      </p:pic>
      <p:pic>
        <p:nvPicPr>
          <p:cNvPr id="8" name="Рисунок 7" descr="PH00780U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429000"/>
            <a:ext cx="2743825" cy="1406751"/>
          </a:xfrm>
          <a:prstGeom prst="rect">
            <a:avLst/>
          </a:prstGeom>
        </p:spPr>
      </p:pic>
      <p:pic>
        <p:nvPicPr>
          <p:cNvPr id="9" name="Рисунок 8" descr="HM00114_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1804" y="928670"/>
            <a:ext cx="1892964" cy="2422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Грамотейка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Отгадай  слово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Его корень в слове – </a:t>
            </a:r>
            <a:r>
              <a:rPr lang="ru-RU" b="1" dirty="0" smtClean="0">
                <a:solidFill>
                  <a:srgbClr val="0070C0"/>
                </a:solidFill>
              </a:rPr>
              <a:t>снежинка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Приставка в слове </a:t>
            </a:r>
            <a:r>
              <a:rPr lang="ru-RU" b="1" dirty="0" smtClean="0"/>
              <a:t>– </a:t>
            </a:r>
            <a:r>
              <a:rPr lang="ru-RU" b="1" dirty="0" smtClean="0">
                <a:solidFill>
                  <a:srgbClr val="0070C0"/>
                </a:solidFill>
              </a:rPr>
              <a:t>подъехал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Суффикс в слове – </a:t>
            </a:r>
            <a:r>
              <a:rPr lang="ru-RU" b="1" dirty="0" smtClean="0">
                <a:solidFill>
                  <a:srgbClr val="0070C0"/>
                </a:solidFill>
              </a:rPr>
              <a:t>лесник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Окончание в слове - </a:t>
            </a:r>
            <a:r>
              <a:rPr lang="ru-RU" b="1" dirty="0" smtClean="0">
                <a:solidFill>
                  <a:srgbClr val="0070C0"/>
                </a:solidFill>
              </a:rPr>
              <a:t>ученики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NA00462_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3636" y="1071546"/>
            <a:ext cx="2143140" cy="2323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Грамотейка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4E1E0">
                  <a:shade val="30000"/>
                  <a:satMod val="115000"/>
                </a:srgbClr>
              </a:gs>
              <a:gs pos="50000">
                <a:srgbClr val="F4E1E0">
                  <a:shade val="67500"/>
                  <a:satMod val="115000"/>
                </a:srgbClr>
              </a:gs>
              <a:gs pos="100000">
                <a:srgbClr val="F4E1E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Отгадай слово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Его корень в слове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вязать</a:t>
            </a:r>
          </a:p>
          <a:p>
            <a:pPr>
              <a:buNone/>
            </a:pPr>
            <a:r>
              <a:rPr lang="ru-RU" dirty="0" smtClean="0"/>
              <a:t>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Приставка в слове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замолчат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Суффикс в слове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сказка</a:t>
            </a:r>
          </a:p>
          <a:p>
            <a:pPr>
              <a:buNone/>
            </a:pPr>
            <a:r>
              <a:rPr lang="ru-RU" dirty="0" smtClean="0"/>
              <a:t>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Окончание в слове -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рыба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SO00629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928670"/>
            <a:ext cx="2928958" cy="2571768"/>
          </a:xfrm>
          <a:prstGeom prst="rect">
            <a:avLst/>
          </a:prstGeom>
        </p:spPr>
      </p:pic>
      <p:sp>
        <p:nvSpPr>
          <p:cNvPr id="9" name="Управляющая кнопка: настраиваемая 8">
            <a:hlinkClick r:id="rId4" action="ppaction://hlinksldjump" highlightClick="1"/>
          </p:cNvPr>
          <p:cNvSpPr/>
          <p:nvPr/>
        </p:nvSpPr>
        <p:spPr>
          <a:xfrm>
            <a:off x="8280000" y="6498000"/>
            <a:ext cx="864000" cy="360000"/>
          </a:xfrm>
          <a:prstGeom prst="actionButtonBlank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карта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b="1" i="1" dirty="0" err="1" smtClean="0"/>
              <a:t>Решайка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358246" cy="450059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Подсчитай количество букв в каждом слове этой фразы:</a:t>
            </a:r>
          </a:p>
          <a:p>
            <a:pPr>
              <a:buNone/>
            </a:pPr>
            <a:r>
              <a:rPr lang="ru-RU" sz="3900" dirty="0" smtClean="0">
                <a:solidFill>
                  <a:srgbClr val="FFFF00"/>
                </a:solidFill>
              </a:rPr>
              <a:t>   </a:t>
            </a:r>
          </a:p>
          <a:p>
            <a:pPr>
              <a:buNone/>
            </a:pPr>
            <a:r>
              <a:rPr lang="ru-RU" sz="3900" b="1" spc="300" dirty="0" smtClean="0">
                <a:ln w="1143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Я люблю решать задачи</a:t>
            </a:r>
          </a:p>
          <a:p>
            <a:pPr>
              <a:buNone/>
            </a:pPr>
            <a:endParaRPr lang="ru-RU" sz="3900" dirty="0" smtClean="0"/>
          </a:p>
          <a:p>
            <a:r>
              <a:rPr lang="ru-RU" dirty="0" smtClean="0"/>
              <a:t>Сложи второе и третье число</a:t>
            </a:r>
          </a:p>
          <a:p>
            <a:r>
              <a:rPr lang="ru-RU" dirty="0" smtClean="0"/>
              <a:t>Отними первое</a:t>
            </a:r>
          </a:p>
          <a:p>
            <a:r>
              <a:rPr lang="ru-RU" dirty="0" smtClean="0"/>
              <a:t>Умножь на четвертое</a:t>
            </a:r>
          </a:p>
          <a:p>
            <a:r>
              <a:rPr lang="ru-RU" dirty="0" smtClean="0"/>
              <a:t>Какой результат получится?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214282" y="5000636"/>
            <a:ext cx="1857388" cy="1714512"/>
          </a:xfrm>
          <a:prstGeom prst="star7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2714612" y="4572008"/>
            <a:ext cx="1571636" cy="1557342"/>
          </a:xfrm>
          <a:prstGeom prst="star6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58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6858016" y="1928802"/>
            <a:ext cx="1785950" cy="1785950"/>
          </a:xfrm>
          <a:prstGeom prst="star8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36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6500826" y="4714884"/>
            <a:ext cx="2271722" cy="1985970"/>
          </a:xfrm>
          <a:prstGeom prst="star5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6-конечная звезда 10"/>
          <p:cNvSpPr/>
          <p:nvPr/>
        </p:nvSpPr>
        <p:spPr>
          <a:xfrm>
            <a:off x="4643438" y="3500438"/>
            <a:ext cx="1843094" cy="1785950"/>
          </a:xfrm>
          <a:prstGeom prst="star6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140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/>
              <a:t>Решайка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501122" cy="4857784"/>
          </a:xfr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b="1" dirty="0" smtClean="0">
                <a:ln w="1905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Магические квадраты</a:t>
            </a:r>
          </a:p>
          <a:p>
            <a:pPr algn="ctr">
              <a:buNone/>
            </a:pPr>
            <a:r>
              <a:rPr lang="ru-RU" sz="4000" b="1" dirty="0" smtClean="0">
                <a:ln w="1905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13313" name="Picture 1" descr="F:\думал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286124"/>
            <a:ext cx="1785949" cy="178595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3000372"/>
          <a:ext cx="2357454" cy="240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</a:tblGrid>
              <a:tr h="851274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6</a:t>
                      </a:r>
                      <a:endParaRPr lang="ru-RU" sz="4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8</a:t>
                      </a:r>
                      <a:endParaRPr lang="ru-RU" sz="4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76810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5</a:t>
                      </a:r>
                      <a:endParaRPr lang="ru-RU" sz="4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7681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2</a:t>
                      </a:r>
                      <a:endParaRPr lang="ru-RU" sz="4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4</a:t>
                      </a:r>
                      <a:endParaRPr lang="ru-RU" sz="4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929322" y="3000372"/>
          <a:ext cx="2357454" cy="240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</a:tblGrid>
              <a:tr h="851274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 </a:t>
                      </a:r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5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76810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7681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</a:t>
                      </a:r>
                      <a:r>
                        <a:rPr lang="ru-RU" sz="4000" b="1" dirty="0" smtClean="0"/>
                        <a:t> 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4000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4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1070</TotalTime>
  <Words>619</Words>
  <Application>Microsoft Office PowerPoint</Application>
  <PresentationFormat>Экран (4:3)</PresentationFormat>
  <Paragraphs>189</Paragraphs>
  <Slides>22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Поток</vt:lpstr>
      <vt:lpstr>Лист</vt:lpstr>
      <vt:lpstr>Слайд 1</vt:lpstr>
      <vt:lpstr>Путешествие в страну знаний</vt:lpstr>
      <vt:lpstr>        Игра - путешествие</vt:lpstr>
      <vt:lpstr>Карта путешествия</vt:lpstr>
      <vt:lpstr>Грамотейка</vt:lpstr>
      <vt:lpstr>Грамотейка</vt:lpstr>
      <vt:lpstr>Грамотейка</vt:lpstr>
      <vt:lpstr>Решайка</vt:lpstr>
      <vt:lpstr>Решайка</vt:lpstr>
      <vt:lpstr>Решайка</vt:lpstr>
      <vt:lpstr>Размышляйка</vt:lpstr>
      <vt:lpstr>Размышляйка</vt:lpstr>
      <vt:lpstr>Размышляйка</vt:lpstr>
      <vt:lpstr>       Молодцы, верно!</vt:lpstr>
      <vt:lpstr>          Ура, правильно!</vt:lpstr>
      <vt:lpstr>         Умницы!</vt:lpstr>
      <vt:lpstr>Отдыхайка</vt:lpstr>
      <vt:lpstr>Читайка</vt:lpstr>
      <vt:lpstr>Думайка</vt:lpstr>
      <vt:lpstr>Думайка</vt:lpstr>
      <vt:lpstr>Слайд 21</vt:lpstr>
      <vt:lpstr>  Наше занятие подошло к концу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знаний</dc:title>
  <dc:creator>Ученик</dc:creator>
  <cp:lastModifiedBy>Home</cp:lastModifiedBy>
  <cp:revision>114</cp:revision>
  <dcterms:created xsi:type="dcterms:W3CDTF">2008-12-10T13:25:21Z</dcterms:created>
  <dcterms:modified xsi:type="dcterms:W3CDTF">2010-11-22T10:32:18Z</dcterms:modified>
</cp:coreProperties>
</file>