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3" r:id="rId17"/>
    <p:sldId id="274" r:id="rId18"/>
    <p:sldId id="275" r:id="rId19"/>
    <p:sldId id="277" r:id="rId20"/>
    <p:sldId id="278" r:id="rId21"/>
    <p:sldId id="281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3;&#1083;&#1072;%20&#1051;&#1100;&#1074;&#1086;&#1074;&#1085;&#1072;\Documents\&#1040;&#1074;&#1090;&#1086;&#1084;&#1072;&#1090;&#1080;&#1079;&#1084;%20&#1089;&#1077;&#1088;&#1076;&#1094;&#1072;%20(2).avi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/>
              <a:t>Проверка домашнего задания</a:t>
            </a:r>
            <a:endParaRPr lang="ru-RU" sz="4800" b="1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Тестирование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 заданиям открытого банка ОГЭ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352928" cy="604867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ru-RU" sz="3500" b="1" dirty="0" smtClean="0"/>
              <a:t>Каждый день этот орган вырабатывает достаточно энергии, чтобы проехать на машине 32 км. За всю жизнь это эквивалентно тому, чтобы съездить на Луну и обратно!</a:t>
            </a:r>
          </a:p>
          <a:p>
            <a:pPr lvl="0"/>
            <a:r>
              <a:rPr lang="ru-RU" sz="3500" b="1" dirty="0" smtClean="0"/>
              <a:t>Этот орган вырабатывает свои собственные электрические импульсы, поэтому он может биться даже тогда, когда он отделен от тела, до тех пор, пока будет получать достаточное количество кислорода!</a:t>
            </a:r>
          </a:p>
          <a:p>
            <a:pPr lvl="0"/>
            <a:r>
              <a:rPr lang="ru-RU" sz="3500" b="1" dirty="0" smtClean="0"/>
              <a:t>Этот орган начинает биться через 4 недели после зачатия и не останавливается до самой смерти!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Цели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endParaRPr lang="ru-RU" sz="4400" b="1" dirty="0" smtClean="0"/>
          </a:p>
          <a:p>
            <a:pPr lvl="0">
              <a:buNone/>
            </a:pPr>
            <a:r>
              <a:rPr lang="ru-RU" sz="4400" b="1" dirty="0" smtClean="0"/>
              <a:t>1. Изучить строение сердца, чтобы понять, как оно работает;</a:t>
            </a:r>
          </a:p>
          <a:p>
            <a:pPr lvl="0">
              <a:buNone/>
            </a:pPr>
            <a:r>
              <a:rPr lang="ru-RU" sz="4400" b="1" dirty="0" smtClean="0"/>
              <a:t>2. Изучить работу сердца.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87220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Тема урока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94421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«Строение и работа сердца»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/>
              <a:t>Эдуардас</a:t>
            </a:r>
            <a:r>
              <a:rPr lang="ru-RU" b="1" dirty="0" smtClean="0"/>
              <a:t> </a:t>
            </a:r>
            <a:r>
              <a:rPr lang="ru-RU" b="1" dirty="0" err="1" smtClean="0"/>
              <a:t>Межелайтис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«Что такое сердце?</a:t>
            </a:r>
          </a:p>
          <a:p>
            <a:pPr algn="ctr">
              <a:buNone/>
            </a:pPr>
            <a:r>
              <a:rPr lang="ru-RU" b="1" dirty="0" smtClean="0"/>
              <a:t>Камень твердый?</a:t>
            </a:r>
          </a:p>
          <a:p>
            <a:pPr algn="ctr">
              <a:buNone/>
            </a:pPr>
            <a:r>
              <a:rPr lang="ru-RU" b="1" dirty="0" smtClean="0"/>
              <a:t>Яблоко с багрово красной кожей?</a:t>
            </a:r>
          </a:p>
          <a:p>
            <a:pPr algn="ctr">
              <a:buNone/>
            </a:pPr>
            <a:r>
              <a:rPr lang="ru-RU" b="1" dirty="0" smtClean="0"/>
              <a:t>Может быть, меж ребер и аортой</a:t>
            </a:r>
          </a:p>
          <a:p>
            <a:pPr algn="ctr">
              <a:buNone/>
            </a:pPr>
            <a:r>
              <a:rPr lang="ru-RU" b="1" dirty="0" smtClean="0"/>
              <a:t>бьется шар,</a:t>
            </a:r>
          </a:p>
          <a:p>
            <a:pPr algn="ctr">
              <a:buNone/>
            </a:pPr>
            <a:r>
              <a:rPr lang="ru-RU" b="1" dirty="0" smtClean="0"/>
              <a:t>На шар земной похожий.</a:t>
            </a:r>
          </a:p>
          <a:p>
            <a:pPr algn="ctr">
              <a:buNone/>
            </a:pPr>
            <a:r>
              <a:rPr lang="ru-RU" b="1" dirty="0" smtClean="0"/>
              <a:t>Так или иначе – все земное</a:t>
            </a:r>
          </a:p>
          <a:p>
            <a:pPr algn="ctr">
              <a:buNone/>
            </a:pPr>
            <a:r>
              <a:rPr lang="ru-RU" b="1" dirty="0" smtClean="0"/>
              <a:t>Умещается в его пределах.</a:t>
            </a:r>
          </a:p>
          <a:p>
            <a:pPr algn="ctr">
              <a:buNone/>
            </a:pPr>
            <a:r>
              <a:rPr lang="ru-RU" b="1" dirty="0" smtClean="0"/>
              <a:t>Потому, что нет ему покоя </a:t>
            </a:r>
          </a:p>
          <a:p>
            <a:pPr algn="ctr">
              <a:buNone/>
            </a:pPr>
            <a:r>
              <a:rPr lang="ru-RU" b="1" dirty="0" smtClean="0"/>
              <a:t>До всего ему есть дело!»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352928" cy="604867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ru-RU" sz="3500" b="1" dirty="0" smtClean="0"/>
              <a:t>Сердце среднего взрослого человека ударяет примерно 72 раза в минуту, 100000 раз в день, 3600000 раз в год и 2,5 млрд. в течение жизни;</a:t>
            </a:r>
          </a:p>
          <a:p>
            <a:pPr lvl="0"/>
            <a:r>
              <a:rPr lang="ru-RU" sz="3500" b="1" dirty="0" smtClean="0"/>
              <a:t>За жизнь средней продолжительности перекачивает около 5,7 млн. литров крови;</a:t>
            </a:r>
          </a:p>
          <a:p>
            <a:pPr lvl="0"/>
            <a:r>
              <a:rPr lang="ru-RU" sz="3500" b="1" dirty="0" smtClean="0"/>
              <a:t>Кухонный кран должен быть включен во весь напор на протяжении 45 лет, чтобы вылить количество воды, равное количеству крови, перекачанной сердцем за человеческую жизнь средней продолжительности.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Задание №1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/>
              <a:t>Определите положение сердца в грудной клетке и его примерные размеры;</a:t>
            </a:r>
          </a:p>
          <a:p>
            <a:pPr lvl="0"/>
            <a:r>
              <a:rPr lang="ru-RU" b="1" dirty="0" smtClean="0"/>
              <a:t>Почему биение сердца ощущается слева?</a:t>
            </a:r>
          </a:p>
          <a:p>
            <a:pPr lvl="0"/>
            <a:r>
              <a:rPr lang="ru-RU" b="1" dirty="0" smtClean="0"/>
              <a:t>Чем покрыто сердце?</a:t>
            </a:r>
          </a:p>
          <a:p>
            <a:pPr lvl="0"/>
            <a:r>
              <a:rPr lang="ru-RU" b="1" dirty="0" smtClean="0"/>
              <a:t>Какую функцию выполняет околосердечная сумка и серозная жидкость?</a:t>
            </a:r>
          </a:p>
          <a:p>
            <a:pPr lvl="0"/>
            <a:r>
              <a:rPr lang="ru-RU" b="1" dirty="0" smtClean="0"/>
              <a:t>Почему стенка левого желудочка больше правого?</a:t>
            </a:r>
          </a:p>
          <a:p>
            <a:pPr lvl="0"/>
            <a:r>
              <a:rPr lang="ru-RU" b="1" dirty="0" smtClean="0"/>
              <a:t>Какую функцию выполняют клапаны сердца?</a:t>
            </a:r>
          </a:p>
          <a:p>
            <a:pPr lvl="0"/>
            <a:r>
              <a:rPr lang="ru-RU" b="1" dirty="0" smtClean="0"/>
              <a:t>Подпишите на схеме строения сердца его слои, камеры и клапаны используя рисунок 53 учебника.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лла Львовна\Desktop\Урок Строение и работа сердца\схема строения сердца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7200799" cy="61926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Автоматизм сердца (2)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8280920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Задание №2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smtClean="0"/>
              <a:t>Что такое автоматизм сердца?</a:t>
            </a:r>
          </a:p>
          <a:p>
            <a:pPr lvl="0"/>
            <a:r>
              <a:rPr lang="ru-RU" b="1" dirty="0" smtClean="0"/>
              <a:t>В какой части сердца находятся клетки, обеспечивающие автоматию сердца?</a:t>
            </a:r>
          </a:p>
          <a:p>
            <a:pPr lvl="0"/>
            <a:r>
              <a:rPr lang="ru-RU" b="1" dirty="0" smtClean="0"/>
              <a:t>Из каких частей состоит проводящая система сердца?</a:t>
            </a:r>
          </a:p>
          <a:p>
            <a:pPr lvl="0"/>
            <a:r>
              <a:rPr lang="ru-RU" b="1" dirty="0" smtClean="0"/>
              <a:t>На схеме строения сердца отметьте расположение главного отдела проводящей системы.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Задание №3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3600" b="1" dirty="0" smtClean="0"/>
              <a:t>Сколько фаз выделяют в сердечном цикле?</a:t>
            </a:r>
          </a:p>
          <a:p>
            <a:pPr lvl="0"/>
            <a:r>
              <a:rPr lang="ru-RU" sz="3600" b="1" dirty="0" smtClean="0"/>
              <a:t>Назовите фазы сердечного цикла?</a:t>
            </a:r>
          </a:p>
          <a:p>
            <a:pPr lvl="0"/>
            <a:r>
              <a:rPr lang="ru-RU" sz="3600" b="1" dirty="0" smtClean="0"/>
              <a:t>Сколько времени занимает один сердечный цикл?</a:t>
            </a:r>
          </a:p>
          <a:p>
            <a:pPr lvl="0"/>
            <a:r>
              <a:rPr lang="ru-RU" sz="3600" b="1" dirty="0" smtClean="0"/>
              <a:t>Благодаря чему кровь в сердце течет в одном направлении?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23528" y="476672"/>
            <a:ext cx="8424936" cy="5649491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b="1" dirty="0" smtClean="0"/>
              <a:t>1. В организме человека превращение артериальной крови в венозную происходит в:</a:t>
            </a:r>
          </a:p>
          <a:p>
            <a:pPr lvl="0">
              <a:buNone/>
            </a:pPr>
            <a:r>
              <a:rPr lang="ru-RU" dirty="0" smtClean="0"/>
              <a:t>1) желудочке сердца;</a:t>
            </a:r>
          </a:p>
          <a:p>
            <a:pPr lvl="0">
              <a:buNone/>
            </a:pPr>
            <a:r>
              <a:rPr lang="ru-RU" dirty="0" smtClean="0"/>
              <a:t>2) капиллярах большого круга кровообращения;</a:t>
            </a:r>
          </a:p>
          <a:p>
            <a:pPr lvl="0">
              <a:buNone/>
            </a:pPr>
            <a:r>
              <a:rPr lang="ru-RU" dirty="0" smtClean="0"/>
              <a:t>3) венах малого круга кровообращения;</a:t>
            </a:r>
          </a:p>
          <a:p>
            <a:pPr lvl="0">
              <a:buNone/>
            </a:pPr>
            <a:r>
              <a:rPr lang="ru-RU" dirty="0" smtClean="0"/>
              <a:t>4) артериях большого круга кровообращения.</a:t>
            </a:r>
          </a:p>
          <a:p>
            <a:pPr lvl="0">
              <a:buNone/>
            </a:pPr>
            <a:r>
              <a:rPr lang="ru-RU" b="1" dirty="0" smtClean="0"/>
              <a:t>2. В организме человека превращение венозной крови в артериальную происходит в:</a:t>
            </a:r>
          </a:p>
          <a:p>
            <a:pPr lvl="0">
              <a:buNone/>
            </a:pPr>
            <a:r>
              <a:rPr lang="ru-RU" dirty="0" smtClean="0"/>
              <a:t>1) желудочке сердца;</a:t>
            </a:r>
          </a:p>
          <a:p>
            <a:pPr lvl="0">
              <a:buNone/>
            </a:pPr>
            <a:r>
              <a:rPr lang="ru-RU" dirty="0" smtClean="0"/>
              <a:t>2) венах малого круга кровообращения;</a:t>
            </a:r>
          </a:p>
          <a:p>
            <a:pPr lvl="0">
              <a:buNone/>
            </a:pPr>
            <a:r>
              <a:rPr lang="ru-RU" dirty="0" smtClean="0"/>
              <a:t>3) капиллярах малого круга кровообращения;</a:t>
            </a:r>
          </a:p>
          <a:p>
            <a:pPr lvl="0">
              <a:buNone/>
            </a:pPr>
            <a:r>
              <a:rPr lang="ru-RU" dirty="0" smtClean="0"/>
              <a:t>4) артериях большого круга кровообращения.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8064896" cy="85010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Таблица сердечный цикл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196753"/>
          <a:ext cx="8496944" cy="5593409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2124236"/>
                <a:gridCol w="2124236"/>
                <a:gridCol w="2124236"/>
                <a:gridCol w="2124236"/>
              </a:tblGrid>
              <a:tr h="12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Фазы сердечного цикла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Продолжительность фаз (с)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Состояние клапанов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Движение крови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86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Сокращение предсердий (систола)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створчатые открыты,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полулунные закрыты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предсердие – желудочек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86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Сокращение желудочков (систола)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створчатые закрыты,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полулунные открыты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желудочек </a:t>
                      </a:r>
                      <a:r>
                        <a:rPr lang="ru-RU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b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артерия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96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Пауза. Расслабление предсердий и желудочков (диастола)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створчатые открыты,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полулунные закрыты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вены – предсердие, желудочек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Рефлексия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b="1" dirty="0" smtClean="0"/>
              <a:t>Сегодня я узнал…..</a:t>
            </a:r>
          </a:p>
          <a:p>
            <a:r>
              <a:rPr lang="ru-RU" sz="2800" b="1" dirty="0" smtClean="0"/>
              <a:t>Было трудно…..</a:t>
            </a:r>
          </a:p>
          <a:p>
            <a:r>
              <a:rPr lang="ru-RU" sz="2800" b="1" dirty="0" smtClean="0"/>
              <a:t>Теперь я могу…..</a:t>
            </a:r>
          </a:p>
          <a:p>
            <a:r>
              <a:rPr lang="ru-RU" sz="2800" b="1" dirty="0" smtClean="0"/>
              <a:t>Для меня было открытием, что…..</a:t>
            </a:r>
          </a:p>
          <a:p>
            <a:r>
              <a:rPr lang="ru-RU" sz="2800" b="1" dirty="0" smtClean="0"/>
              <a:t>Урок дал мне для жизни….</a:t>
            </a:r>
          </a:p>
          <a:p>
            <a:r>
              <a:rPr lang="ru-RU" sz="2800" b="1" dirty="0" smtClean="0"/>
              <a:t>Урок заставил задуматься…..</a:t>
            </a:r>
          </a:p>
          <a:p>
            <a:r>
              <a:rPr lang="ru-RU" sz="2800" b="1" dirty="0" smtClean="0"/>
              <a:t>Мне больше всего удалось….</a:t>
            </a:r>
          </a:p>
          <a:p>
            <a:r>
              <a:rPr lang="ru-RU" sz="2800" b="1" dirty="0" smtClean="0"/>
              <a:t>Могу похвалить своих одноклассников за…</a:t>
            </a:r>
          </a:p>
          <a:p>
            <a:r>
              <a:rPr lang="ru-RU" sz="2800" b="1" dirty="0" smtClean="0"/>
              <a:t>Мне захотелось…..</a:t>
            </a:r>
          </a:p>
          <a:p>
            <a:endParaRPr lang="ru-RU" sz="2800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Изучить текст параграфа №22</a:t>
            </a:r>
          </a:p>
          <a:p>
            <a:r>
              <a:rPr lang="ru-RU" b="1" dirty="0" smtClean="0"/>
              <a:t>Решить задачу: Известно, что сердце человека сокращается в среднем 70 раз в 1 мин., при каждом сокращении выбрасывая около 150 см3 крови. Какой объем крови перекачивает ваше сердце за 6 уроков в школе?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548680"/>
            <a:ext cx="7992888" cy="557748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b="1" dirty="0" smtClean="0"/>
              <a:t>3. Какая кровь течет по артериям малого круга кровообращения:</a:t>
            </a:r>
          </a:p>
          <a:p>
            <a:pPr lvl="0">
              <a:buNone/>
            </a:pPr>
            <a:r>
              <a:rPr lang="ru-RU" dirty="0" smtClean="0"/>
              <a:t>1) венозная;</a:t>
            </a:r>
          </a:p>
          <a:p>
            <a:pPr lvl="0">
              <a:buNone/>
            </a:pPr>
            <a:r>
              <a:rPr lang="ru-RU" dirty="0" smtClean="0"/>
              <a:t>2) артериальная;</a:t>
            </a:r>
          </a:p>
          <a:p>
            <a:pPr lvl="0">
              <a:buNone/>
            </a:pPr>
            <a:r>
              <a:rPr lang="ru-RU" dirty="0" smtClean="0"/>
              <a:t>3) смешанная;</a:t>
            </a:r>
          </a:p>
          <a:p>
            <a:pPr lvl="0">
              <a:buNone/>
            </a:pPr>
            <a:r>
              <a:rPr lang="ru-RU" dirty="0" smtClean="0"/>
              <a:t>4) насыщенная углекислым газом.</a:t>
            </a:r>
          </a:p>
          <a:p>
            <a:pPr lvl="0">
              <a:buNone/>
            </a:pPr>
            <a:r>
              <a:rPr lang="ru-RU" b="1" dirty="0" smtClean="0"/>
              <a:t>4. Какая кровь течет по венам малого круга кровообращения:</a:t>
            </a:r>
          </a:p>
          <a:p>
            <a:pPr lvl="0">
              <a:buNone/>
            </a:pPr>
            <a:r>
              <a:rPr lang="ru-RU" dirty="0" smtClean="0"/>
              <a:t>1) смешанная;</a:t>
            </a:r>
          </a:p>
          <a:p>
            <a:pPr lvl="0">
              <a:buNone/>
            </a:pPr>
            <a:r>
              <a:rPr lang="ru-RU" dirty="0" smtClean="0"/>
              <a:t>2) насыщенная углекислым газом;</a:t>
            </a:r>
          </a:p>
          <a:p>
            <a:pPr lvl="0">
              <a:buNone/>
            </a:pPr>
            <a:r>
              <a:rPr lang="ru-RU" dirty="0" smtClean="0"/>
              <a:t>3) артериальная;</a:t>
            </a:r>
          </a:p>
          <a:p>
            <a:pPr lvl="0">
              <a:buNone/>
            </a:pPr>
            <a:r>
              <a:rPr lang="ru-RU" dirty="0" smtClean="0"/>
              <a:t>4) венозная.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51520" y="404664"/>
            <a:ext cx="3788668" cy="5721499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/>
              <a:t>5. На рисунке изображена схема строения сердца человека. Какой буквой на ней обозначено правое предсердие?</a:t>
            </a:r>
          </a:p>
          <a:p>
            <a:pPr lvl="0">
              <a:buNone/>
            </a:pPr>
            <a:r>
              <a:rPr lang="ru-RU" b="1" dirty="0" smtClean="0"/>
              <a:t>1) А</a:t>
            </a:r>
          </a:p>
          <a:p>
            <a:pPr lvl="0">
              <a:buNone/>
            </a:pPr>
            <a:r>
              <a:rPr lang="ru-RU" b="1" dirty="0" smtClean="0"/>
              <a:t>2) В</a:t>
            </a:r>
          </a:p>
          <a:p>
            <a:pPr lvl="0">
              <a:buNone/>
            </a:pPr>
            <a:r>
              <a:rPr lang="ru-RU" b="1" dirty="0" smtClean="0"/>
              <a:t>3) Г </a:t>
            </a:r>
          </a:p>
          <a:p>
            <a:pPr lvl="0">
              <a:buNone/>
            </a:pPr>
            <a:r>
              <a:rPr lang="ru-RU" b="1" dirty="0" smtClean="0"/>
              <a:t>4) Б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7" descr="http://opengia.ru/resources/01AE05F5D49083E54AE727FFFC5AB5FE-GIABIO2010demoA14-01AE05F5D49083E54AE727FFFC5AB5FE-1-1396449750/repr-0.jpg"/>
          <p:cNvPicPr>
            <a:picLocks noGrp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4680520" cy="565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51520" y="404664"/>
            <a:ext cx="3788668" cy="5721499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/>
              <a:t>6. На рисунке изображена схема строения сердца человека. Какой буквой на ней обозначен левый желудочек?</a:t>
            </a:r>
          </a:p>
          <a:p>
            <a:pPr lvl="0">
              <a:buNone/>
            </a:pPr>
            <a:r>
              <a:rPr lang="ru-RU" b="1" dirty="0" smtClean="0"/>
              <a:t>1) А</a:t>
            </a:r>
          </a:p>
          <a:p>
            <a:pPr lvl="0">
              <a:buNone/>
            </a:pPr>
            <a:r>
              <a:rPr lang="ru-RU" b="1" dirty="0" smtClean="0"/>
              <a:t>2) В</a:t>
            </a:r>
          </a:p>
          <a:p>
            <a:pPr lvl="0">
              <a:buNone/>
            </a:pPr>
            <a:r>
              <a:rPr lang="ru-RU" b="1" dirty="0" smtClean="0"/>
              <a:t>3) Г </a:t>
            </a:r>
          </a:p>
          <a:p>
            <a:pPr lvl="0">
              <a:buNone/>
            </a:pPr>
            <a:r>
              <a:rPr lang="ru-RU" b="1" dirty="0" smtClean="0"/>
              <a:t>4) Б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7" descr="http://opengia.ru/resources/01AE05F5D49083E54AE727FFFC5AB5FE-GIABIO2010demoA14-01AE05F5D49083E54AE727FFFC5AB5FE-1-1396449750/repr-0.jpg"/>
          <p:cNvPicPr>
            <a:picLocks noGrp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4680520" cy="565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Установите соответствие между признаком и типом кровеносного сосуда, для которого он характерен. Для этого к каждому элементу первого столбца подберите позицию из второго столбца запишите в строчку выбранные цифры.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ПРИЗНАК </a:t>
            </a:r>
          </a:p>
          <a:p>
            <a:pPr>
              <a:buNone/>
            </a:pPr>
            <a:r>
              <a:rPr lang="ru-RU" b="1" dirty="0" smtClean="0"/>
              <a:t>А) кровь движется от органа к сердцу</a:t>
            </a:r>
          </a:p>
          <a:p>
            <a:pPr>
              <a:buNone/>
            </a:pPr>
            <a:r>
              <a:rPr lang="ru-RU" b="1" dirty="0" smtClean="0"/>
              <a:t>Б) кровь движется от сердца к органу</a:t>
            </a:r>
          </a:p>
          <a:p>
            <a:pPr>
              <a:buNone/>
            </a:pPr>
            <a:r>
              <a:rPr lang="ru-RU" b="1" dirty="0" smtClean="0"/>
              <a:t>В) стенки образованны одним слоем плоских клеток</a:t>
            </a:r>
          </a:p>
          <a:p>
            <a:pPr>
              <a:buNone/>
            </a:pPr>
            <a:r>
              <a:rPr lang="ru-RU" b="1" dirty="0" smtClean="0"/>
              <a:t>Г) через стенку сосуда происходит обмен веществ</a:t>
            </a:r>
          </a:p>
          <a:p>
            <a:pPr>
              <a:buNone/>
            </a:pPr>
            <a:r>
              <a:rPr lang="ru-RU" b="1" dirty="0" smtClean="0"/>
              <a:t>Д) внутри сосуда находятся кармановидные клапаны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ТИП КРОВЕННОСНОГО СОСУДА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sz="3800" b="1" dirty="0" smtClean="0"/>
              <a:t>1) Артерия</a:t>
            </a:r>
          </a:p>
          <a:p>
            <a:pPr lvl="0">
              <a:buNone/>
            </a:pPr>
            <a:r>
              <a:rPr lang="ru-RU" sz="3800" b="1" dirty="0" smtClean="0"/>
              <a:t>2) Вена</a:t>
            </a:r>
          </a:p>
          <a:p>
            <a:pPr lvl="0">
              <a:buNone/>
            </a:pPr>
            <a:r>
              <a:rPr lang="ru-RU" sz="3800" b="1" dirty="0" smtClean="0"/>
              <a:t>3) Капилляр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Установите соответствие между признаком и типом  круга кровообращения, для которого он характерен. Для этого к каждому элементу первого столбца подберите позицию из второго столбца запишите в строчку выбранные цифры.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ПРИЗНАК </a:t>
            </a:r>
          </a:p>
          <a:p>
            <a:pPr>
              <a:buNone/>
            </a:pPr>
            <a:r>
              <a:rPr lang="ru-RU" b="1" dirty="0" smtClean="0"/>
              <a:t>А) начинается в левом желудочке</a:t>
            </a:r>
          </a:p>
          <a:p>
            <a:pPr>
              <a:buNone/>
            </a:pPr>
            <a:r>
              <a:rPr lang="ru-RU" b="1" dirty="0" smtClean="0"/>
              <a:t>Б) начинается в правом желудочке</a:t>
            </a:r>
          </a:p>
          <a:p>
            <a:pPr>
              <a:buNone/>
            </a:pPr>
            <a:r>
              <a:rPr lang="ru-RU" b="1" dirty="0" smtClean="0"/>
              <a:t>В) кровь проходит по сосудам тела</a:t>
            </a:r>
          </a:p>
          <a:p>
            <a:pPr>
              <a:buNone/>
            </a:pPr>
            <a:r>
              <a:rPr lang="ru-RU" b="1" dirty="0" smtClean="0"/>
              <a:t>Г) кровь проходит по сосудам легких</a:t>
            </a:r>
          </a:p>
          <a:p>
            <a:pPr>
              <a:buNone/>
            </a:pPr>
            <a:r>
              <a:rPr lang="ru-RU" b="1" dirty="0" smtClean="0"/>
              <a:t>Д) кровь насыщается кислородом</a:t>
            </a:r>
          </a:p>
          <a:p>
            <a:pPr>
              <a:buNone/>
            </a:pPr>
            <a:r>
              <a:rPr lang="ru-RU" b="1" dirty="0" smtClean="0"/>
              <a:t>Е) кровь насыщается углекислым газом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ТИП КРУГА КРОВООБРАЩЕНИЯ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sz="3800" b="1" dirty="0" smtClean="0"/>
              <a:t>1) Большой круг</a:t>
            </a:r>
          </a:p>
          <a:p>
            <a:pPr lvl="0">
              <a:buNone/>
            </a:pPr>
            <a:r>
              <a:rPr lang="ru-RU" sz="3800" b="1" dirty="0" smtClean="0"/>
              <a:t>2) Малый круг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ОТВЕТЫ 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I </a:t>
            </a:r>
            <a:r>
              <a:rPr lang="ru-RU" sz="3200" b="1" dirty="0" smtClean="0"/>
              <a:t>ВАРИАНТ</a:t>
            </a:r>
            <a:endParaRPr lang="ru-RU" dirty="0" smtClean="0"/>
          </a:p>
          <a:p>
            <a:pPr>
              <a:buNone/>
            </a:pPr>
            <a:r>
              <a:rPr lang="ru-RU" sz="3200" b="1" dirty="0" smtClean="0"/>
              <a:t>1. 2 (1 балл)</a:t>
            </a:r>
          </a:p>
          <a:p>
            <a:pPr>
              <a:buNone/>
            </a:pPr>
            <a:r>
              <a:rPr lang="ru-RU" sz="3200" b="1" dirty="0" smtClean="0"/>
              <a:t>3. 1 (1 балл)</a:t>
            </a:r>
          </a:p>
          <a:p>
            <a:pPr>
              <a:buNone/>
            </a:pPr>
            <a:r>
              <a:rPr lang="ru-RU" sz="3200" b="1" dirty="0" smtClean="0"/>
              <a:t>5. 3 (1 балл)</a:t>
            </a:r>
          </a:p>
          <a:p>
            <a:pPr>
              <a:buNone/>
            </a:pPr>
            <a:r>
              <a:rPr lang="ru-RU" sz="3200" b="1" dirty="0" smtClean="0"/>
              <a:t>7. 21332 (2 балла, если все правильно, 1 балл, если одна ошибка)</a:t>
            </a:r>
            <a:endParaRPr lang="ru-RU" sz="32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II</a:t>
            </a:r>
            <a:r>
              <a:rPr lang="ru-RU" sz="3200" b="1" dirty="0" smtClean="0"/>
              <a:t> ВАРИАНТ</a:t>
            </a:r>
          </a:p>
          <a:p>
            <a:pPr>
              <a:buNone/>
            </a:pPr>
            <a:r>
              <a:rPr lang="ru-RU" sz="3200" b="1" dirty="0" smtClean="0"/>
              <a:t>2. 3 (1 балл)</a:t>
            </a:r>
          </a:p>
          <a:p>
            <a:pPr>
              <a:buNone/>
            </a:pPr>
            <a:r>
              <a:rPr lang="ru-RU" sz="3200" b="1" dirty="0" smtClean="0"/>
              <a:t>4. 3 (1 балл)</a:t>
            </a:r>
          </a:p>
          <a:p>
            <a:pPr>
              <a:buNone/>
            </a:pPr>
            <a:r>
              <a:rPr lang="ru-RU" sz="3200" b="1" dirty="0" smtClean="0"/>
              <a:t>6. 4 (1 балл)</a:t>
            </a:r>
          </a:p>
          <a:p>
            <a:pPr>
              <a:buNone/>
            </a:pPr>
            <a:r>
              <a:rPr lang="ru-RU" sz="3200" b="1" dirty="0" smtClean="0"/>
              <a:t>8. 121221 (2 балла, если все правильно, 1 балл, если одна ошибка)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914400" y="476672"/>
            <a:ext cx="7546032" cy="567809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«5» - 5 баллов;</a:t>
            </a:r>
          </a:p>
          <a:p>
            <a:pPr algn="ctr"/>
            <a:r>
              <a:rPr lang="ru-RU" sz="4800" b="1" dirty="0" smtClean="0"/>
              <a:t>«4» - 4 балла;</a:t>
            </a:r>
          </a:p>
          <a:p>
            <a:pPr algn="ctr"/>
            <a:r>
              <a:rPr lang="ru-RU" sz="4800" b="1" dirty="0" smtClean="0"/>
              <a:t>«3» - 3 балла;</a:t>
            </a:r>
          </a:p>
          <a:p>
            <a:pPr algn="ctr"/>
            <a:r>
              <a:rPr lang="ru-RU" sz="4800" b="1" dirty="0" smtClean="0"/>
              <a:t>«2» - 1-2 балла.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926</Words>
  <Application>Microsoft Office PowerPoint</Application>
  <PresentationFormat>Экран (4:3)</PresentationFormat>
  <Paragraphs>149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Проверка домашнего задания</vt:lpstr>
      <vt:lpstr>Слайд 2</vt:lpstr>
      <vt:lpstr>Слайд 3</vt:lpstr>
      <vt:lpstr>Слайд 4</vt:lpstr>
      <vt:lpstr>Слайд 5</vt:lpstr>
      <vt:lpstr>  Установите соответствие между признаком и типом кровеносного сосуда, для которого он характерен. Для этого к каждому элементу первого столбца подберите позицию из второго столбца запишите в строчку выбранные цифры. </vt:lpstr>
      <vt:lpstr>  Установите соответствие между признаком и типом  круга кровообращения, для которого он характерен. Для этого к каждому элементу первого столбца подберите позицию из второго столбца запишите в строчку выбранные цифры. </vt:lpstr>
      <vt:lpstr>ОТВЕТЫ </vt:lpstr>
      <vt:lpstr>Слайд 9</vt:lpstr>
      <vt:lpstr>Слайд 10</vt:lpstr>
      <vt:lpstr>Цели урока</vt:lpstr>
      <vt:lpstr>Тема урока</vt:lpstr>
      <vt:lpstr>Эдуардас Межелайтис</vt:lpstr>
      <vt:lpstr>Слайд 14</vt:lpstr>
      <vt:lpstr>Задание №1</vt:lpstr>
      <vt:lpstr>Слайд 16</vt:lpstr>
      <vt:lpstr>Слайд 17</vt:lpstr>
      <vt:lpstr>Задание №2</vt:lpstr>
      <vt:lpstr>Задание №3</vt:lpstr>
      <vt:lpstr>Таблица сердечный цикл</vt:lpstr>
      <vt:lpstr>Рефлексия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 Львовна</dc:creator>
  <cp:lastModifiedBy>Алла Львовна</cp:lastModifiedBy>
  <cp:revision>21</cp:revision>
  <dcterms:created xsi:type="dcterms:W3CDTF">2015-11-22T15:27:08Z</dcterms:created>
  <dcterms:modified xsi:type="dcterms:W3CDTF">2016-01-25T16:45:42Z</dcterms:modified>
</cp:coreProperties>
</file>