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319" r:id="rId3"/>
    <p:sldId id="334" r:id="rId4"/>
    <p:sldId id="335" r:id="rId5"/>
    <p:sldId id="360" r:id="rId6"/>
    <p:sldId id="340" r:id="rId7"/>
    <p:sldId id="307" r:id="rId8"/>
    <p:sldId id="351" r:id="rId9"/>
    <p:sldId id="338" r:id="rId10"/>
    <p:sldId id="370" r:id="rId11"/>
    <p:sldId id="341" r:id="rId12"/>
    <p:sldId id="371" r:id="rId13"/>
    <p:sldId id="322" r:id="rId14"/>
    <p:sldId id="369" r:id="rId15"/>
    <p:sldId id="3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333300"/>
    <a:srgbClr val="990033"/>
    <a:srgbClr val="660033"/>
    <a:srgbClr val="009900"/>
    <a:srgbClr val="000099"/>
    <a:srgbClr val="663300"/>
    <a:srgbClr val="000066"/>
    <a:srgbClr val="3D773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847" autoAdjust="0"/>
  </p:normalViewPr>
  <p:slideViewPr>
    <p:cSldViewPr>
      <p:cViewPr varScale="1">
        <p:scale>
          <a:sx n="106" d="100"/>
          <a:sy n="106" d="100"/>
        </p:scale>
        <p:origin x="-1299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CC6C-5462-41BA-AE35-CA1D3525EB7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574C5-255C-47DC-A3AA-803BBAE5C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574C5-255C-47DC-A3AA-803BBAE5C6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FC8D-FE3A-4BBF-8404-2D2C85D79705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5F25-F107-46A2-AABB-22368EB0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Dcy;&amp;rcy;&amp;iecy;&amp;vcy;&amp;ncy;&amp;icy;&amp;jcy; &amp;IEcy;&amp;gcy;&amp;icy;&amp;pcy;&amp;iecy;&amp;tcy;_&amp;scy;&amp;tcy;&amp;acy;&amp;tcy;&amp;softcy;&amp;yacy; &amp;Tcy;&amp;ucy;&amp;rcy;&amp;acy;&amp;iecy;&amp;vcy;&amp;acy; - &amp;Pcy;&amp;iecy;&amp;rcy;&amp;iecy;&amp;kcy;&amp;rcy;&amp;iocy;&amp;scy;&amp;tcy;&amp;kcy;&amp;icy; &amp;mcy;&amp;ocy;&amp;dcy;&amp;y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759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1643050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00"/>
                </a:solidFill>
                <a:latin typeface="Segoe Print" pitchFamily="2" charset="0"/>
              </a:rPr>
              <a:t>страна «большого Хапи»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08" y="5000636"/>
            <a:ext cx="2864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Кемет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071678"/>
            <a:ext cx="3930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Segoe Print" pitchFamily="2" charset="0"/>
              </a:rPr>
              <a:t>«</a:t>
            </a:r>
            <a:r>
              <a:rPr lang="ru-RU" sz="4800" b="1" i="1" dirty="0" smtClean="0">
                <a:solidFill>
                  <a:srgbClr val="FFFF00"/>
                </a:solidFill>
                <a:latin typeface="Segoe Print" pitchFamily="2" charset="0"/>
              </a:rPr>
              <a:t>дар Нила</a:t>
            </a:r>
            <a:r>
              <a:rPr lang="ru-RU" sz="4400" b="1" i="1" dirty="0" smtClean="0">
                <a:solidFill>
                  <a:srgbClr val="FFFF00"/>
                </a:solidFill>
                <a:latin typeface="Segoe Print" pitchFamily="2" charset="0"/>
              </a:rPr>
              <a:t>»</a:t>
            </a:r>
            <a:endParaRPr lang="ru-RU" sz="4400" b="1" i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57166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990033"/>
                </a:solidFill>
                <a:latin typeface="Segoe Print" pitchFamily="2" charset="0"/>
              </a:rPr>
              <a:t>Египет</a:t>
            </a:r>
            <a:endParaRPr lang="ru-RU" sz="6000" b="1" i="1" dirty="0">
              <a:solidFill>
                <a:srgbClr val="990033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001056" cy="239554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Сегодня на уроке я узнал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Мне было интересно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Было трудно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Теперь я могу …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Я приобрел …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У меня получилось </a:t>
            </a:r>
          </a:p>
          <a:p>
            <a:pPr marL="514350" indent="-514350" algn="l"/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(не получилось)…</a:t>
            </a:r>
          </a:p>
          <a:p>
            <a:pPr marL="514350" indent="-514350" algn="l"/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7. Я смог …</a:t>
            </a:r>
          </a:p>
          <a:p>
            <a:pPr marL="514350" indent="-514350" algn="l"/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8. Мне захотелось ….</a:t>
            </a:r>
            <a:endParaRPr lang="ru-RU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Picture 2" descr="&amp;Scy;&amp;iecy;&amp;kcy;&amp;rcy;&amp;iecy;&amp;tcy;&amp;ycy; &amp;IEcy;&amp;gcy;&amp;icy;&amp;pcy;&amp;tcy;&amp;acy; &amp;KHcy;&amp;ocy;&amp;rcy;&amp;ocy;&amp;shcy;&amp;icy;&amp;jcy; &amp;ocy;&amp;tcy;&amp;dcy;&amp;ycy;&amp;KH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860"/>
            <a:ext cx="9167812" cy="68758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429264"/>
            <a:ext cx="78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Все боятся времени, но время боится пирамид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i="1" dirty="0" smtClean="0">
                <a:latin typeface="Century Schoolbook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1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) разлив Нила был каждый год;</a:t>
            </a:r>
          </a:p>
          <a:p>
            <a:pPr marL="457200" indent="-45720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 2) Нил — единственная река Египта; </a:t>
            </a:r>
          </a:p>
          <a:p>
            <a:pPr marL="457200" indent="-45720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 3)  в Древнем Египте не было денег, не чеканилась монета; </a:t>
            </a:r>
          </a:p>
          <a:p>
            <a:pPr marL="457200" indent="-45720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4) пирамиды строили на левом, западном берегу Нила; </a:t>
            </a:r>
          </a:p>
          <a:p>
            <a:pPr marL="457200" indent="-45720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5) самая большая пирамида в Египте — Хеопса; </a:t>
            </a:r>
          </a:p>
          <a:p>
            <a:pPr marL="457200" indent="-45720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6) завоевательными походами прославился фараон Тутмос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III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; </a:t>
            </a:r>
          </a:p>
          <a:p>
            <a:pPr marL="457200" indent="-45720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7)  ливень в Египте — крайне редкое явление природы и длится всего несколько минут,</a:t>
            </a:r>
          </a:p>
          <a:p>
            <a:pPr marL="457200" indent="-45720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8)  дуб в Египте не растет; </a:t>
            </a:r>
          </a:p>
          <a:p>
            <a:pPr marL="457200" indent="-45720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9)  гробница Тутанхамона не была разграблена;</a:t>
            </a:r>
          </a:p>
          <a:p>
            <a:pPr marL="457200" indent="-45720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10) предметы из гробницы сейчас хранятся в крупнейших музеях мира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666733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Segoe Print" pitchFamily="2" charset="0"/>
              </a:rPr>
              <a:t>Реши задачу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643182"/>
            <a:ext cx="4357718" cy="14414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Фигура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- прямоугольный треугольник. Высота – 10, основание – 4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  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Узнай его площадь.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786578" y="5786454"/>
            <a:ext cx="56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latin typeface="Segoe Print" pitchFamily="2" charset="0"/>
              </a:rPr>
              <a:t>4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286380" y="3786190"/>
            <a:ext cx="503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latin typeface="Segoe Print" pitchFamily="2" charset="0"/>
              </a:rPr>
              <a:t>10</a:t>
            </a: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5786446" y="1643050"/>
            <a:ext cx="3077199" cy="4067396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4348" y="714356"/>
            <a:ext cx="3429024" cy="5067865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32419" y="785794"/>
            <a:ext cx="3938086" cy="495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14612" y="2214554"/>
            <a:ext cx="3571900" cy="799132"/>
            <a:chOff x="1359455" y="2243408"/>
            <a:chExt cx="3310640" cy="799132"/>
          </a:xfrm>
        </p:grpSpPr>
        <p:sp>
          <p:nvSpPr>
            <p:cNvPr id="3" name="Трапеция 2"/>
            <p:cNvSpPr/>
            <p:nvPr/>
          </p:nvSpPr>
          <p:spPr>
            <a:xfrm>
              <a:off x="1359455" y="2243408"/>
              <a:ext cx="3310640" cy="799132"/>
            </a:xfrm>
            <a:prstGeom prst="trapezoid">
              <a:avLst>
                <a:gd name="adj" fmla="val 63441"/>
              </a:avLst>
            </a:prstGeom>
            <a:blipFill rotWithShape="0">
              <a:blip r:embed="rId2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Трапеция 4"/>
            <p:cNvSpPr/>
            <p:nvPr/>
          </p:nvSpPr>
          <p:spPr>
            <a:xfrm>
              <a:off x="1716645" y="2243408"/>
              <a:ext cx="2571768" cy="799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baseline="0" dirty="0" smtClean="0">
                  <a:solidFill>
                    <a:srgbClr val="C00000"/>
                  </a:solidFill>
                  <a:latin typeface="Bookman Old Style" pitchFamily="18" charset="0"/>
                </a:rPr>
                <a:t>  </a:t>
              </a:r>
              <a:r>
                <a:rPr lang="ru-RU" sz="2400" b="1" i="1" kern="1200" baseline="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Письменность</a:t>
              </a:r>
            </a:p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1" kern="1200" baseline="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    и знания</a:t>
              </a:r>
              <a:endParaRPr lang="ru-RU" sz="2400" b="1" i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142976" y="4286256"/>
            <a:ext cx="6643734" cy="1169146"/>
            <a:chOff x="1071245" y="3660452"/>
            <a:chExt cx="6077515" cy="1169146"/>
          </a:xfrm>
        </p:grpSpPr>
        <p:sp>
          <p:nvSpPr>
            <p:cNvPr id="6" name="Трапеция 5"/>
            <p:cNvSpPr/>
            <p:nvPr/>
          </p:nvSpPr>
          <p:spPr>
            <a:xfrm>
              <a:off x="1071245" y="3660452"/>
              <a:ext cx="6077515" cy="1169146"/>
            </a:xfrm>
            <a:prstGeom prst="trapezoid">
              <a:avLst>
                <a:gd name="adj" fmla="val 63441"/>
              </a:avLst>
            </a:prstGeom>
            <a:blipFill rotWithShape="0">
              <a:blip r:embed="rId3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Трапеция 4"/>
            <p:cNvSpPr/>
            <p:nvPr/>
          </p:nvSpPr>
          <p:spPr>
            <a:xfrm>
              <a:off x="2059200" y="3803328"/>
              <a:ext cx="3950385" cy="71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R="0"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1" kern="1200" baseline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Религия древних египтян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5720" y="5429264"/>
            <a:ext cx="8281827" cy="1300724"/>
            <a:chOff x="142883" y="0"/>
            <a:chExt cx="8281827" cy="1086410"/>
          </a:xfrm>
        </p:grpSpPr>
        <p:sp>
          <p:nvSpPr>
            <p:cNvPr id="9" name="Трапеция 8"/>
            <p:cNvSpPr/>
            <p:nvPr/>
          </p:nvSpPr>
          <p:spPr>
            <a:xfrm>
              <a:off x="142883" y="0"/>
              <a:ext cx="8281827" cy="1086410"/>
            </a:xfrm>
            <a:prstGeom prst="trapezoid">
              <a:avLst>
                <a:gd name="adj" fmla="val 63441"/>
              </a:avLst>
            </a:prstGeom>
            <a:blipFill rotWithShape="0">
              <a:blip r:embed="rId4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Трапеция 4"/>
            <p:cNvSpPr/>
            <p:nvPr/>
          </p:nvSpPr>
          <p:spPr>
            <a:xfrm>
              <a:off x="1592202" y="0"/>
              <a:ext cx="5383187" cy="1086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R="0"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baseline="0" dirty="0" smtClean="0">
                  <a:solidFill>
                    <a:srgbClr val="00B050"/>
                  </a:solidFill>
                </a:rPr>
                <a:t> </a:t>
              </a:r>
              <a:r>
                <a:rPr lang="ru-RU" sz="2400" b="1" i="1" kern="1200" baseline="0" dirty="0" smtClean="0">
                  <a:solidFill>
                    <a:srgbClr val="FFFF00"/>
                  </a:solidFill>
                  <a:latin typeface="Segoe Print" pitchFamily="2" charset="0"/>
                </a:rPr>
                <a:t>Местоположение, природа Древнего Египта, его жители</a:t>
              </a:r>
              <a:endParaRPr lang="ru-RU" sz="2400" b="1" i="1" kern="1200" dirty="0" smtClean="0">
                <a:solidFill>
                  <a:srgbClr val="FFFF00"/>
                </a:solidFill>
                <a:latin typeface="Segoe Print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14678" y="0"/>
            <a:ext cx="2520828" cy="2143116"/>
            <a:chOff x="4429146" y="1214446"/>
            <a:chExt cx="2878018" cy="2309437"/>
          </a:xfrm>
        </p:grpSpPr>
        <p:sp>
          <p:nvSpPr>
            <p:cNvPr id="12" name="Трапеция 11"/>
            <p:cNvSpPr/>
            <p:nvPr/>
          </p:nvSpPr>
          <p:spPr>
            <a:xfrm>
              <a:off x="4429146" y="1214446"/>
              <a:ext cx="2878018" cy="2309437"/>
            </a:xfrm>
            <a:prstGeom prst="trapezoid">
              <a:avLst>
                <a:gd name="adj" fmla="val 63441"/>
              </a:avLst>
            </a:prstGeom>
            <a:blipFill rotWithShape="0">
              <a:blip r:embed="rId5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Трапеция 4"/>
            <p:cNvSpPr/>
            <p:nvPr/>
          </p:nvSpPr>
          <p:spPr>
            <a:xfrm>
              <a:off x="4429146" y="1214446"/>
              <a:ext cx="2878018" cy="2309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R="0"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rgbClr val="FF0000"/>
                </a:solidFill>
                <a:latin typeface="Century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928794" y="3071810"/>
            <a:ext cx="5143536" cy="1214445"/>
            <a:chOff x="237000" y="5245629"/>
            <a:chExt cx="5319936" cy="990257"/>
          </a:xfrm>
        </p:grpSpPr>
        <p:sp>
          <p:nvSpPr>
            <p:cNvPr id="15" name="Трапеция 14"/>
            <p:cNvSpPr/>
            <p:nvPr/>
          </p:nvSpPr>
          <p:spPr>
            <a:xfrm>
              <a:off x="237000" y="5245629"/>
              <a:ext cx="5319936" cy="990257"/>
            </a:xfrm>
            <a:prstGeom prst="trapezoid">
              <a:avLst>
                <a:gd name="adj" fmla="val 63441"/>
              </a:avLst>
            </a:prstGeom>
            <a:blipFill rotWithShape="0">
              <a:blip r:embed="rId6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Трапеция 4"/>
            <p:cNvSpPr/>
            <p:nvPr/>
          </p:nvSpPr>
          <p:spPr>
            <a:xfrm>
              <a:off x="665628" y="5328150"/>
              <a:ext cx="4572032" cy="825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baseline="0" dirty="0" smtClean="0">
                <a:solidFill>
                  <a:srgbClr val="FFFF00"/>
                </a:solidFill>
                <a:latin typeface="Calibri"/>
              </a:endParaRPr>
            </a:p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baseline="0" dirty="0" smtClean="0">
                  <a:solidFill>
                    <a:srgbClr val="FFFF00"/>
                  </a:solidFill>
                  <a:latin typeface="Bookman Old Style" pitchFamily="18" charset="0"/>
                </a:rPr>
                <a:t>  </a:t>
              </a:r>
            </a:p>
            <a:p>
              <a:pPr marR="0" lvl="0" algn="l" defTabSz="1066800" rtl="0">
                <a:spcBef>
                  <a:spcPct val="0"/>
                </a:spcBef>
              </a:pPr>
              <a:r>
                <a:rPr lang="ru-RU" sz="2400" b="1" kern="1200" baseline="0" dirty="0" smtClean="0">
                  <a:solidFill>
                    <a:schemeClr val="accent4">
                      <a:lumMod val="75000"/>
                    </a:schemeClr>
                  </a:solidFill>
                  <a:latin typeface="Bookman Old Style" pitchFamily="18" charset="0"/>
                </a:rPr>
                <a:t>       </a:t>
              </a:r>
              <a:r>
                <a:rPr lang="ru-RU" sz="2400" b="1" i="1" kern="1200" baseline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Первое из семи  </a:t>
              </a:r>
            </a:p>
            <a:p>
              <a:pPr marR="0" lvl="0" algn="l" defTabSz="1066800" rtl="0">
                <a:spcBef>
                  <a:spcPct val="0"/>
                </a:spcBef>
              </a:pPr>
              <a:r>
                <a:rPr lang="ru-RU" sz="2400" b="1" i="1" kern="1200" baseline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         чудес света</a:t>
              </a:r>
            </a:p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baseline="0" dirty="0" smtClean="0">
                <a:solidFill>
                  <a:srgbClr val="333399"/>
                </a:solidFill>
                <a:latin typeface="Calibri"/>
              </a:endParaRPr>
            </a:p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baseline="0" dirty="0" smtClean="0">
                  <a:solidFill>
                    <a:srgbClr val="333399"/>
                  </a:solidFill>
                  <a:latin typeface="Calibri"/>
                </a:rPr>
                <a:t>.</a:t>
              </a:r>
              <a:endParaRPr lang="ru-RU" sz="17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28596" y="642918"/>
            <a:ext cx="8358246" cy="55007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Сегодня на уроке я узнал …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Мне было интересно …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Труднее было …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Теперь я могу …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Я приобрел (получил)…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Лучше у меня получалось …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7. Я смог …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8. Мне захотелось ….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214290"/>
            <a:ext cx="857256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4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нам необходимо повторить …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 вспомнить   …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закрепить …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 будем учиться …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 в результате  приобретем …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429124" y="5286388"/>
            <a:ext cx="3571900" cy="799132"/>
            <a:chOff x="1359455" y="2243408"/>
            <a:chExt cx="3310640" cy="799132"/>
          </a:xfrm>
        </p:grpSpPr>
        <p:sp>
          <p:nvSpPr>
            <p:cNvPr id="3" name="Трапеция 2"/>
            <p:cNvSpPr/>
            <p:nvPr/>
          </p:nvSpPr>
          <p:spPr>
            <a:xfrm>
              <a:off x="1359455" y="2243408"/>
              <a:ext cx="3310640" cy="799132"/>
            </a:xfrm>
            <a:prstGeom prst="trapezoid">
              <a:avLst>
                <a:gd name="adj" fmla="val 63441"/>
              </a:avLst>
            </a:prstGeom>
            <a:blipFill rotWithShape="0">
              <a:blip r:embed="rId2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Трапеция 4"/>
            <p:cNvSpPr/>
            <p:nvPr/>
          </p:nvSpPr>
          <p:spPr>
            <a:xfrm>
              <a:off x="1716645" y="2243408"/>
              <a:ext cx="2571768" cy="799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baseline="0" dirty="0" smtClean="0">
                  <a:solidFill>
                    <a:srgbClr val="C00000"/>
                  </a:solidFill>
                  <a:latin typeface="Bookman Old Style" pitchFamily="18" charset="0"/>
                </a:rPr>
                <a:t>  </a:t>
              </a:r>
              <a:r>
                <a:rPr lang="ru-RU" sz="2400" b="1" i="1" kern="1200" baseline="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Письменность</a:t>
              </a:r>
            </a:p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1" kern="1200" baseline="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    и знания</a:t>
              </a:r>
              <a:endParaRPr lang="ru-RU" sz="2400" b="1" i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142976" y="571480"/>
            <a:ext cx="6643734" cy="1169146"/>
            <a:chOff x="1201944" y="3589014"/>
            <a:chExt cx="6077515" cy="1169146"/>
          </a:xfrm>
        </p:grpSpPr>
        <p:sp>
          <p:nvSpPr>
            <p:cNvPr id="6" name="Трапеция 5"/>
            <p:cNvSpPr/>
            <p:nvPr/>
          </p:nvSpPr>
          <p:spPr>
            <a:xfrm>
              <a:off x="1201944" y="3589014"/>
              <a:ext cx="6077515" cy="1169146"/>
            </a:xfrm>
            <a:prstGeom prst="trapezoid">
              <a:avLst>
                <a:gd name="adj" fmla="val 63441"/>
              </a:avLst>
            </a:prstGeom>
            <a:blipFill rotWithShape="0">
              <a:blip r:embed="rId3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Трапеция 4"/>
            <p:cNvSpPr/>
            <p:nvPr/>
          </p:nvSpPr>
          <p:spPr>
            <a:xfrm>
              <a:off x="2059200" y="3803328"/>
              <a:ext cx="3950385" cy="71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R="0"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1" kern="1200" baseline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Религия древних египтян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14282" y="3571876"/>
            <a:ext cx="8281827" cy="1300724"/>
            <a:chOff x="142883" y="0"/>
            <a:chExt cx="8281827" cy="1086410"/>
          </a:xfrm>
        </p:grpSpPr>
        <p:sp>
          <p:nvSpPr>
            <p:cNvPr id="9" name="Трапеция 8"/>
            <p:cNvSpPr/>
            <p:nvPr/>
          </p:nvSpPr>
          <p:spPr>
            <a:xfrm>
              <a:off x="142883" y="0"/>
              <a:ext cx="8281827" cy="1086410"/>
            </a:xfrm>
            <a:prstGeom prst="trapezoid">
              <a:avLst>
                <a:gd name="adj" fmla="val 63441"/>
              </a:avLst>
            </a:prstGeom>
            <a:blipFill rotWithShape="0">
              <a:blip r:embed="rId4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Трапеция 4"/>
            <p:cNvSpPr/>
            <p:nvPr/>
          </p:nvSpPr>
          <p:spPr>
            <a:xfrm>
              <a:off x="1592202" y="0"/>
              <a:ext cx="5383187" cy="1086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R="0"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baseline="0" dirty="0" smtClean="0">
                  <a:solidFill>
                    <a:srgbClr val="00B050"/>
                  </a:solidFill>
                </a:rPr>
                <a:t> </a:t>
              </a:r>
              <a:r>
                <a:rPr lang="ru-RU" sz="2400" b="1" i="1" kern="1200" baseline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Местоположение, природа Древнего Египта, его жители</a:t>
              </a:r>
              <a:endParaRPr lang="ru-RU" sz="2400" b="1" i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500166" y="4572008"/>
            <a:ext cx="2520828" cy="2143116"/>
            <a:chOff x="4429146" y="1214446"/>
            <a:chExt cx="2878018" cy="2309437"/>
          </a:xfrm>
        </p:grpSpPr>
        <p:sp>
          <p:nvSpPr>
            <p:cNvPr id="12" name="Трапеция 11"/>
            <p:cNvSpPr/>
            <p:nvPr/>
          </p:nvSpPr>
          <p:spPr>
            <a:xfrm>
              <a:off x="4429146" y="1214446"/>
              <a:ext cx="2878018" cy="2309437"/>
            </a:xfrm>
            <a:prstGeom prst="trapezoid">
              <a:avLst>
                <a:gd name="adj" fmla="val 63441"/>
              </a:avLst>
            </a:prstGeom>
            <a:blipFill rotWithShape="0">
              <a:blip r:embed="rId5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Трапеция 4"/>
            <p:cNvSpPr/>
            <p:nvPr/>
          </p:nvSpPr>
          <p:spPr>
            <a:xfrm>
              <a:off x="4429146" y="1214446"/>
              <a:ext cx="2878018" cy="2309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R="0"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rgbClr val="FF0000"/>
                </a:solidFill>
                <a:latin typeface="Century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285852" y="2071678"/>
            <a:ext cx="5143536" cy="1214445"/>
            <a:chOff x="237000" y="5245629"/>
            <a:chExt cx="5319936" cy="990257"/>
          </a:xfrm>
        </p:grpSpPr>
        <p:sp>
          <p:nvSpPr>
            <p:cNvPr id="15" name="Трапеция 14"/>
            <p:cNvSpPr/>
            <p:nvPr/>
          </p:nvSpPr>
          <p:spPr>
            <a:xfrm>
              <a:off x="237000" y="5245629"/>
              <a:ext cx="5319936" cy="990257"/>
            </a:xfrm>
            <a:prstGeom prst="trapezoid">
              <a:avLst>
                <a:gd name="adj" fmla="val 63441"/>
              </a:avLst>
            </a:prstGeom>
            <a:blipFill rotWithShape="0">
              <a:blip r:embed="rId6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Трапеция 4"/>
            <p:cNvSpPr/>
            <p:nvPr/>
          </p:nvSpPr>
          <p:spPr>
            <a:xfrm>
              <a:off x="665628" y="5328150"/>
              <a:ext cx="4572032" cy="825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baseline="0" dirty="0" smtClean="0">
                <a:solidFill>
                  <a:srgbClr val="FFFF00"/>
                </a:solidFill>
                <a:latin typeface="Calibri"/>
              </a:endParaRPr>
            </a:p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baseline="0" dirty="0" smtClean="0">
                  <a:solidFill>
                    <a:srgbClr val="FFFF00"/>
                  </a:solidFill>
                  <a:latin typeface="Bookman Old Style" pitchFamily="18" charset="0"/>
                </a:rPr>
                <a:t>  </a:t>
              </a:r>
            </a:p>
            <a:p>
              <a:pPr marR="0" lvl="0" algn="l" defTabSz="1066800" rtl="0">
                <a:spcBef>
                  <a:spcPct val="0"/>
                </a:spcBef>
              </a:pPr>
              <a:r>
                <a:rPr lang="ru-RU" sz="2400" b="1" kern="1200" baseline="0" dirty="0" smtClean="0">
                  <a:solidFill>
                    <a:schemeClr val="accent4">
                      <a:lumMod val="75000"/>
                    </a:schemeClr>
                  </a:solidFill>
                  <a:latin typeface="Bookman Old Style" pitchFamily="18" charset="0"/>
                </a:rPr>
                <a:t>       </a:t>
              </a:r>
              <a:r>
                <a:rPr lang="ru-RU" sz="2400" b="1" i="1" kern="1200" baseline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Первое из семи  </a:t>
              </a:r>
            </a:p>
            <a:p>
              <a:pPr marR="0" lvl="0" algn="l" defTabSz="1066800" rtl="0">
                <a:spcBef>
                  <a:spcPct val="0"/>
                </a:spcBef>
              </a:pPr>
              <a:r>
                <a:rPr lang="ru-RU" sz="2400" b="1" i="1" kern="1200" baseline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         чудес света</a:t>
              </a:r>
            </a:p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baseline="0" dirty="0" smtClean="0">
                <a:solidFill>
                  <a:srgbClr val="333399"/>
                </a:solidFill>
                <a:latin typeface="Calibri"/>
              </a:endParaRPr>
            </a:p>
            <a:p>
              <a:pPr marR="0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baseline="0" dirty="0" smtClean="0">
                  <a:solidFill>
                    <a:srgbClr val="333399"/>
                  </a:solidFill>
                  <a:latin typeface="Calibri"/>
                </a:rPr>
                <a:t>.</a:t>
              </a:r>
              <a:endParaRPr lang="ru-RU" sz="1700" kern="1200" dirty="0" smtClean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15206" y="2357430"/>
            <a:ext cx="78581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C00000"/>
                </a:solidFill>
              </a:rPr>
              <a:t>?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0719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а. мифы</a:t>
            </a:r>
            <a:endParaRPr lang="en-US" sz="3200" b="1" i="1" dirty="0" smtClean="0">
              <a:solidFill>
                <a:srgbClr val="800000"/>
              </a:solidFill>
              <a:latin typeface="Segoe Print" pitchFamily="2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б. жрец</a:t>
            </a:r>
            <a:b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в. Тутмос </a:t>
            </a:r>
            <a:r>
              <a:rPr lang="en-US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III</a:t>
            </a:r>
            <a: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г. писец</a:t>
            </a:r>
            <a:b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д. иероглифы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е. пирамиды</a:t>
            </a:r>
            <a:b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ж. папирус </a:t>
            </a:r>
            <a:b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</a:br>
            <a:r>
              <a:rPr lang="ru-RU" sz="3200" b="1" i="1" dirty="0" err="1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з</a:t>
            </a:r>
            <a: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. разливы </a:t>
            </a: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   Нила</a:t>
            </a:r>
            <a:b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800000"/>
                </a:solidFill>
                <a:latin typeface="Segoe Print" pitchFamily="2" charset="0"/>
                <a:ea typeface="Times New Roman"/>
                <a:cs typeface="Times New Roman" pitchFamily="18" charset="0"/>
              </a:rPr>
              <a:t>и. Осирис</a:t>
            </a:r>
            <a:endParaRPr lang="ru-RU" sz="3200" b="1" i="1" dirty="0">
              <a:solidFill>
                <a:srgbClr val="800000"/>
              </a:solidFill>
              <a:latin typeface="Segoe Print" pitchFamily="2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0"/>
            <a:ext cx="4357718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latin typeface="Segoe Print" pitchFamily="2" charset="0"/>
                <a:ea typeface="Times New Roman"/>
                <a:cs typeface="Times New Roman"/>
              </a:rPr>
              <a:t>1. земледелие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b="1" i="1" dirty="0" smtClean="0">
                <a:latin typeface="Segoe Print" pitchFamily="2" charset="0"/>
                <a:ea typeface="Times New Roman"/>
                <a:cs typeface="Times New Roman"/>
              </a:rPr>
              <a:t>2. Шампольон</a:t>
            </a:r>
            <a:endParaRPr lang="ru-RU" sz="2800" b="1" i="1" dirty="0" smtClean="0">
              <a:latin typeface="Segoe Print" pitchFamily="2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2800" b="1" i="1" dirty="0" smtClean="0">
                <a:latin typeface="Segoe Print" pitchFamily="2" charset="0"/>
                <a:ea typeface="Times New Roman"/>
                <a:cs typeface="Times New Roman"/>
              </a:rPr>
              <a:t>3. свиток </a:t>
            </a:r>
            <a:endParaRPr lang="ru-RU" sz="2800" b="1" i="1" dirty="0" smtClean="0">
              <a:latin typeface="Segoe Print" pitchFamily="2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2800" b="1" i="1" dirty="0" smtClean="0">
                <a:latin typeface="Segoe Print" pitchFamily="2" charset="0"/>
                <a:ea typeface="Times New Roman"/>
                <a:cs typeface="Times New Roman"/>
              </a:rPr>
              <a:t>4. храм</a:t>
            </a: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2800" b="1" i="1" dirty="0" smtClean="0">
                <a:latin typeface="Segoe Print" pitchFamily="2" charset="0"/>
                <a:ea typeface="Calibri"/>
                <a:cs typeface="Times New Roman"/>
              </a:rPr>
              <a:t>5. налоги</a:t>
            </a: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2800" b="1" i="1" dirty="0" smtClean="0">
                <a:latin typeface="Segoe Print" pitchFamily="2" charset="0"/>
                <a:ea typeface="Calibri"/>
                <a:cs typeface="Times New Roman"/>
              </a:rPr>
              <a:t>6. царство мертвых</a:t>
            </a: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2800" b="1" i="1" dirty="0" smtClean="0">
                <a:latin typeface="Segoe Print" pitchFamily="2" charset="0"/>
                <a:ea typeface="Calibri"/>
                <a:cs typeface="Times New Roman"/>
              </a:rPr>
              <a:t>7. колесница</a:t>
            </a: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2800" b="1" i="1" dirty="0" smtClean="0">
                <a:latin typeface="Segoe Print" pitchFamily="2" charset="0"/>
                <a:ea typeface="Calibri"/>
                <a:cs typeface="Times New Roman"/>
              </a:rPr>
              <a:t>8. религия</a:t>
            </a: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2800" b="1" i="1" dirty="0" smtClean="0">
                <a:latin typeface="Segoe Print" pitchFamily="2" charset="0"/>
                <a:ea typeface="Calibri"/>
                <a:cs typeface="Times New Roman"/>
              </a:rPr>
              <a:t>9.  Хеопс</a:t>
            </a:r>
            <a:endParaRPr lang="ru-RU" sz="2800" i="1" dirty="0">
              <a:latin typeface="Segoe Print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3" y="5572140"/>
          <a:ext cx="6357978" cy="984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442"/>
                <a:gridCol w="706442"/>
                <a:gridCol w="706442"/>
                <a:gridCol w="706442"/>
                <a:gridCol w="706442"/>
                <a:gridCol w="706442"/>
                <a:gridCol w="706442"/>
                <a:gridCol w="706442"/>
                <a:gridCol w="706442"/>
              </a:tblGrid>
              <a:tr h="401743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Segoe Print" pitchFamily="2" charset="0"/>
                        </a:rPr>
                        <a:t>а</a:t>
                      </a:r>
                      <a:endParaRPr lang="ru-RU" sz="2400" b="1" i="1" dirty="0"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Segoe Print" pitchFamily="2" charset="0"/>
                        </a:rPr>
                        <a:t>б</a:t>
                      </a:r>
                      <a:endParaRPr lang="ru-RU" sz="2400" b="1" i="1" dirty="0"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Segoe Print" pitchFamily="2" charset="0"/>
                        </a:rPr>
                        <a:t>в</a:t>
                      </a:r>
                      <a:endParaRPr lang="ru-RU" sz="2400" b="1" i="1" dirty="0"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Segoe Print" pitchFamily="2" charset="0"/>
                        </a:rPr>
                        <a:t>г</a:t>
                      </a:r>
                      <a:endParaRPr lang="ru-RU" sz="2400" b="1" i="1" dirty="0"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err="1" smtClean="0">
                          <a:latin typeface="Segoe Print" pitchFamily="2" charset="0"/>
                        </a:rPr>
                        <a:t>д</a:t>
                      </a:r>
                      <a:endParaRPr lang="ru-RU" sz="2400" b="1" i="1" dirty="0"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Segoe Print" pitchFamily="2" charset="0"/>
                        </a:rPr>
                        <a:t>е</a:t>
                      </a:r>
                      <a:endParaRPr lang="ru-RU" sz="2400" b="1" i="1" dirty="0"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Segoe Print" pitchFamily="2" charset="0"/>
                        </a:rPr>
                        <a:t>ж</a:t>
                      </a:r>
                      <a:endParaRPr lang="ru-RU" sz="2400" b="1" i="1" dirty="0"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err="1" smtClean="0">
                          <a:latin typeface="Segoe Print" pitchFamily="2" charset="0"/>
                        </a:rPr>
                        <a:t>з</a:t>
                      </a:r>
                      <a:endParaRPr lang="ru-RU" sz="2400" b="1" i="1" dirty="0"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Segoe Print" pitchFamily="2" charset="0"/>
                        </a:rPr>
                        <a:t>и</a:t>
                      </a:r>
                      <a:endParaRPr lang="ru-RU" sz="2400" b="1" i="1" dirty="0"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5269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0364" y="2285992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</a:rPr>
              <a:t>дожди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70287" y="3244334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</a:rPr>
              <a:t>жара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000504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</a:rPr>
              <a:t>пустыни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1643050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</a:rPr>
              <a:t>оазисы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5072074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</a:rPr>
              <a:t>земледелие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571480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</a:rPr>
              <a:t>теплый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2643182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</a:rPr>
              <a:t>Нил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8016" y="2786058"/>
            <a:ext cx="615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</a:rPr>
              <a:t>ил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5500702"/>
            <a:ext cx="1535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</a:rPr>
              <a:t>дельта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1357298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</a:rPr>
              <a:t>разлив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4000504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</a:rPr>
              <a:t>Африка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600079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Египет находится на северо-востоке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Африки</a:t>
            </a: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. В стране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теплый</a:t>
            </a: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 климат. Большую часть года стоит сильная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жара.</a:t>
            </a: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Дожди</a:t>
            </a: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 выпадают редко. В Египте протекает одна из самых больших рек в мире –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Нил.</a:t>
            </a: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 Впадая в Средиземное море, Нил разделяется на рукава, образуя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дельту.</a:t>
            </a: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b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К западу и востоку от Нила простираются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пустыни. </a:t>
            </a: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Изредка в пустыне встречаются островки зелени –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оазисы.</a:t>
            </a: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 Каждый год в июле начинается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разлив</a:t>
            </a: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 Нила. После разлива на полях остается влага и плодородный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ил</a:t>
            </a: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. Поэтому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земледелие</a:t>
            </a:r>
            <a:r>
              <a:rPr lang="ru-RU" sz="2400" b="1" i="1" dirty="0" smtClean="0">
                <a:solidFill>
                  <a:srgbClr val="003300"/>
                </a:solidFill>
                <a:latin typeface="Segoe Print" pitchFamily="2" charset="0"/>
              </a:rPr>
              <a:t> было главным занятием египтян.</a:t>
            </a:r>
            <a:endParaRPr lang="ru-RU" sz="2400" b="1" i="1" dirty="0">
              <a:solidFill>
                <a:srgbClr val="0033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098253-A0AE-42FD-8B50-870229C99CB6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2867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429256" y="428604"/>
            <a:ext cx="3428992" cy="1857388"/>
          </a:xfrm>
          <a:solidFill>
            <a:srgbClr val="FFFF99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i="1" dirty="0" smtClean="0">
                <a:solidFill>
                  <a:srgbClr val="003300"/>
                </a:solidFill>
                <a:latin typeface="Segoe Print" pitchFamily="2" charset="0"/>
                <a:cs typeface="Times New Roman" pitchFamily="18" charset="0"/>
              </a:rPr>
              <a:t>Опишите словами местоположение Древнего Египта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5429256" y="3143248"/>
            <a:ext cx="3500462" cy="271464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>
                <a:solidFill>
                  <a:srgbClr val="333300"/>
                </a:solidFill>
                <a:latin typeface="Segoe Print" pitchFamily="2" charset="0"/>
                <a:cs typeface="Times New Roman" pitchFamily="18" charset="0"/>
              </a:rPr>
              <a:t>Покажите на карте: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i="1" dirty="0" smtClean="0">
                <a:solidFill>
                  <a:srgbClr val="990033"/>
                </a:solidFill>
                <a:latin typeface="Segoe Print" pitchFamily="2" charset="0"/>
                <a:cs typeface="Times New Roman" pitchFamily="18" charset="0"/>
              </a:rPr>
              <a:t>Нил</a:t>
            </a:r>
            <a:endParaRPr lang="ru-RU" sz="2000" b="1" i="1" dirty="0">
              <a:solidFill>
                <a:srgbClr val="990033"/>
              </a:solidFill>
              <a:latin typeface="Segoe Print" pitchFamily="2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i="1" dirty="0" smtClean="0">
                <a:solidFill>
                  <a:srgbClr val="990033"/>
                </a:solidFill>
                <a:latin typeface="Segoe Print" pitchFamily="2" charset="0"/>
                <a:cs typeface="Times New Roman" pitchFamily="18" charset="0"/>
              </a:rPr>
              <a:t>древнюю столицу </a:t>
            </a:r>
            <a:r>
              <a:rPr lang="ru-RU" sz="2000" b="1" i="1" dirty="0">
                <a:solidFill>
                  <a:srgbClr val="990033"/>
                </a:solidFill>
                <a:latin typeface="Segoe Print" pitchFamily="2" charset="0"/>
                <a:cs typeface="Times New Roman" pitchFamily="18" charset="0"/>
              </a:rPr>
              <a:t>Египта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i="1" dirty="0" smtClean="0">
                <a:solidFill>
                  <a:srgbClr val="990033"/>
                </a:solidFill>
                <a:latin typeface="Segoe Print" pitchFamily="2" charset="0"/>
                <a:cs typeface="Times New Roman" pitchFamily="18" charset="0"/>
              </a:rPr>
              <a:t>новую столицу при фараоне Тутмосе</a:t>
            </a:r>
            <a:endParaRPr lang="ru-RU" sz="2000" b="1" i="1" dirty="0">
              <a:solidFill>
                <a:srgbClr val="990033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28677" name="Picture 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5143536" cy="684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14282" y="285728"/>
            <a:ext cx="6000792" cy="607223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1472" y="5572140"/>
            <a:ext cx="5286412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28662" y="4857760"/>
            <a:ext cx="4572032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57290" y="4071942"/>
            <a:ext cx="3714776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1"/>
            <a:endCxn id="2" idx="5"/>
          </p:cNvCxnSpPr>
          <p:nvPr/>
        </p:nvCxnSpPr>
        <p:spPr>
          <a:xfrm rot="10800000" flipH="1">
            <a:off x="1714480" y="3321843"/>
            <a:ext cx="3000396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71670" y="2571744"/>
            <a:ext cx="2286016" cy="1588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28860" y="1857364"/>
            <a:ext cx="1571636" cy="1588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86644" y="2143116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Segoe Print" pitchFamily="2" charset="0"/>
              </a:rPr>
              <a:t>фараон</a:t>
            </a:r>
            <a:endParaRPr lang="ru-RU" sz="2800" b="1" i="1" dirty="0">
              <a:latin typeface="Segoe Print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57818" y="1857364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Segoe Print" pitchFamily="2" charset="0"/>
              </a:rPr>
              <a:t>воины</a:t>
            </a:r>
            <a:endParaRPr lang="ru-RU" sz="2800" b="1" i="1" dirty="0">
              <a:latin typeface="Segoe Print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0694" y="2857496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Segoe Print" pitchFamily="2" charset="0"/>
              </a:rPr>
              <a:t>жрецы</a:t>
            </a:r>
            <a:endParaRPr lang="ru-RU" sz="2800" b="1" i="1" dirty="0">
              <a:latin typeface="Segoe Print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58082" y="3214686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Segoe Print" pitchFamily="2" charset="0"/>
              </a:rPr>
              <a:t>рабы</a:t>
            </a:r>
            <a:endParaRPr lang="ru-RU" sz="2800" b="1" i="1" dirty="0">
              <a:latin typeface="Segoe Print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2" y="4071942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Segoe Print" pitchFamily="2" charset="0"/>
              </a:rPr>
              <a:t>вельможи</a:t>
            </a:r>
            <a:endParaRPr lang="ru-RU" sz="2800" b="1" i="1" dirty="0">
              <a:latin typeface="Segoe Print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2198" y="4929198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Segoe Print" pitchFamily="2" charset="0"/>
              </a:rPr>
              <a:t>земледельцы</a:t>
            </a:r>
            <a:endParaRPr lang="ru-RU" sz="2800" b="1" i="1" dirty="0">
              <a:latin typeface="Segoe Print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16" y="5715016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Segoe Print" pitchFamily="2" charset="0"/>
              </a:rPr>
              <a:t>писцы</a:t>
            </a:r>
            <a:endParaRPr lang="ru-RU" sz="2800" b="1" i="1" dirty="0">
              <a:latin typeface="Segoe Print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57620" y="357166"/>
            <a:ext cx="47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общество Древнего Египта</a:t>
            </a:r>
            <a:endParaRPr lang="ru-RU" sz="2400" b="1" i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8" y="107154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Segoe Print" pitchFamily="2" charset="0"/>
              </a:rPr>
              <a:t>ремесленники</a:t>
            </a:r>
            <a:endParaRPr lang="ru-RU" sz="2800" b="1" i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andia.ru/text/78/238/images/image011_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9725" y="1714488"/>
            <a:ext cx="1167565" cy="1383780"/>
          </a:xfrm>
          <a:prstGeom prst="rect">
            <a:avLst/>
          </a:prstGeom>
          <a:noFill/>
        </p:spPr>
      </p:pic>
      <p:pic>
        <p:nvPicPr>
          <p:cNvPr id="3" name="Picture 32" descr="&amp;Ocy;&amp;bcy;&amp;ocy;&amp;icy; &amp;Lcy;&amp;softcy;&amp;vcy;&amp;icy;&amp;tscy;&amp;acy; &amp;dcy;&amp;lcy;&amp;yacy; &amp;rcy;&amp;acy;&amp;bcy;&amp;ocy;&amp;chcy;&amp;iecy;&amp;gcy;&amp;ocy; &amp;scy;&amp;tcy;&amp;ocy;&amp;lcy;&amp;acy;. &amp;Scy;&amp;kcy;&amp;acy;&amp;chcy;&amp;acy;&amp;tcy;&amp;softcy; &amp;bcy;&amp;iecy;&amp;scy;&amp;pcy;&amp;lcy;&amp;acy;&amp;tcy;&amp;ncy;&amp;ocy; &amp;kcy;&amp;acy;&amp;rcy;&amp;tcy;&amp;icy;&amp;ncy;&amp;kcy;&amp;ucy; &amp;Ucy;&amp;scy;&amp;tcy;&amp;acy;&amp;vcy;&amp;shcy;&amp;acy;&amp;yacy; &amp;lcy;&amp;softcy;&amp;vcy;&amp;icy;&amp;tscy;&amp;acy;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928802"/>
            <a:ext cx="1384529" cy="1036089"/>
          </a:xfrm>
          <a:prstGeom prst="rect">
            <a:avLst/>
          </a:prstGeom>
          <a:noFill/>
        </p:spPr>
      </p:pic>
      <p:pic>
        <p:nvPicPr>
          <p:cNvPr id="4" name="Picture 34" descr="&amp;Zcy;&amp;acy; &amp;pcy;&amp;ocy;&amp;gcy;&amp;icy;&amp;bcy;&amp;shcy;&amp;ucy;&amp;yucy; &amp;kcy;&amp;ocy;&amp;rcy;&amp;ocy;&amp;vcy;&amp;ucy; &amp;pcy;&amp;ocy; &amp;kcy;&amp;lcy;&amp;icy;&amp;chcy;&amp;kcy;&amp;iecy; &amp;Acy;&amp;scy;&amp;yacy; &amp;Scy;&amp;Kcy; &quot;&amp;Pcy;&amp;Rcy;&amp;Ocy;&amp;Vcy;&amp;Icy;&amp;Dcy;&amp;Ncy;&amp;Acy;&quot; &amp;zcy;&amp;acy;&amp;pcy;&amp;lcy;&amp;acy;&amp;tcy;&amp;icy;&amp;lcy;&amp;acy; &amp;vcy;&amp;lcy;&amp;acy;&amp;dcy;&amp;iecy;&amp;lcy;&amp;softcy;&amp;tscy;&amp;u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85728"/>
            <a:ext cx="1473210" cy="1123635"/>
          </a:xfrm>
          <a:prstGeom prst="rect">
            <a:avLst/>
          </a:prstGeom>
          <a:noFill/>
        </p:spPr>
      </p:pic>
      <p:pic>
        <p:nvPicPr>
          <p:cNvPr id="5" name="Picture 20" descr="http://www.apus.ru/im.xp/0570530520490480510560481240530480481240520480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79" y="5043498"/>
            <a:ext cx="1464481" cy="1171584"/>
          </a:xfrm>
          <a:prstGeom prst="rect">
            <a:avLst/>
          </a:prstGeom>
          <a:noFill/>
        </p:spPr>
      </p:pic>
      <p:pic>
        <p:nvPicPr>
          <p:cNvPr id="6" name="Picture 18" descr="&amp;Gcy;&amp;rcy;&amp;acy;&amp;tscy;&amp;icy;&amp;yacy;-&amp;Mcy;&amp;Gcy;&amp;Ucy;::&amp;Fcy;&amp;ocy;&amp;rcy;&amp;ucy;&amp;mcy; &amp;Pcy;&amp;rcy;&amp;iecy;&amp;vcy;&amp;iecy;&amp;dcy; &amp;ncy;&amp;iecy;&amp;scy;&amp;pcy;&amp;yacy;&amp;shchcy;&amp;icy;&amp;m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480" y="264655"/>
            <a:ext cx="1143008" cy="1311601"/>
          </a:xfrm>
          <a:prstGeom prst="rect">
            <a:avLst/>
          </a:prstGeom>
          <a:noFill/>
        </p:spPr>
      </p:pic>
      <p:pic>
        <p:nvPicPr>
          <p:cNvPr id="7" name="Picture 26" descr="&amp;Dcy;&amp;ocy;&amp;mcy;&amp;acy;&amp;shcy;&amp;ncy;&amp;yacy;&amp;yacy; &amp;kcy;&amp;ocy;&amp;shcy;&amp;kcy;&amp;acy; / Domestic Cat - PetsPoint.ru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3214686"/>
            <a:ext cx="1375564" cy="1102025"/>
          </a:xfrm>
          <a:prstGeom prst="rect">
            <a:avLst/>
          </a:prstGeom>
          <a:noFill/>
        </p:spPr>
      </p:pic>
      <p:pic>
        <p:nvPicPr>
          <p:cNvPr id="8" name="Picture 30" descr="&amp;Dcy;&amp;icy;&amp;kcy;&amp;icy;&amp;jcy; &amp;ocy;&amp;scy;&amp;iecy;&amp;l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613" y="4409701"/>
            <a:ext cx="1392554" cy="1047202"/>
          </a:xfrm>
          <a:prstGeom prst="rect">
            <a:avLst/>
          </a:prstGeom>
          <a:noFill/>
        </p:spPr>
      </p:pic>
      <p:pic>
        <p:nvPicPr>
          <p:cNvPr id="9" name="Picture 16" descr="&amp;Scy;&amp;vcy;&amp;yacy;&amp;shchcy;&amp;iecy;&amp;ncy;&amp;ncy;&amp;ycy;&amp;iecy; &amp;pcy;&amp;tcy;&amp;icy;&amp;tscy;&amp;ycy; - &amp;Ncy;&amp;acy;&amp;tcy;&amp;acy;&amp;lcy;&amp;softcy;&amp;yacy; &amp;YUcy;&amp;rcy;&amp;softcy;&amp;iecy;&amp;vcy;&amp;ncy;&amp;acy; &amp;Scy;&amp;acy;&amp;vcy;&amp;vcy;&amp;acy;&amp;tcy;&amp;iecy;&amp;iecy;&amp;vcy;&amp;acy;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5642610"/>
            <a:ext cx="1357321" cy="1016841"/>
          </a:xfrm>
          <a:prstGeom prst="rect">
            <a:avLst/>
          </a:prstGeom>
          <a:noFill/>
        </p:spPr>
      </p:pic>
      <p:pic>
        <p:nvPicPr>
          <p:cNvPr id="10" name="Picture 2" descr="C:\Documents and Settings\UserXP\Мои документы\100923102619pbes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66163" y="3214686"/>
            <a:ext cx="1204646" cy="1518830"/>
          </a:xfrm>
          <a:prstGeom prst="rect">
            <a:avLst/>
          </a:prstGeom>
          <a:noFill/>
        </p:spPr>
      </p:pic>
      <p:pic>
        <p:nvPicPr>
          <p:cNvPr id="13" name="Picture 14" descr="&amp;Bcy;&amp;ocy;&amp;gcy; &amp;Scy;&amp;iecy;&amp;tcy;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929190" y="2928934"/>
            <a:ext cx="1214446" cy="2216443"/>
          </a:xfrm>
          <a:prstGeom prst="rect">
            <a:avLst/>
          </a:prstGeom>
          <a:noFill/>
        </p:spPr>
      </p:pic>
      <p:pic>
        <p:nvPicPr>
          <p:cNvPr id="14" name="Picture 56" descr="https://upload.wikimedia.org/wikipedia/commons/thumb/d/d9/Bastet.svg/350px-Bastet.svg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57950" y="4000504"/>
            <a:ext cx="1010919" cy="2128996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5" name="Picture 26" descr="Egypt: Tour Egypt Monthly: Exploring the Goddess Isis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428992" y="2857496"/>
            <a:ext cx="1143008" cy="2139993"/>
          </a:xfrm>
          <a:prstGeom prst="rect">
            <a:avLst/>
          </a:prstGeom>
          <a:noFill/>
        </p:spPr>
      </p:pic>
      <p:pic>
        <p:nvPicPr>
          <p:cNvPr id="16" name="Picture 4" descr="&amp;Bcy;&amp;Ocy;&amp;Gcy;&amp;Icy; &amp;Icy; &amp;Mcy;&amp;Icy;&amp;Fcy;&amp;Ycy;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214678" y="642918"/>
            <a:ext cx="1129002" cy="1887862"/>
          </a:xfrm>
          <a:prstGeom prst="rect">
            <a:avLst/>
          </a:prstGeom>
          <a:noFill/>
        </p:spPr>
      </p:pic>
      <p:pic>
        <p:nvPicPr>
          <p:cNvPr id="19" name="Picture 8" descr="тот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4857752" y="357166"/>
            <a:ext cx="1229124" cy="20002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357826"/>
            <a:ext cx="1258709" cy="13479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464" name="Picture 8" descr="http://content.foto.my.mail.ru/bk/ahramia/_answers/i-17927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241275" y="785794"/>
            <a:ext cx="1218589" cy="2238364"/>
          </a:xfrm>
          <a:prstGeom prst="rect">
            <a:avLst/>
          </a:prstGeom>
          <a:noFill/>
        </p:spPr>
      </p:pic>
      <p:pic>
        <p:nvPicPr>
          <p:cNvPr id="19466" name="Picture 10" descr="&amp;Bcy;&amp;iecy;&amp;zcy;&amp;ycy;&amp;mcy;&amp;yacy;&amp;ncy;&amp;ncy;&amp;ycy;&amp;jcy; 134411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572396" y="3929066"/>
            <a:ext cx="1320461" cy="2166911"/>
          </a:xfrm>
          <a:prstGeom prst="rect">
            <a:avLst/>
          </a:prstGeom>
          <a:noFill/>
        </p:spPr>
      </p:pic>
      <p:pic>
        <p:nvPicPr>
          <p:cNvPr id="19468" name="Picture 12" descr="Egyptian Gods And Goddesses Of Love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643835" y="928670"/>
            <a:ext cx="12401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431</Words>
  <Application>Microsoft Office PowerPoint</Application>
  <PresentationFormat>Экран (4:3)</PresentationFormat>
  <Paragraphs>114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Египет находится на северо-востоке Африки. В стране теплый климат. Большую часть года стоит сильная жара. Дожди выпадают редко. В Египте протекает одна из самых больших рек в мире – Нил. Впадая в Средиземное море, Нил разделяется на рукава, образуя дельту.  К западу и востоку от Нила простираются пустыни. Изредка в пустыне встречаются островки зелени – оазисы. Каждый год в июле начинается разлив Нила. После разлива на полях остается влага и плодородный ил. Поэтому земледелие было главным занятием египтян.</vt:lpstr>
      <vt:lpstr>Слайд 7</vt:lpstr>
      <vt:lpstr>Слайд 8</vt:lpstr>
      <vt:lpstr>Слайд 9</vt:lpstr>
      <vt:lpstr>Слайд 10</vt:lpstr>
      <vt:lpstr>Слайд 11</vt:lpstr>
      <vt:lpstr>Реши задачу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Roman</cp:lastModifiedBy>
  <cp:revision>380</cp:revision>
  <dcterms:created xsi:type="dcterms:W3CDTF">2014-10-19T13:12:16Z</dcterms:created>
  <dcterms:modified xsi:type="dcterms:W3CDTF">2016-04-16T17:04:13Z</dcterms:modified>
</cp:coreProperties>
</file>