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01" r:id="rId2"/>
  </p:sldMasterIdLst>
  <p:notesMasterIdLst>
    <p:notesMasterId r:id="rId50"/>
  </p:notesMasterIdLst>
  <p:handoutMasterIdLst>
    <p:handoutMasterId r:id="rId51"/>
  </p:handoutMasterIdLst>
  <p:sldIdLst>
    <p:sldId id="343" r:id="rId3"/>
    <p:sldId id="349" r:id="rId4"/>
    <p:sldId id="359" r:id="rId5"/>
    <p:sldId id="350" r:id="rId6"/>
    <p:sldId id="351" r:id="rId7"/>
    <p:sldId id="322" r:id="rId8"/>
    <p:sldId id="353" r:id="rId9"/>
    <p:sldId id="354" r:id="rId10"/>
    <p:sldId id="352" r:id="rId11"/>
    <p:sldId id="323" r:id="rId12"/>
    <p:sldId id="356" r:id="rId13"/>
    <p:sldId id="357" r:id="rId14"/>
    <p:sldId id="358" r:id="rId15"/>
    <p:sldId id="324" r:id="rId16"/>
    <p:sldId id="355" r:id="rId17"/>
    <p:sldId id="306" r:id="rId18"/>
    <p:sldId id="307" r:id="rId19"/>
    <p:sldId id="308" r:id="rId20"/>
    <p:sldId id="310" r:id="rId21"/>
    <p:sldId id="325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09" r:id="rId34"/>
    <p:sldId id="326" r:id="rId35"/>
    <p:sldId id="327" r:id="rId36"/>
    <p:sldId id="329" r:id="rId37"/>
    <p:sldId id="330" r:id="rId38"/>
    <p:sldId id="331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368" autoAdjust="0"/>
  </p:normalViewPr>
  <p:slideViewPr>
    <p:cSldViewPr>
      <p:cViewPr>
        <p:scale>
          <a:sx n="60" d="100"/>
          <a:sy n="60" d="100"/>
        </p:scale>
        <p:origin x="-2603" y="-103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FC18BE-97DD-4EB1-8C53-4A220270D23B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D3EE6A-E6D3-44D3-B43C-667DA701E5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062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3273B-7F7E-448C-A3D9-1F54AF10539D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FD9D75-CD1B-47ED-853D-DB556282752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163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57866-C379-4983-90E8-1B8C31036F0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Этот шаблон можно использовать как начальный файл для фотоальбома.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BB1FD-455E-4EF9-AECF-E67A9EBE289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36ABE-4176-4B1E-A1B8-0E3BA911D493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3B64-2B5D-4BAE-9D46-C94C8902E2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Т.Г.Новикова, А.С.Прутченков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16EE-B326-44DB-8188-04B2C8481917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FC45-FF4F-4D53-9A90-A73A64369B9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7D1B-E198-4B76-860A-0697DCFC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>
          <a:xfrm>
            <a:off x="290671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/>
          <p:nvPr userDrawn="1"/>
        </p:nvSpPr>
        <p:spPr>
          <a:xfrm>
            <a:off x="8524875" y="0"/>
            <a:ext cx="539750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C7500"/>
              </a:solidFill>
            </a:endParaRPr>
          </a:p>
        </p:txBody>
      </p:sp>
      <p:cxnSp>
        <p:nvCxnSpPr>
          <p:cNvPr id="13" name="Straight Connector 21"/>
          <p:cNvCxnSpPr/>
          <p:nvPr userDrawn="1"/>
        </p:nvCxnSpPr>
        <p:spPr>
          <a:xfrm rot="5400000">
            <a:off x="5694363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57200" y="3390900"/>
            <a:ext cx="7781730" cy="990600"/>
          </a:xfrm>
        </p:spPr>
        <p:txBody>
          <a:bodyPr bIns="0" anchor="b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4572000"/>
            <a:ext cx="7772400" cy="838200"/>
          </a:xfrm>
        </p:spPr>
        <p:txBody>
          <a:bodyPr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C566-6211-4016-A73A-760712C0C239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168BF-2E74-4CA8-A927-7FA58D082A0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1169988" y="5668963"/>
            <a:ext cx="6297612" cy="731837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13E7-8367-4BFA-8E0F-A654B6088FE8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FB3F-29DF-4969-91BF-0ECBBB0DEF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44EB-DCD1-4B52-B1EC-64D6BE67A469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5948-DCB8-4947-9F30-DCAD8BAAB1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477838" y="228600"/>
            <a:ext cx="8188325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05DA-AA93-49A7-B587-A23A819FAC54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8EC1-EAD6-4E14-B2B6-8F0E2A0659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15ACE9-1ADD-415C-A0A7-CB225933FADD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EAF42F-522D-4B69-B15D-A06E75679CF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EDA6E44-00A3-4734-8ABF-978A03422F3D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819907-FA60-4467-95D9-BF0F4C45E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/>
          </p:nvPr>
        </p:nvSpPr>
        <p:spPr>
          <a:xfrm>
            <a:off x="838200" y="5181600"/>
            <a:ext cx="3476626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/>
          </p:nvPr>
        </p:nvSpPr>
        <p:spPr>
          <a:xfrm>
            <a:off x="4505324" y="5181600"/>
            <a:ext cx="3476625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326B-269B-46C2-8558-8A7BF1F4872F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3F89-71D7-4977-92B3-7599B78AF49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 userDrawn="1"/>
        </p:nvGrpSpPr>
        <p:grpSpPr bwMode="auto"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114800"/>
            <a:ext cx="3962400" cy="1214887"/>
          </a:xfrm>
        </p:spPr>
        <p:txBody>
          <a:bodyPr rIns="9144" rtlCol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/>
          </p:nvPr>
        </p:nvSpPr>
        <p:spPr>
          <a:xfrm>
            <a:off x="4800599" y="4114800"/>
            <a:ext cx="3990975" cy="1214887"/>
          </a:xfrm>
        </p:spPr>
        <p:txBody>
          <a:bodyPr rIns="9144" rtlCol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BB352B-E204-4777-834D-C7EE879E5081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ADD3CD-DE97-41D7-93A4-85A0992614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/>
          <p:nvPr userDrawn="1"/>
        </p:nvSpPr>
        <p:spPr>
          <a:xfrm rot="1223811">
            <a:off x="4597400" y="530225"/>
            <a:ext cx="2282825" cy="246856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5"/>
          <p:cNvSpPr/>
          <p:nvPr userDrawn="1"/>
        </p:nvSpPr>
        <p:spPr>
          <a:xfrm>
            <a:off x="533400" y="1171575"/>
            <a:ext cx="3810000" cy="414972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16"/>
          <p:cNvSpPr/>
          <p:nvPr userDrawn="1"/>
        </p:nvSpPr>
        <p:spPr>
          <a:xfrm>
            <a:off x="5984875" y="2876550"/>
            <a:ext cx="2625725" cy="283845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F36E-1E3E-44A8-A835-2D7CB163BB04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43854-CD6A-4D71-9D73-8C0BE9F06C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371600"/>
            <a:ext cx="40274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5738" y="685800"/>
            <a:ext cx="2506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5738" y="3429000"/>
            <a:ext cx="2506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8F8F-CF61-4137-8A22-2197A095DE9B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18893-127A-4105-8B10-372D0F3524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 userDrawn="1"/>
        </p:nvGrpSpPr>
        <p:grpSpPr bwMode="auto"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/>
          </p:nvPr>
        </p:nvSpPr>
        <p:spPr>
          <a:xfrm>
            <a:off x="228600" y="44196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/>
          </p:nvPr>
        </p:nvSpPr>
        <p:spPr>
          <a:xfrm>
            <a:off x="3200400" y="44196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/>
          </p:nvPr>
        </p:nvSpPr>
        <p:spPr>
          <a:xfrm>
            <a:off x="6172200" y="44196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476504-A027-4A63-9D58-708C52917CB9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A33520-7C35-4293-B4B8-4232962837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/>
          </p:nvPr>
        </p:nvSpPr>
        <p:spPr>
          <a:xfrm>
            <a:off x="558800" y="355823"/>
            <a:ext cx="3792769" cy="2844577"/>
          </a:xfrm>
        </p:spPr>
        <p:txBody>
          <a:bodyPr anchor="b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0E79-7288-459F-9E4E-76CBE962F6D5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C9D1-0540-4DB9-8794-51A6302B0C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/>
          <p:nvPr userDrawn="1"/>
        </p:nvSpPr>
        <p:spPr>
          <a:xfrm>
            <a:off x="8524875" y="0"/>
            <a:ext cx="539750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14"/>
          <p:cNvCxnSpPr/>
          <p:nvPr userDrawn="1"/>
        </p:nvCxnSpPr>
        <p:spPr>
          <a:xfrm rot="5400000">
            <a:off x="5694363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>
          <a:xfrm>
            <a:off x="6096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5B1F-9D52-47AC-B475-194B205F2421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4008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4086-BAB2-4286-A639-6135059DD8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12DC-1DED-4D2A-B5B8-2149CDEA5C4C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CF4F-1AED-48DF-9ED6-2650572248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/>
          </p:nvPr>
        </p:nvSpPr>
        <p:spPr>
          <a:xfrm>
            <a:off x="342900" y="3352800"/>
            <a:ext cx="1676400" cy="1905000"/>
          </a:xfrm>
          <a:noFill/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124700" y="3352800"/>
            <a:ext cx="1676400" cy="1905000"/>
          </a:xfrm>
          <a:noFill/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/>
          </p:nvPr>
        </p:nvSpPr>
        <p:spPr>
          <a:xfrm>
            <a:off x="7124700" y="12573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193C-DC4B-42EB-8BF0-4CE0D2C02FFA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5735-D323-4074-AF4A-09D1489884D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 userDrawn="1"/>
        </p:nvGrpSpPr>
        <p:grpSpPr bwMode="auto"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/>
          </p:nvPr>
        </p:nvSpPr>
        <p:spPr>
          <a:xfrm>
            <a:off x="228600" y="3733799"/>
            <a:ext cx="8610600" cy="4572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5AED99-ACBB-42F0-9083-00ACD3B6BD14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B2B7E2-E032-4107-B0F1-C1E194C9116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AC87A-1A5F-42A7-B174-142974D398C2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582-EDB3-48BC-B121-34C9E7039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/>
          <p:nvPr userDrawn="1"/>
        </p:nvSpPr>
        <p:spPr>
          <a:xfrm>
            <a:off x="8524875" y="0"/>
            <a:ext cx="539750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C7500"/>
              </a:solidFill>
            </a:endParaRPr>
          </a:p>
        </p:txBody>
      </p:sp>
      <p:cxnSp>
        <p:nvCxnSpPr>
          <p:cNvPr id="12" name="Straight Connector 15"/>
          <p:cNvCxnSpPr/>
          <p:nvPr userDrawn="1"/>
        </p:nvCxnSpPr>
        <p:spPr>
          <a:xfrm rot="5400000">
            <a:off x="5694363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9211-731A-4EC6-BF0B-0C30BF96ADCE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5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6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F6C7-AD0A-46AF-86EC-5E9E8402EA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CEE7-41AF-464F-A912-5C29EAC6C734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0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31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CC9C-64A0-4547-83C7-B1D6036F08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DDB0-258F-4943-8044-DABDB9164090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909E-C7C9-4A2C-B988-0D25B7636D1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4"/>
          <p:cNvSpPr/>
          <p:nvPr userDrawn="1"/>
        </p:nvSpPr>
        <p:spPr>
          <a:xfrm>
            <a:off x="4648200" y="4557713"/>
            <a:ext cx="2057400" cy="199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Rectangle 32"/>
          <p:cNvSpPr/>
          <p:nvPr userDrawn="1"/>
        </p:nvSpPr>
        <p:spPr>
          <a:xfrm>
            <a:off x="4648200" y="290513"/>
            <a:ext cx="2057400" cy="199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Rectangle 26"/>
          <p:cNvSpPr/>
          <p:nvPr userDrawn="1"/>
        </p:nvSpPr>
        <p:spPr>
          <a:xfrm>
            <a:off x="228600" y="290513"/>
            <a:ext cx="2057400" cy="199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Rectangle 51"/>
          <p:cNvSpPr/>
          <p:nvPr userDrawn="1"/>
        </p:nvSpPr>
        <p:spPr>
          <a:xfrm>
            <a:off x="2441575" y="2424113"/>
            <a:ext cx="2057400" cy="199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Rectangle 56"/>
          <p:cNvSpPr/>
          <p:nvPr userDrawn="1"/>
        </p:nvSpPr>
        <p:spPr>
          <a:xfrm>
            <a:off x="6861175" y="2424113"/>
            <a:ext cx="2057400" cy="199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Rectangle 59"/>
          <p:cNvSpPr/>
          <p:nvPr userDrawn="1"/>
        </p:nvSpPr>
        <p:spPr>
          <a:xfrm>
            <a:off x="228600" y="4557713"/>
            <a:ext cx="2057400" cy="199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24AA-8C3D-4D19-AC2D-07117F133A40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1A98-CDFB-447E-87D6-D93A9C54A6F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4648200" y="4557713"/>
            <a:ext cx="2057400" cy="1995487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Rectangle 34"/>
          <p:cNvSpPr/>
          <p:nvPr userDrawn="1"/>
        </p:nvSpPr>
        <p:spPr>
          <a:xfrm>
            <a:off x="4648200" y="290513"/>
            <a:ext cx="2057400" cy="1995487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Rectangle 29"/>
          <p:cNvSpPr/>
          <p:nvPr userDrawn="1"/>
        </p:nvSpPr>
        <p:spPr>
          <a:xfrm>
            <a:off x="228600" y="290513"/>
            <a:ext cx="2057400" cy="1995487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C7500"/>
              </a:solidFill>
            </a:endParaRPr>
          </a:p>
        </p:txBody>
      </p:sp>
      <p:sp>
        <p:nvSpPr>
          <p:cNvPr id="23" name="Rectangle 37"/>
          <p:cNvSpPr/>
          <p:nvPr userDrawn="1"/>
        </p:nvSpPr>
        <p:spPr>
          <a:xfrm>
            <a:off x="2441575" y="2424113"/>
            <a:ext cx="2057400" cy="1995487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42"/>
          <p:cNvSpPr/>
          <p:nvPr userDrawn="1"/>
        </p:nvSpPr>
        <p:spPr>
          <a:xfrm>
            <a:off x="6861175" y="2424113"/>
            <a:ext cx="2057400" cy="1995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Rectangle 45"/>
          <p:cNvSpPr/>
          <p:nvPr userDrawn="1"/>
        </p:nvSpPr>
        <p:spPr>
          <a:xfrm>
            <a:off x="228600" y="4557713"/>
            <a:ext cx="2057400" cy="1995487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Date Placeholder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9A4B-8C5E-4D7F-91D4-49C69A49832F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7138-5539-4E30-8028-EE5236A060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6" name="Rectangle 9"/>
            <p:cNvSpPr/>
            <p:nvPr userDrawn="1"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C7500"/>
                </a:solidFill>
              </a:endParaRPr>
            </a:p>
          </p:txBody>
        </p:sp>
        <p:cxnSp>
          <p:nvCxnSpPr>
            <p:cNvPr id="9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8AE4A5-3D63-49C6-AC7E-B78007A1BE90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9012D1-64D8-409D-9B20-D331687FEF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5400000">
            <a:off x="4301331" y="1966119"/>
            <a:ext cx="541338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C7500"/>
              </a:solidFill>
            </a:endParaRPr>
          </a:p>
        </p:txBody>
      </p:sp>
      <p:cxnSp>
        <p:nvCxnSpPr>
          <p:cNvPr id="5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W¥ل云玗İαЂôÁûÂÚ丫:Pïçtúrê Plå¢éhõlðér 表¥鷗字㌍ 表_W 3"/>
          <p:cNvSpPr>
            <a:spLocks noGrp="1" noChangeAspect="1"/>
          </p:cNvSpPr>
          <p:nvPr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CD9B8D-794D-41CD-8BDD-E9D482BD24A7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3EE18C-DBC7-4C1D-BC6B-D96A3E99B9C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5" name="Rectangle 13"/>
            <p:cNvSpPr/>
            <p:nvPr userDrawn="1"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C7500"/>
                </a:solidFill>
              </a:endParaRPr>
            </a:p>
          </p:txBody>
        </p:sp>
        <p:cxnSp>
          <p:nvCxnSpPr>
            <p:cNvPr id="7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E886CA-CEF0-4D3B-A0BC-1B184341CC4B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07E4CE-B305-4E88-A1B3-5138446B48C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9FC7-836B-4244-A49E-47D8A1BA909B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4D72-CFF0-482A-B475-C36453CBCB6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45A5-C6A6-4F85-9E8E-F295DBEF2B69}" type="datetimeFigureOut">
              <a:rPr/>
              <a:pPr>
                <a:defRPr/>
              </a:pPr>
              <a:t>06.04.2015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98B9A-071D-463F-B9AF-C959AF5A8A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69651-F583-47D4-8933-ED32A4B35297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30EF9-2B25-46EC-8977-7C5481D1D4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14081B-1824-4227-A848-1C2212026751}" type="datetimeFigureOut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17B820-5741-47AE-8A20-CD5FA0D0E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5" r:id="rId13"/>
    <p:sldLayoutId id="2147484116" r:id="rId14"/>
    <p:sldLayoutId id="2147484068" r:id="rId15"/>
    <p:sldLayoutId id="2147484069" r:id="rId16"/>
    <p:sldLayoutId id="2147484071" r:id="rId17"/>
    <p:sldLayoutId id="2147484072" r:id="rId18"/>
    <p:sldLayoutId id="2147484073" r:id="rId19"/>
    <p:sldLayoutId id="2147484074" r:id="rId20"/>
    <p:sldLayoutId id="2147484075" r:id="rId21"/>
    <p:sldLayoutId id="2147484076" r:id="rId22"/>
    <p:sldLayoutId id="2147484077" r:id="rId23"/>
    <p:sldLayoutId id="2147484078" r:id="rId24"/>
    <p:sldLayoutId id="2147484079" r:id="rId25"/>
    <p:sldLayoutId id="2147484080" r:id="rId26"/>
    <p:sldLayoutId id="2147484081" r:id="rId27"/>
    <p:sldLayoutId id="2147484082" r:id="rId28"/>
    <p:sldLayoutId id="2147484083" r:id="rId29"/>
    <p:sldLayoutId id="2147484084" r:id="rId30"/>
    <p:sldLayoutId id="2147484085" r:id="rId31"/>
    <p:sldLayoutId id="2147484086" r:id="rId32"/>
    <p:sldLayoutId id="2147484087" r:id="rId33"/>
    <p:sldLayoutId id="2147484088" r:id="rId34"/>
    <p:sldLayoutId id="2147484089" r:id="rId35"/>
    <p:sldLayoutId id="2147484090" r:id="rId36"/>
    <p:sldLayoutId id="2147484091" r:id="rId37"/>
    <p:sldLayoutId id="2147484092" r:id="rId38"/>
    <p:sldLayoutId id="2147484093" r:id="rId39"/>
    <p:sldLayoutId id="2147484094" r:id="rId40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589588"/>
            <a:ext cx="7772400" cy="798512"/>
          </a:xfrm>
        </p:spPr>
        <p:txBody>
          <a:bodyPr/>
          <a:lstStyle/>
          <a:p>
            <a:pPr algn="r">
              <a:defRPr/>
            </a:pPr>
            <a:r>
              <a:rPr sz="1800" dirty="0" smtClean="0">
                <a:solidFill>
                  <a:srgbClr val="002060"/>
                </a:solidFill>
              </a:rPr>
              <a:t>Преподаватель: </a:t>
            </a:r>
            <a:r>
              <a:rPr sz="1800" dirty="0" err="1" smtClean="0">
                <a:solidFill>
                  <a:srgbClr val="002060"/>
                </a:solidFill>
              </a:rPr>
              <a:t>Хохлова</a:t>
            </a:r>
            <a:r>
              <a:rPr sz="1800" dirty="0" smtClean="0">
                <a:solidFill>
                  <a:srgbClr val="002060"/>
                </a:solidFill>
              </a:rPr>
              <a:t>  </a:t>
            </a:r>
            <a:r>
              <a:rPr sz="1800" dirty="0" err="1" smtClean="0">
                <a:solidFill>
                  <a:srgbClr val="002060"/>
                </a:solidFill>
              </a:rPr>
              <a:t>Антонида</a:t>
            </a:r>
            <a:r>
              <a:rPr sz="1800" dirty="0" smtClean="0">
                <a:solidFill>
                  <a:srgbClr val="002060"/>
                </a:solidFill>
              </a:rPr>
              <a:t>  </a:t>
            </a:r>
            <a:r>
              <a:rPr sz="1800" dirty="0" err="1" smtClean="0">
                <a:solidFill>
                  <a:srgbClr val="002060"/>
                </a:solidFill>
              </a:rPr>
              <a:t>Владимировна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3860800"/>
            <a:ext cx="7772400" cy="1500188"/>
          </a:xfrm>
        </p:spPr>
        <p:txBody>
          <a:bodyPr>
            <a:normAutofit fontScale="62500" lnSpcReduction="20000"/>
          </a:bodyPr>
          <a:lstStyle/>
          <a:p>
            <a:pPr algn="r">
              <a:spcBef>
                <a:spcPts val="0"/>
              </a:spcBef>
              <a:defRPr/>
            </a:pPr>
            <a:r>
              <a:rPr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МАСТЕР-КЛАСС:</a:t>
            </a:r>
          </a:p>
          <a:p>
            <a:pPr algn="r">
              <a:spcBef>
                <a:spcPts val="0"/>
              </a:spcBef>
              <a:defRPr/>
            </a:pPr>
            <a:r>
              <a:rPr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</a:t>
            </a:r>
          </a:p>
          <a:p>
            <a:pPr algn="r">
              <a:spcBef>
                <a:spcPts val="0"/>
              </a:spcBef>
              <a:defRPr/>
            </a:pPr>
            <a:r>
              <a:rPr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ЭКСЛИБРИСА</a:t>
            </a:r>
          </a:p>
          <a:p>
            <a:pPr algn="r">
              <a:spcBef>
                <a:spcPts val="0"/>
              </a:spcBef>
              <a:defRPr/>
            </a:pPr>
            <a:r>
              <a:rPr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технике линогравюры</a:t>
            </a:r>
            <a:endParaRPr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584433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79712" y="188640"/>
            <a:ext cx="26588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Будаговская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sz="2800" cap="none" dirty="0" err="1">
                <a:solidFill>
                  <a:srgbClr val="002060"/>
                </a:solidFill>
              </a:rPr>
              <a:t>А</a:t>
            </a:r>
            <a:r>
              <a:rPr sz="2800" cap="none" dirty="0" err="1" smtClean="0">
                <a:solidFill>
                  <a:srgbClr val="002060"/>
                </a:solidFill>
              </a:rPr>
              <a:t>нюхина</a:t>
            </a:r>
            <a:r>
              <a:rPr sz="2800" cap="none" dirty="0" smtClean="0">
                <a:solidFill>
                  <a:srgbClr val="002060"/>
                </a:solidFill>
              </a:rPr>
              <a:t> А. «Натюрморт с рыбой», </a:t>
            </a:r>
            <a:br>
              <a:rPr sz="2800" cap="none" dirty="0" smtClean="0">
                <a:solidFill>
                  <a:srgbClr val="002060"/>
                </a:solidFill>
              </a:rPr>
            </a:br>
            <a:r>
              <a:rPr sz="2000" i="1" cap="none" dirty="0" smtClean="0">
                <a:solidFill>
                  <a:srgbClr val="002060"/>
                </a:solidFill>
              </a:rPr>
              <a:t>линогравюра</a:t>
            </a:r>
            <a:endParaRPr sz="2000" i="1" cap="none" dirty="0">
              <a:solidFill>
                <a:srgbClr val="002060"/>
              </a:solidFill>
            </a:endParaRPr>
          </a:p>
        </p:txBody>
      </p:sp>
      <p:pic>
        <p:nvPicPr>
          <p:cNvPr id="34819" name="Picture 2" descr="&amp;Ncy;&amp;acy;&amp;tcy;&amp;yucy;&amp;rcy;&amp;mcy;&amp;ocy;&amp;rcy;&amp;tcy; &amp;scy; &amp;rcy;&amp;ycy;&amp;bcy;&amp;acy;&amp;m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872253"/>
            <a:ext cx="6337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340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Печатная  графика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9280"/>
            <a:ext cx="7772400" cy="1362075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Литография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340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Печатная  графика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546" name="Picture 2" descr="&amp;Tcy;&amp;icy;&amp;pcy;&amp;ocy;&amp;gcy;&amp;rcy;&amp;acy;&amp;fcy;&amp;icy;&amp;yacy; &amp;Pcy;&amp;ocy;&amp;lcy;&amp;icy;&amp;gcy;&amp;rcy;&amp;acy;&amp;fcy; &amp;ecy;&amp;kcy;&amp;scy;&amp;pcy;&amp;rcy;&amp;iecy;&amp;scy;&amp;scy; - &amp;pcy;&amp;ocy;&amp;lcy;&amp;icy;&amp;gcy;&amp;rcy;&amp;acy;&amp;fcy;&amp;icy;&amp;chcy;&amp;iecy;&amp;scy;&amp;kcy;&amp;acy;&amp;yacy; &amp;pcy;&amp;rcy;&amp;ocy;&amp;dcy;&amp;ucy;&amp;kcy;&amp;tscy;&amp;icy;&amp;yacy;, &amp;ocy;&amp;pcy;&amp;iecy;&amp;rcy;&amp;acy;&amp;tcy;&amp;icy;&amp;vcy;&amp;ncy;&amp;acy;&amp;yacy; &amp;pcy;&amp;iecy;&amp;chcy;&amp;acy;&amp;tcy;&amp;softcy; &amp;pcy;&amp;ocy;&amp;lcy;&amp;icy;&amp;gcy;&amp;rcy;&amp;acy;&amp;fcy;&amp;icy;&amp;icy;, &amp;rcy;&amp;icy;&amp;zcy;&amp;ocy;&amp;gcy;&amp;rcy;&amp;acy;&amp;fcy;&amp;icy;&amp;y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276598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2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95925"/>
            <a:ext cx="7772400" cy="1362075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ОФОРТ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340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Печатная  графика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0" name="Picture 2" descr="http://cdn-nus-3.pinme.ru/pin-upload-static/photos/295993ef09edf2ccc09eedc619dfbb68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0437"/>
            <a:ext cx="5715000" cy="564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69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90828"/>
            <a:ext cx="7772400" cy="1362075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ксилография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mhsartgallerymac - Print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90" y="980728"/>
            <a:ext cx="6257925" cy="461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340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Печатная  графика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1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236588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sz="3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sz="32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омпьютерная графика</a:t>
            </a:r>
            <a:endParaRPr sz="3200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2" descr="&amp;Fcy;&amp;ocy;&amp;rcy;&amp;ucy;&amp;mcy; .:3DCenter.ru:. &amp;Fcy;&amp;ocy;&amp;rcy;&amp;ucy;&amp;mcy; Invision Power 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905050"/>
            <a:ext cx="5328592" cy="572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2" name="Picture 2" descr="&amp;Scy;&amp;tcy;&amp;acy;&amp;ncy;&amp;kcy;&amp;ocy;&amp;vcy;&amp;acy;&amp;yacy; &amp;zhcy;&amp;icy;&amp;vcy;&amp;ocy;&amp;pcy;&amp;icy;&amp;scy;&amp;soft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" y="268264"/>
            <a:ext cx="8640960" cy="6210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4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90360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 descr="&amp;YAcy;&amp;gcy;&amp;ocy;&amp;dcy;&amp;ycy; &amp;gcy;&amp;ocy;&amp;dcy;&amp;zhcy;&amp;icy; &amp;ecy;&amp;kcy;&amp;scy;&amp;lcy;&amp;icy;&amp;bcy;&amp;rcy;&amp;icy;&amp;scy;&amp;ycy; &amp;rcy;&amp;ucy;&amp;scy;&amp;scy;&amp;kcy;&amp;icy;&amp;khcy; &amp;khcy;&amp;ucy;&amp;dcy;&amp;ocy;&amp;zhcy;&amp;ncy;&amp;icy;&amp;kcy;&amp;ocy;&amp;v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772816"/>
            <a:ext cx="6246142" cy="46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3604" y="332656"/>
            <a:ext cx="75227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Экслибрис</a:t>
            </a:r>
            <a:r>
              <a:rPr lang="ru-RU" sz="2800" dirty="0"/>
              <a:t> (от лат. </a:t>
            </a:r>
            <a:r>
              <a:rPr lang="ru-RU" sz="2800" dirty="0" err="1"/>
              <a:t>ex</a:t>
            </a:r>
            <a:r>
              <a:rPr lang="ru-RU" sz="2800" dirty="0"/>
              <a:t> </a:t>
            </a:r>
            <a:r>
              <a:rPr lang="ru-RU" sz="2800" dirty="0" err="1"/>
              <a:t>libris</a:t>
            </a:r>
            <a:r>
              <a:rPr lang="ru-RU" sz="2800" dirty="0"/>
              <a:t> из книг) </a:t>
            </a:r>
            <a:r>
              <a:rPr lang="ru-RU" sz="2800" dirty="0" smtClean="0"/>
              <a:t>– </a:t>
            </a:r>
          </a:p>
          <a:p>
            <a:pPr algn="just"/>
            <a:r>
              <a:rPr lang="ru-RU" sz="2800" dirty="0" smtClean="0"/>
              <a:t>книжный </a:t>
            </a:r>
            <a:r>
              <a:rPr lang="ru-RU" sz="2800" dirty="0"/>
              <a:t>знак, свидетельствующий о принадлежности книги определенному владельцу.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8916" name="Picture 2" descr="&amp;Lcy;&amp;acy;&amp;vcy;&amp;ocy;&amp;chcy;&amp;kcy;&amp;acy; &amp;Dcy;&amp;iecy;&amp;tcy;&amp;scy;&amp;kcy;&amp;icy;&amp;khcy; &amp;Kcy;&amp;ncy;&amp;icy;&amp;gcy; - &amp;Mcy;&amp;acy;&amp;scy;&amp;tcy;&amp;iecy;&amp;rcy;&amp;scy;&amp;kcy;&amp;acy;&amp;yacy; &amp;ecy;&amp;kcy;&amp;scy;&amp;lcy;&amp;icy;&amp;bcy;&amp;rcy;&amp;icy;&amp;s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692150"/>
            <a:ext cx="8183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84313"/>
            <a:ext cx="4467225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2800" i="1" dirty="0">
                <a:solidFill>
                  <a:srgbClr val="002060"/>
                </a:solidFill>
              </a:rPr>
              <a:t>Гербовый экслибрис</a:t>
            </a:r>
            <a:r>
              <a:rPr sz="2800" b="0" dirty="0">
                <a:solidFill>
                  <a:srgbClr val="002060"/>
                </a:solidFill>
              </a:rPr>
              <a:t>  </a:t>
            </a:r>
            <a:r>
              <a:rPr sz="2800" b="0" dirty="0" err="1">
                <a:solidFill>
                  <a:srgbClr val="002060"/>
                </a:solidFill>
              </a:rPr>
              <a:t>Экслибрис</a:t>
            </a:r>
            <a:r>
              <a:rPr sz="2800" b="0" dirty="0">
                <a:solidFill>
                  <a:srgbClr val="002060"/>
                </a:solidFill>
              </a:rPr>
              <a:t> сэра Джона </a:t>
            </a:r>
            <a:r>
              <a:rPr sz="2800" b="0" dirty="0" err="1">
                <a:solidFill>
                  <a:srgbClr val="002060"/>
                </a:solidFill>
              </a:rPr>
              <a:t>Форреста</a:t>
            </a:r>
            <a:r>
              <a:rPr sz="2800" b="0" dirty="0">
                <a:solidFill>
                  <a:srgbClr val="002060"/>
                </a:solidFill>
              </a:rPr>
              <a:t> (1847—1918), исследователя Австралии</a:t>
            </a:r>
            <a:endParaRPr sz="2800" i="1" dirty="0">
              <a:solidFill>
                <a:srgbClr val="002060"/>
              </a:solidFill>
            </a:endParaRPr>
          </a:p>
        </p:txBody>
      </p:sp>
      <p:pic>
        <p:nvPicPr>
          <p:cNvPr id="40963" name="Picture 4" descr="&amp;Rcy;&amp;iecy;&amp;fcy;&amp;iecy;&amp;rcy;&amp;acy;&amp;tcy; &amp;Ecy;&amp;kcy;&amp;scy;&amp;lcy;&amp;icy;&amp;bcy;&amp;rcy;&amp;icy;&amp;s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04813"/>
            <a:ext cx="4276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863600"/>
            <a:ext cx="3719513" cy="4814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1265238"/>
            <a:ext cx="3989388" cy="3497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4572000" y="115888"/>
            <a:ext cx="3979863" cy="1570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культуры 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искусства</a:t>
            </a:r>
          </a:p>
        </p:txBody>
      </p:sp>
      <p:sp>
        <p:nvSpPr>
          <p:cNvPr id="18437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76738" y="3789363"/>
            <a:ext cx="3951287" cy="263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60350"/>
            <a:ext cx="2376487" cy="3355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40" name="Рисунок 13" descr="I:\фотки мои\SDC1024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3933825"/>
            <a:ext cx="374491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976438"/>
            <a:ext cx="3986213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2800" b="0" dirty="0"/>
              <a:t> </a:t>
            </a:r>
            <a:r>
              <a:rPr sz="2800" b="0" dirty="0">
                <a:solidFill>
                  <a:srgbClr val="002060"/>
                </a:solidFill>
              </a:rPr>
              <a:t>Вензелевый экслибрис</a:t>
            </a:r>
            <a:r>
              <a:rPr sz="2800" i="1" dirty="0">
                <a:solidFill>
                  <a:srgbClr val="002060"/>
                </a:solidFill>
              </a:rPr>
              <a:t/>
            </a:r>
            <a:br>
              <a:rPr sz="2800" i="1" dirty="0">
                <a:solidFill>
                  <a:srgbClr val="002060"/>
                </a:solidFill>
              </a:rPr>
            </a:br>
            <a:r>
              <a:rPr sz="2800" b="0" dirty="0" smtClean="0">
                <a:solidFill>
                  <a:srgbClr val="002060"/>
                </a:solidFill>
              </a:rPr>
              <a:t>А</a:t>
            </a:r>
            <a:r>
              <a:rPr sz="2800" b="0" dirty="0">
                <a:solidFill>
                  <a:srgbClr val="002060"/>
                </a:solidFill>
              </a:rPr>
              <a:t>. И. Коненко </a:t>
            </a:r>
            <a:r>
              <a:rPr sz="2800" b="0" dirty="0" smtClean="0">
                <a:solidFill>
                  <a:srgbClr val="002060"/>
                </a:solidFill>
              </a:rPr>
              <a:t/>
            </a:r>
            <a:br>
              <a:rPr sz="2800" b="0" dirty="0" smtClean="0">
                <a:solidFill>
                  <a:srgbClr val="002060"/>
                </a:solidFill>
              </a:rPr>
            </a:br>
            <a:r>
              <a:rPr sz="2800" b="0" dirty="0" smtClean="0">
                <a:solidFill>
                  <a:srgbClr val="002060"/>
                </a:solidFill>
              </a:rPr>
              <a:t>(</a:t>
            </a:r>
            <a:r>
              <a:rPr sz="2800" b="0" dirty="0">
                <a:solidFill>
                  <a:srgbClr val="002060"/>
                </a:solidFill>
              </a:rPr>
              <a:t>1994 год)</a:t>
            </a:r>
            <a:r>
              <a:rPr sz="2800" i="1" dirty="0"/>
              <a:t/>
            </a:r>
            <a:br>
              <a:rPr sz="2800" i="1" dirty="0"/>
            </a:b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  <p:pic>
        <p:nvPicPr>
          <p:cNvPr id="41987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536575"/>
            <a:ext cx="5153025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362075"/>
          </a:xfrm>
        </p:spPr>
        <p:txBody>
          <a:bodyPr/>
          <a:lstStyle/>
          <a:p>
            <a:pPr>
              <a:defRPr/>
            </a:pPr>
            <a:r>
              <a:rPr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сюжетные экслибрисы</a:t>
            </a:r>
            <a:endParaRPr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333500"/>
            <a:ext cx="32226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933825"/>
            <a:ext cx="27209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6563" y="3060700"/>
            <a:ext cx="247967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74638"/>
            <a:ext cx="26003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594100"/>
            <a:ext cx="79946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188913"/>
            <a:ext cx="4865687" cy="66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306513"/>
            <a:ext cx="3167063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9275" y="260350"/>
            <a:ext cx="408146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916113"/>
            <a:ext cx="38735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549275"/>
            <a:ext cx="55451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99063" y="404813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3429000"/>
            <a:ext cx="3254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225550"/>
            <a:ext cx="424815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88913"/>
            <a:ext cx="51133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997200"/>
            <a:ext cx="34893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3495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3024188"/>
            <a:ext cx="509111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6988" y="188913"/>
            <a:ext cx="35353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7450" y="1808163"/>
            <a:ext cx="28082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527050"/>
            <a:ext cx="16224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9788" y="2378075"/>
            <a:ext cx="17684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382588"/>
            <a:ext cx="20732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8300" y="195263"/>
            <a:ext cx="2513013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25" y="4005263"/>
            <a:ext cx="2582863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80063" y="4122738"/>
            <a:ext cx="27352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8113" y="4618038"/>
            <a:ext cx="29718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мастер-класса: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эскиза, выполнение в материале и печать экслибриса в технике линогравюры.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5888"/>
            <a:ext cx="67976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2355850"/>
            <a:ext cx="233997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709613"/>
            <a:ext cx="61214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4276" name="Рисунок 3" descr="Jyri Tuulos - Online Portfoli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650" y="1889125"/>
            <a:ext cx="73787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549592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Цветной экслибрис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5300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514350"/>
            <a:ext cx="5832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dirty="0" smtClean="0">
                <a:solidFill>
                  <a:srgbClr val="C00000"/>
                </a:solidFill>
              </a:rPr>
              <a:t>«</a:t>
            </a:r>
            <a:r>
              <a:rPr dirty="0" err="1" smtClean="0">
                <a:solidFill>
                  <a:srgbClr val="C00000"/>
                </a:solidFill>
              </a:rPr>
              <a:t>Линорит</a:t>
            </a:r>
            <a:r>
              <a:rPr dirty="0" smtClean="0">
                <a:solidFill>
                  <a:srgbClr val="C00000"/>
                </a:solidFill>
              </a:rPr>
              <a:t>» или  «Линогравюра» </a:t>
            </a:r>
            <a:r>
              <a:rPr dirty="0" smtClean="0"/>
              <a:t>- это </a:t>
            </a:r>
            <a:r>
              <a:rPr dirty="0"/>
              <a:t>вырезание изображения на линолеуме</a:t>
            </a:r>
            <a:r>
              <a:rPr dirty="0" smtClean="0"/>
              <a:t>.</a:t>
            </a:r>
          </a:p>
          <a:p>
            <a:pPr>
              <a:defRPr/>
            </a:pPr>
            <a:r>
              <a:rPr dirty="0" smtClean="0"/>
              <a:t>Причем </a:t>
            </a:r>
            <a:r>
              <a:rPr dirty="0"/>
              <a:t>углубления от резца при печати будут светлыми линиями, а остальная поверхность — темный фон. </a:t>
            </a:r>
            <a:endParaRPr dirty="0" smtClean="0"/>
          </a:p>
          <a:p>
            <a:pPr>
              <a:defRPr/>
            </a:pPr>
            <a:r>
              <a:rPr dirty="0" smtClean="0"/>
              <a:t>Отпечаток – </a:t>
            </a: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эстамп;</a:t>
            </a:r>
          </a:p>
          <a:p>
            <a:pPr>
              <a:defRPr/>
            </a:pPr>
            <a:r>
              <a:rPr dirty="0" smtClean="0"/>
              <a:t>Рисунок на линолеуме -  </a:t>
            </a: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клише</a:t>
            </a:r>
            <a:r>
              <a:rPr dirty="0" smtClean="0"/>
              <a:t>;</a:t>
            </a:r>
          </a:p>
          <a:p>
            <a:pPr>
              <a:defRPr/>
            </a:pPr>
            <a:r>
              <a:rPr dirty="0" smtClean="0"/>
              <a:t>Линогравюра разделяется на цветную и черно-белую</a:t>
            </a:r>
          </a:p>
        </p:txBody>
      </p:sp>
      <p:sp>
        <p:nvSpPr>
          <p:cNvPr id="563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Линорит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76288"/>
          </a:xfrm>
        </p:spPr>
        <p:txBody>
          <a:bodyPr/>
          <a:lstStyle/>
          <a:p>
            <a:r>
              <a:rPr smtClean="0"/>
              <a:t>Силуэтная  линогравюра</a:t>
            </a:r>
          </a:p>
        </p:txBody>
      </p:sp>
      <p:sp>
        <p:nvSpPr>
          <p:cNvPr id="58371" name="Прямоугольник 5"/>
          <p:cNvSpPr>
            <a:spLocks noChangeArrowheads="1"/>
          </p:cNvSpPr>
          <p:nvPr/>
        </p:nvSpPr>
        <p:spPr bwMode="auto">
          <a:xfrm>
            <a:off x="2124075" y="53721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Лапин Л. П. </a:t>
            </a:r>
          </a:p>
          <a:p>
            <a:r>
              <a:rPr lang="ru-RU"/>
              <a:t>«Татьяна пишет письмо Онегину»</a:t>
            </a:r>
          </a:p>
          <a:p>
            <a:r>
              <a:rPr lang="ru-RU"/>
              <a:t>Бумага, линогравюра. 305х222 </a:t>
            </a:r>
          </a:p>
          <a:p>
            <a:r>
              <a:rPr lang="ru-RU"/>
              <a:t>1933 г.</a:t>
            </a:r>
          </a:p>
        </p:txBody>
      </p:sp>
      <p:pic>
        <p:nvPicPr>
          <p:cNvPr id="58372" name="Picture 2" descr="C:\Users\User\Downloads\Lapin_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3863" y="1327150"/>
            <a:ext cx="32162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Графическое  решение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714375" y="5286375"/>
            <a:ext cx="3773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Юркунас Витаутас</a:t>
            </a:r>
          </a:p>
          <a:p>
            <a:r>
              <a:rPr lang="ru-RU" i="1"/>
              <a:t>"Буду дояркой". Линогравюра. 1960.</a:t>
            </a:r>
            <a:endParaRPr lang="ru-RU"/>
          </a:p>
        </p:txBody>
      </p:sp>
      <p:pic>
        <p:nvPicPr>
          <p:cNvPr id="59396" name="Picture 2" descr="C:\Users\User\Downloads\2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214563"/>
            <a:ext cx="3268662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Прямоугольник 5"/>
          <p:cNvSpPr>
            <a:spLocks noChangeArrowheads="1"/>
          </p:cNvSpPr>
          <p:nvPr/>
        </p:nvSpPr>
        <p:spPr bwMode="auto">
          <a:xfrm>
            <a:off x="5643563" y="5286375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 </a:t>
            </a:r>
            <a:r>
              <a:rPr lang="ru-RU"/>
              <a:t>Владимир Козьмин</a:t>
            </a:r>
          </a:p>
          <a:p>
            <a:r>
              <a:rPr lang="ru-RU"/>
              <a:t>«Грач» линогравюра</a:t>
            </a:r>
          </a:p>
          <a:p>
            <a:endParaRPr lang="ru-RU"/>
          </a:p>
        </p:txBody>
      </p:sp>
      <p:pic>
        <p:nvPicPr>
          <p:cNvPr id="59398" name="Picture 3" descr="C:\Users\User\Downloads\грач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2143125"/>
            <a:ext cx="42751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604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Цветная линогравюра</a:t>
            </a:r>
          </a:p>
        </p:txBody>
      </p:sp>
      <p:sp>
        <p:nvSpPr>
          <p:cNvPr id="60420" name="Прямоугольник 5"/>
          <p:cNvSpPr>
            <a:spLocks noChangeArrowheads="1"/>
          </p:cNvSpPr>
          <p:nvPr/>
        </p:nvSpPr>
        <p:spPr bwMode="auto">
          <a:xfrm>
            <a:off x="4714875" y="5103813"/>
            <a:ext cx="4000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Молчанова   Г. П.</a:t>
            </a:r>
          </a:p>
          <a:p>
            <a:r>
              <a:rPr lang="ru-RU" b="1"/>
              <a:t>Трое. </a:t>
            </a:r>
            <a:br>
              <a:rPr lang="ru-RU" b="1"/>
            </a:br>
            <a:r>
              <a:rPr lang="ru-RU" b="1"/>
              <a:t>Из серии "Колхозная деревня" (1980) </a:t>
            </a:r>
            <a:r>
              <a:rPr lang="ru-RU"/>
              <a:t/>
            </a:r>
            <a:br>
              <a:rPr lang="ru-RU"/>
            </a:br>
            <a:r>
              <a:rPr lang="ru-RU" b="1"/>
              <a:t>Бумага, цветная линогравюра, </a:t>
            </a:r>
            <a:br>
              <a:rPr lang="ru-RU" b="1"/>
            </a:br>
            <a:r>
              <a:rPr lang="ru-RU" b="1"/>
              <a:t>40,3х44,2</a:t>
            </a:r>
            <a:br>
              <a:rPr lang="ru-RU" b="1"/>
            </a:br>
            <a:endParaRPr lang="ru-RU"/>
          </a:p>
        </p:txBody>
      </p:sp>
      <p:pic>
        <p:nvPicPr>
          <p:cNvPr id="60421" name="Picture 4" descr="C:\Users\User\Downloads\P10104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47813"/>
            <a:ext cx="3998913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2" descr="C:\Users\User\Downloads\Л.В.Передача эстафеты. Из серии «Летние спортивные игры молодежи».pre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571625"/>
            <a:ext cx="3786188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Прямоугольник 8"/>
          <p:cNvSpPr>
            <a:spLocks noChangeArrowheads="1"/>
          </p:cNvSpPr>
          <p:nvPr/>
        </p:nvSpPr>
        <p:spPr bwMode="auto">
          <a:xfrm>
            <a:off x="500063" y="5357813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Л.В.Передача эстафеты. Из серии «Летние спортивные игры молодежи».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772400" cy="321471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6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br>
              <a:rPr lang="ru-RU" sz="6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</a:t>
            </a:r>
            <a:br>
              <a:rPr lang="ru-RU" sz="6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линогравюры</a:t>
            </a:r>
            <a:endParaRPr lang="ru-RU" sz="6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011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1" name="Picture 7" descr="C:\Users\User\Downloads\izmajlov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2175" y="1268413"/>
            <a:ext cx="6296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 descr="C:\Users\User\Downloads\06165d1e2394ba6d44ab19e3f648b38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425" y="4292600"/>
            <a:ext cx="26431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260648"/>
            <a:ext cx="76328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	Графика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вид изобразительного искусства. Слово графика происходит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от греческого слова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«графо»,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которое означает 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писать, чертить, процарапывать.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6498" name="Picture 2" descr="&amp;Rcy;&amp;ocy;&amp;shchcy;&amp;icy;&amp;ncy;&amp;acy;-&amp;IEcy;&amp;gcy;&amp;ocy;&amp;rcy;&amp;ocy;&amp;vcy;&amp;acy; - &amp;pcy;&amp;rcy;&amp;ocy;&amp;dcy;&amp;acy;&amp;zhcy;&amp;acy; &amp;kcy;&amp;acy;&amp;rcy;&amp;tcy;&amp;icy;&amp;ncy;&amp;ycy; &amp;Scy;&amp;tcy;&amp;acy;&amp;rcy;&amp;ycy;&amp;jcy; &amp;scy;&amp;acy;&amp;rcy;&amp;acy;&amp;j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207646" cy="4270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линолеума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6" name="Picture 3" descr="C:\Users\User\Downloads\IMG_9935_s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96975"/>
            <a:ext cx="79930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Нанесение краски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0" name="Picture 6" descr="C:\Users\User\Downloads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836613"/>
            <a:ext cx="60483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Оттиск - эстамп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4" name="Picture 2" descr="C:\Users\User\Downloads\IMG_24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196975"/>
            <a:ext cx="7127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7" name="Picture 2" descr="C:\Users\User\Downloads\01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25538"/>
            <a:ext cx="75596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6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/>
          </a:p>
        </p:txBody>
      </p:sp>
      <p:pic>
        <p:nvPicPr>
          <p:cNvPr id="68612" name="Picture 2" descr="C:\Users\User\Downloads\0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696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/>
          </a:p>
        </p:txBody>
      </p:sp>
      <p:pic>
        <p:nvPicPr>
          <p:cNvPr id="69636" name="Picture 2" descr="C:\Users\User\Downloads\0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501650"/>
            <a:ext cx="85725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706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/>
          </a:p>
        </p:txBody>
      </p:sp>
      <p:pic>
        <p:nvPicPr>
          <p:cNvPr id="70660" name="Picture 2" descr="C:\Users\User\Downloads\01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715963"/>
            <a:ext cx="81438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/>
          </a:p>
        </p:txBody>
      </p:sp>
      <p:pic>
        <p:nvPicPr>
          <p:cNvPr id="71684" name="Picture 2" descr="C:\Users\User\Downloads\0144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715963"/>
            <a:ext cx="85725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374467"/>
            <a:ext cx="4248472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Виды графики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Графика объединяет две группы 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удожественных произведений: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рисунок;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печатную графику.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	</a:t>
            </a:r>
            <a:endParaRPr lang="ru-RU" sz="3200" b="1" i="1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3" descr="D:\с рабочего стола 2\Бийск\лунева\Untitled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404663"/>
            <a:ext cx="4178244" cy="610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08" y="5305007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Уголь, мел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-315416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</a:t>
            </a:r>
            <a:endParaRPr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60647"/>
            <a:ext cx="4536628" cy="64064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323528" y="-315416"/>
            <a:ext cx="7772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:\с рабочего стола 2\Бийск\лунева\Untitled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7720" y="342004"/>
            <a:ext cx="4246314" cy="618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5245132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Тушь, перо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1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7772400" cy="13620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Сепия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323528" y="-315416"/>
            <a:ext cx="7772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:\фотки мои\SDC1025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340768"/>
            <a:ext cx="6910441" cy="4697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537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3" y="4437112"/>
            <a:ext cx="7772400" cy="1500187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	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Гравюра</a:t>
            </a:r>
            <a:r>
              <a:rPr lang="ru-RU" sz="3200" dirty="0" smtClean="0">
                <a:solidFill>
                  <a:srgbClr val="002060"/>
                </a:solidFill>
              </a:rPr>
              <a:t> - изображение на твердом материале, которое покрывают красками, а потом отпечатывают на бумаге.  	Существуют </a:t>
            </a:r>
            <a:r>
              <a:rPr lang="ru-RU" sz="3200" u="sng" dirty="0" smtClean="0">
                <a:solidFill>
                  <a:srgbClr val="002060"/>
                </a:solidFill>
              </a:rPr>
              <a:t>разные техники </a:t>
            </a:r>
            <a:r>
              <a:rPr lang="ru-RU" sz="3200" dirty="0" smtClean="0">
                <a:solidFill>
                  <a:srgbClr val="002060"/>
                </a:solidFill>
              </a:rPr>
              <a:t>гравюры: </a:t>
            </a:r>
          </a:p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ксилография, линогравюра, офорт, литография.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	С появлением гравюры связано возникновение печатной книги и развитие книжной графики.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8"/>
            <a:ext cx="340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Печатная  графика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3E6AEA-4F23-4D6D-BFD6-4269E8D87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233</Words>
  <Application>Microsoft Office PowerPoint</Application>
  <PresentationFormat>Экран (4:3)</PresentationFormat>
  <Paragraphs>72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Бумажная</vt:lpstr>
      <vt:lpstr>Преподаватель: Хохлова  Антонида  Владимировна</vt:lpstr>
      <vt:lpstr>Слайд 2</vt:lpstr>
      <vt:lpstr>Цель мастер-класса:  разработка эскиза, выполнение в материале и печать экслибриса в технике линогравюры.</vt:lpstr>
      <vt:lpstr>Слайд 4</vt:lpstr>
      <vt:lpstr>Слайд 5</vt:lpstr>
      <vt:lpstr>Уголь, мел</vt:lpstr>
      <vt:lpstr>Слайд 7</vt:lpstr>
      <vt:lpstr>Сепия</vt:lpstr>
      <vt:lpstr>Слайд 9</vt:lpstr>
      <vt:lpstr>Анюхина А. «Натюрморт с рыбой»,  линогравюра</vt:lpstr>
      <vt:lpstr>Литография</vt:lpstr>
      <vt:lpstr>ОФОРТ</vt:lpstr>
      <vt:lpstr>ксилография</vt:lpstr>
      <vt:lpstr>Компьютерная графика</vt:lpstr>
      <vt:lpstr>Слайд 15</vt:lpstr>
      <vt:lpstr>Слайд 16</vt:lpstr>
      <vt:lpstr>Слайд 17</vt:lpstr>
      <vt:lpstr>Слайд 18</vt:lpstr>
      <vt:lpstr>Гербовый экслибрис  Экслибрис сэра Джона Форреста (1847—1918), исследователя Австралии</vt:lpstr>
      <vt:lpstr> Вензелевый экслибрис А. И. Коненко  (1994 год)  </vt:lpstr>
      <vt:lpstr>Современные сюжетные экслибрисы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Цветной экслибрис</vt:lpstr>
      <vt:lpstr>Линорит</vt:lpstr>
      <vt:lpstr>Силуэтная  линогравюра</vt:lpstr>
      <vt:lpstr>Графическое  решение</vt:lpstr>
      <vt:lpstr>Цветная линогравюра</vt:lpstr>
      <vt:lpstr>Этапы  выполнения  линогравюры</vt:lpstr>
      <vt:lpstr>Инструменты</vt:lpstr>
      <vt:lpstr>Резьба линолеума</vt:lpstr>
      <vt:lpstr>Нанесение краски</vt:lpstr>
      <vt:lpstr>Оттиск - эстамп</vt:lpstr>
      <vt:lpstr> В мастерской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2012-01-10T18:30:22Z</dcterms:created>
  <dcterms:modified xsi:type="dcterms:W3CDTF">2016-04-16T17:03:48Z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</Properties>
</file>