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5"/>
  </p:notesMasterIdLst>
  <p:sldIdLst>
    <p:sldId id="256" r:id="rId2"/>
    <p:sldId id="257" r:id="rId3"/>
    <p:sldId id="259" r:id="rId4"/>
    <p:sldId id="260" r:id="rId5"/>
    <p:sldId id="281" r:id="rId6"/>
    <p:sldId id="262" r:id="rId7"/>
    <p:sldId id="263" r:id="rId8"/>
    <p:sldId id="264" r:id="rId9"/>
    <p:sldId id="265" r:id="rId10"/>
    <p:sldId id="266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68" r:id="rId22"/>
    <p:sldId id="269" r:id="rId23"/>
    <p:sldId id="27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2D04"/>
    <a:srgbClr val="E6291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92171838" cy="921718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58CD2-5F4D-4DF5-8876-25885DE0E513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1D6D4-9085-4813-B94F-773AFE2ED3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825948B-85D4-4443-90F3-627E2559652F}" type="slidenum">
              <a:rPr lang="ru-RU"/>
              <a:pPr/>
              <a:t>11</a:t>
            </a:fld>
            <a:endParaRPr lang="ru-RU"/>
          </a:p>
        </p:txBody>
      </p:sp>
      <p:sp>
        <p:nvSpPr>
          <p:cNvPr id="143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3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933B073-0E1F-441B-8219-39E1146FA3F7}" type="slidenum">
              <a:rPr lang="ru-RU"/>
              <a:pPr/>
              <a:t>20</a:t>
            </a:fld>
            <a:endParaRPr lang="ru-RU"/>
          </a:p>
        </p:txBody>
      </p:sp>
      <p:sp>
        <p:nvSpPr>
          <p:cNvPr id="235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355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3928C38-5A6B-482E-A781-08D9421CD578}" type="slidenum">
              <a:rPr lang="ru-RU"/>
              <a:pPr/>
              <a:t>12</a:t>
            </a:fld>
            <a:endParaRPr lang="ru-RU"/>
          </a:p>
        </p:txBody>
      </p:sp>
      <p:sp>
        <p:nvSpPr>
          <p:cNvPr id="153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3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E7DECB0-29DF-4DA2-8F32-6B84AD4564D4}" type="slidenum">
              <a:rPr lang="ru-RU"/>
              <a:pPr/>
              <a:t>13</a:t>
            </a:fld>
            <a:endParaRPr lang="ru-RU"/>
          </a:p>
        </p:txBody>
      </p:sp>
      <p:sp>
        <p:nvSpPr>
          <p:cNvPr id="163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3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AA057A9-0F4B-4BF9-9771-917028F56D35}" type="slidenum">
              <a:rPr lang="ru-RU"/>
              <a:pPr/>
              <a:t>14</a:t>
            </a:fld>
            <a:endParaRPr lang="ru-RU"/>
          </a:p>
        </p:txBody>
      </p:sp>
      <p:sp>
        <p:nvSpPr>
          <p:cNvPr id="174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4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297D345-4ED9-491A-97F1-F7FCBC5109F7}" type="slidenum">
              <a:rPr lang="ru-RU"/>
              <a:pPr/>
              <a:t>15</a:t>
            </a:fld>
            <a:endParaRPr lang="ru-RU"/>
          </a:p>
        </p:txBody>
      </p:sp>
      <p:sp>
        <p:nvSpPr>
          <p:cNvPr id="184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4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414D0A6-93B8-401F-8FEC-307866F9AFDB}" type="slidenum">
              <a:rPr lang="ru-RU"/>
              <a:pPr/>
              <a:t>16</a:t>
            </a:fld>
            <a:endParaRPr lang="ru-RU"/>
          </a:p>
        </p:txBody>
      </p:sp>
      <p:sp>
        <p:nvSpPr>
          <p:cNvPr id="194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DB38766-901D-4A35-8271-3E82CD6D0713}" type="slidenum">
              <a:rPr lang="ru-RU"/>
              <a:pPr/>
              <a:t>17</a:t>
            </a:fld>
            <a:endParaRPr lang="ru-RU"/>
          </a:p>
        </p:txBody>
      </p:sp>
      <p:sp>
        <p:nvSpPr>
          <p:cNvPr id="204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4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B28FAD3-128C-4880-8EAA-3E8E55D15F00}" type="slidenum">
              <a:rPr lang="ru-RU"/>
              <a:pPr/>
              <a:t>18</a:t>
            </a:fld>
            <a:endParaRPr lang="ru-RU"/>
          </a:p>
        </p:txBody>
      </p:sp>
      <p:sp>
        <p:nvSpPr>
          <p:cNvPr id="215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5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261F722-352B-4506-9547-220E7E1FC016}" type="slidenum">
              <a:rPr lang="ru-RU"/>
              <a:pPr/>
              <a:t>19</a:t>
            </a:fld>
            <a:endParaRPr lang="ru-RU"/>
          </a:p>
        </p:txBody>
      </p:sp>
      <p:sp>
        <p:nvSpPr>
          <p:cNvPr id="2253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CB07-C034-4A27-9F56-FEB1BF8FB0D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F990-154A-4DE2-A38C-7E73FA9322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CB07-C034-4A27-9F56-FEB1BF8FB0D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F990-154A-4DE2-A38C-7E73FA9322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CB07-C034-4A27-9F56-FEB1BF8FB0D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F990-154A-4DE2-A38C-7E73FA9322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CB07-C034-4A27-9F56-FEB1BF8FB0D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F990-154A-4DE2-A38C-7E73FA9322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CB07-C034-4A27-9F56-FEB1BF8FB0D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F990-154A-4DE2-A38C-7E73FA9322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CB07-C034-4A27-9F56-FEB1BF8FB0D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F990-154A-4DE2-A38C-7E73FA9322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CB07-C034-4A27-9F56-FEB1BF8FB0D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F990-154A-4DE2-A38C-7E73FA9322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CB07-C034-4A27-9F56-FEB1BF8FB0D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F990-154A-4DE2-A38C-7E73FA9322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CB07-C034-4A27-9F56-FEB1BF8FB0D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F990-154A-4DE2-A38C-7E73FA9322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CB07-C034-4A27-9F56-FEB1BF8FB0D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F990-154A-4DE2-A38C-7E73FA9322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CB07-C034-4A27-9F56-FEB1BF8FB0D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C3CF990-154A-4DE2-A38C-7E73FA9322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B42CB07-C034-4A27-9F56-FEB1BF8FB0D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C3CF990-154A-4DE2-A38C-7E73FA93223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G:\&#1086;%20&#1091;%20&#1080;%208%2015\&#1080;%208%2015\microsoft.mp3" TargetMode="Externa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1538748"/>
            <a:ext cx="8686800" cy="23403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Тема урока: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Основные приемы ввода</a:t>
            </a:r>
            <a:br>
              <a:rPr lang="ru-RU" b="1" dirty="0" smtClean="0"/>
            </a:br>
            <a:r>
              <a:rPr lang="ru-RU" b="1" dirty="0" smtClean="0"/>
              <a:t>и редактирования текста.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762172"/>
          </a:xfrm>
        </p:spPr>
        <p:txBody>
          <a:bodyPr/>
          <a:lstStyle/>
          <a:p>
            <a:pPr algn="ctr"/>
            <a:r>
              <a:rPr lang="ru-RU" dirty="0" smtClean="0"/>
              <a:t>Физкультминутка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3" cstate="print"/>
          <a:srcRect l="10242" t="26122" r="17885" b="6531"/>
          <a:stretch>
            <a:fillRect/>
          </a:stretch>
        </p:blipFill>
        <p:spPr bwMode="auto">
          <a:xfrm>
            <a:off x="1241556" y="818652"/>
            <a:ext cx="6660888" cy="441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microsof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722420" y="56793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5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92075" y="6597650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7059613" y="659765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BCB7D73-0FC4-4CCE-88B0-04C6D3B115DF}" type="slidenum">
              <a:rPr lang="en-US" sz="1400">
                <a:solidFill>
                  <a:srgbClr val="FFFFFF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11</a:t>
            </a:fld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214313" y="1371600"/>
            <a:ext cx="8713787" cy="243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6000">
                <a:solidFill>
                  <a:srgbClr val="003399"/>
                </a:solidFill>
              </a:rPr>
              <a:t>Техника безопасности</a:t>
            </a:r>
            <a:br>
              <a:rPr lang="ru-RU" sz="6000">
                <a:solidFill>
                  <a:srgbClr val="003399"/>
                </a:solidFill>
              </a:rPr>
            </a:br>
            <a:r>
              <a:rPr lang="ru-RU" sz="3700">
                <a:solidFill>
                  <a:srgbClr val="003399"/>
                </a:solidFill>
              </a:rPr>
              <a:t>и</a:t>
            </a:r>
            <a:br>
              <a:rPr lang="ru-RU" sz="3700">
                <a:solidFill>
                  <a:srgbClr val="003399"/>
                </a:solidFill>
              </a:rPr>
            </a:br>
            <a:r>
              <a:rPr lang="ru-RU" sz="3700">
                <a:solidFill>
                  <a:srgbClr val="003399"/>
                </a:solidFill>
              </a:rPr>
              <a:t>организация рабочего места</a:t>
            </a:r>
            <a:r>
              <a:rPr lang="ru-RU" sz="4000">
                <a:solidFill>
                  <a:srgbClr val="003399"/>
                </a:solidFill>
              </a:rPr>
              <a:t> </a:t>
            </a:r>
          </a:p>
        </p:txBody>
      </p:sp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4394200"/>
            <a:ext cx="1606550" cy="1698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7059613" y="659765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6B6039F-39C6-4F28-BAAD-71516B8F4FBD}" type="slidenum">
              <a:rPr lang="en-US" sz="1400">
                <a:solidFill>
                  <a:srgbClr val="FFFFFF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12</a:t>
            </a:fld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79388" y="609600"/>
            <a:ext cx="8713787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800">
                <a:solidFill>
                  <a:srgbClr val="003399"/>
                </a:solidFill>
                <a:latin typeface="Arial Black" pitchFamily="32" charset="0"/>
              </a:rPr>
              <a:t>БУДЬТЕ ВНИМАТЕЛЬНЫ, ДИСЦИПЛИНИРОВАНЫ, ОСТОРОЖНЫ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24125" y="1844675"/>
            <a:ext cx="4062413" cy="4175125"/>
            <a:chOff x="1590" y="1162"/>
            <a:chExt cx="2559" cy="2630"/>
          </a:xfrm>
        </p:grpSpPr>
        <p:pic>
          <p:nvPicPr>
            <p:cNvPr id="4103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90" y="1162"/>
              <a:ext cx="2559" cy="26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4104" name="Text Box 5"/>
            <p:cNvSpPr txBox="1">
              <a:spLocks noChangeArrowheads="1"/>
            </p:cNvSpPr>
            <p:nvPr/>
          </p:nvSpPr>
          <p:spPr bwMode="auto">
            <a:xfrm>
              <a:off x="1590" y="1162"/>
              <a:ext cx="2559" cy="26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7059613" y="659765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AAD35CA-7A10-4FA5-920C-15C08BC3DEC5}" type="slidenum">
              <a:rPr lang="en-US" sz="1400">
                <a:solidFill>
                  <a:srgbClr val="FFFFFF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13</a:t>
            </a:fld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79388" y="701675"/>
            <a:ext cx="8785225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800">
                <a:solidFill>
                  <a:srgbClr val="003399"/>
                </a:solidFill>
                <a:latin typeface="Arial Black" pitchFamily="32" charset="0"/>
              </a:rPr>
              <a:t>НЕ РАЗМЕЩАЙТЕ НА РАБОЧЕМ СТОЛЕ ПОСТОРОННИЕ ПРЕДМЕТЫ</a:t>
            </a:r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8738" y="1989138"/>
            <a:ext cx="3917950" cy="4032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7059613" y="659765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F43FB6C-5A5A-4683-913F-293A7869BDCA}" type="slidenum">
              <a:rPr lang="en-US" sz="1400">
                <a:solidFill>
                  <a:srgbClr val="FFFFFF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14</a:t>
            </a:fld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71438" y="692150"/>
            <a:ext cx="8964612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800">
                <a:solidFill>
                  <a:srgbClr val="003399"/>
                </a:solidFill>
                <a:latin typeface="Arial Black" pitchFamily="32" charset="0"/>
              </a:rPr>
              <a:t>НЕ ВКЛЮЧАЙТЕ И НЕ ВЫКЛЮЧАЙТЕ КОМПЬЮТЕР БЕЗ РАЗРЕШЕНИЯ УЧИТЕЛЯ</a:t>
            </a: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3825" y="1989138"/>
            <a:ext cx="3852863" cy="3959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7059613" y="659765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6C949FB-D977-42CB-8137-C5171D20D3DF}" type="slidenum">
              <a:rPr lang="en-US" sz="1400">
                <a:solidFill>
                  <a:srgbClr val="FFFFFF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15</a:t>
            </a:fld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179388" y="609600"/>
            <a:ext cx="8785225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800">
                <a:solidFill>
                  <a:srgbClr val="003399"/>
                </a:solidFill>
                <a:latin typeface="Arial Black" pitchFamily="32" charset="0"/>
              </a:rPr>
              <a:t>НЕ ТРОГАЙТЕ ПРОВОДА И </a:t>
            </a:r>
            <a:br>
              <a:rPr lang="ru-RU" sz="2800">
                <a:solidFill>
                  <a:srgbClr val="003399"/>
                </a:solidFill>
                <a:latin typeface="Arial Black" pitchFamily="32" charset="0"/>
              </a:rPr>
            </a:br>
            <a:r>
              <a:rPr lang="ru-RU" sz="2800">
                <a:solidFill>
                  <a:srgbClr val="003399"/>
                </a:solidFill>
                <a:latin typeface="Arial Black" pitchFamily="32" charset="0"/>
              </a:rPr>
              <a:t>РАЗЪЕМЫ СОЕДИНИТЕЛЬНЫХ КАБЕЛЕЙ</a:t>
            </a: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0325" y="1916113"/>
            <a:ext cx="3916363" cy="4032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7059613" y="659765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D119C8A-7C72-4D91-9499-D2933644BF26}" type="slidenum">
              <a:rPr lang="en-US" sz="1400">
                <a:solidFill>
                  <a:srgbClr val="FFFFFF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16</a:t>
            </a:fld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71438" y="620713"/>
            <a:ext cx="8964612" cy="947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800">
                <a:solidFill>
                  <a:srgbClr val="003399"/>
                </a:solidFill>
                <a:latin typeface="Arial Black" pitchFamily="32" charset="0"/>
              </a:rPr>
              <a:t>НЕ ПРИКАСАЙТЕСЬ К ЭКРАНУ МОНИТОРА</a:t>
            </a: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7775" y="1628775"/>
            <a:ext cx="4141788" cy="424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7059613" y="659765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7CB4AF7-AEF6-4855-8909-9A2924C49B59}" type="slidenum">
              <a:rPr lang="en-US" sz="1400">
                <a:solidFill>
                  <a:srgbClr val="FFFFFF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17</a:t>
            </a:fld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250825" y="609600"/>
            <a:ext cx="8893175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600">
                <a:solidFill>
                  <a:srgbClr val="003399"/>
                </a:solidFill>
                <a:latin typeface="Arial Black" pitchFamily="32" charset="0"/>
              </a:rPr>
              <a:t>РАБОТАЙТЕ НА КЛАВИАТУРЕ И С МЫШКОЙ</a:t>
            </a:r>
            <a:br>
              <a:rPr lang="ru-RU" sz="2600">
                <a:solidFill>
                  <a:srgbClr val="003399"/>
                </a:solidFill>
                <a:latin typeface="Arial Black" pitchFamily="32" charset="0"/>
              </a:rPr>
            </a:br>
            <a:r>
              <a:rPr lang="ru-RU" sz="2600">
                <a:solidFill>
                  <a:srgbClr val="003399"/>
                </a:solidFill>
                <a:latin typeface="Arial Black" pitchFamily="32" charset="0"/>
              </a:rPr>
              <a:t>ЧИСТЫМИ И СУХИМИ РУКАМИ</a:t>
            </a: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1773238"/>
            <a:ext cx="4129087" cy="424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7059613" y="659765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DABF0FD-B8AF-4AB3-9952-D937337E6713}" type="slidenum">
              <a:rPr lang="en-US" sz="1400">
                <a:solidFill>
                  <a:srgbClr val="FFFFFF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18</a:t>
            </a:fld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250825" y="650875"/>
            <a:ext cx="864235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800">
                <a:solidFill>
                  <a:srgbClr val="003399"/>
                </a:solidFill>
                <a:latin typeface="Arial Black" pitchFamily="32" charset="0"/>
              </a:rPr>
              <a:t>ИЗБЕГАЙТЕ РЕЗКИХ ДВИЖЕНИЙ, </a:t>
            </a:r>
            <a:br>
              <a:rPr lang="ru-RU" sz="2800">
                <a:solidFill>
                  <a:srgbClr val="003399"/>
                </a:solidFill>
                <a:latin typeface="Arial Black" pitchFamily="32" charset="0"/>
              </a:rPr>
            </a:br>
            <a:r>
              <a:rPr lang="ru-RU" sz="2800">
                <a:solidFill>
                  <a:srgbClr val="003399"/>
                </a:solidFill>
                <a:latin typeface="Arial Black" pitchFamily="32" charset="0"/>
              </a:rPr>
              <a:t>НЕ ПОКИДАЙТЕ РАБОЧЕЕ МЕСТО </a:t>
            </a:r>
            <a:br>
              <a:rPr lang="ru-RU" sz="2800">
                <a:solidFill>
                  <a:srgbClr val="003399"/>
                </a:solidFill>
                <a:latin typeface="Arial Black" pitchFamily="32" charset="0"/>
              </a:rPr>
            </a:br>
            <a:r>
              <a:rPr lang="ru-RU" sz="2800">
                <a:solidFill>
                  <a:srgbClr val="003399"/>
                </a:solidFill>
                <a:latin typeface="Arial Black" pitchFamily="32" charset="0"/>
              </a:rPr>
              <a:t>БЕЗ РАЗРЕШЕНИЯ УЧИТЕЛЯ</a:t>
            </a: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2133600"/>
            <a:ext cx="3852862" cy="3959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7059613" y="659765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43060CD-7292-4FB6-BAD6-914C29D1BDD0}" type="slidenum">
              <a:rPr lang="en-US" sz="1400">
                <a:solidFill>
                  <a:srgbClr val="FFFFFF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19</a:t>
            </a:fld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-14288" y="620713"/>
            <a:ext cx="9144001" cy="2016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800">
                <a:solidFill>
                  <a:srgbClr val="003399"/>
                </a:solidFill>
                <a:latin typeface="Arial Black" pitchFamily="32" charset="0"/>
              </a:rPr>
              <a:t>НЕ ПЫТАЙТЕСЬ САМОСТОЯТЕЛЬНО УСТРАНИТЬ НЕПОЛАДКИ В РАБОТЕ КОМПЬЮТЕРА – НЕМЕДЛЕННО </a:t>
            </a:r>
            <a:br>
              <a:rPr lang="ru-RU" sz="2800">
                <a:solidFill>
                  <a:srgbClr val="003399"/>
                </a:solidFill>
                <a:latin typeface="Arial Black" pitchFamily="32" charset="0"/>
              </a:rPr>
            </a:br>
            <a:r>
              <a:rPr lang="ru-RU" sz="2800">
                <a:solidFill>
                  <a:srgbClr val="003399"/>
                </a:solidFill>
                <a:latin typeface="Arial Black" pitchFamily="32" charset="0"/>
              </a:rPr>
              <a:t>СООБЩИТЕ О НИХ УЧИТЕЛЮ</a:t>
            </a: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0688" y="2714625"/>
            <a:ext cx="3267075" cy="3306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88688"/>
            <a:ext cx="8229600" cy="14401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Девиз урока: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4800" b="1" dirty="0" smtClean="0"/>
              <a:t>Знать, </a:t>
            </a:r>
            <a:br>
              <a:rPr lang="ru-RU" sz="4800" b="1" dirty="0" smtClean="0"/>
            </a:br>
            <a:r>
              <a:rPr lang="ru-RU" sz="4800" b="1" dirty="0" smtClean="0"/>
              <a:t>        уметь, </a:t>
            </a:r>
            <a:br>
              <a:rPr lang="ru-RU" sz="4800" b="1" dirty="0" smtClean="0"/>
            </a:br>
            <a:r>
              <a:rPr lang="ru-RU" sz="4800" b="1" dirty="0" smtClean="0"/>
              <a:t>                хотеть </a:t>
            </a:r>
            <a:br>
              <a:rPr lang="ru-RU" sz="4800" b="1" dirty="0" smtClean="0"/>
            </a:br>
            <a:r>
              <a:rPr lang="ru-RU" sz="4800" b="1" dirty="0" smtClean="0"/>
              <a:t>                     и  </a:t>
            </a:r>
          </a:p>
          <a:p>
            <a:pPr>
              <a:buNone/>
            </a:pPr>
            <a:r>
              <a:rPr lang="ru-RU" sz="4800" b="1" dirty="0" smtClean="0"/>
              <a:t>                             действовать</a:t>
            </a:r>
            <a:r>
              <a:rPr lang="ru-RU" sz="48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7059613" y="659765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0CA52CC-C029-4DE3-B900-CAC4B145D259}" type="slidenum">
              <a:rPr lang="en-US" sz="1400">
                <a:solidFill>
                  <a:srgbClr val="FFFFFF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20</a:t>
            </a:fld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179388" y="558800"/>
            <a:ext cx="8713787" cy="1243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4200">
                <a:solidFill>
                  <a:srgbClr val="003399"/>
                </a:solidFill>
              </a:rPr>
              <a:t>Вот наилучший способ посадки за компьютером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3850" y="1844675"/>
            <a:ext cx="3621088" cy="4175125"/>
            <a:chOff x="204" y="1162"/>
            <a:chExt cx="2281" cy="2630"/>
          </a:xfrm>
        </p:grpSpPr>
        <p:pic>
          <p:nvPicPr>
            <p:cNvPr id="1230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4" y="1162"/>
              <a:ext cx="2281" cy="26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2309" name="Text Box 5"/>
            <p:cNvSpPr txBox="1">
              <a:spLocks noChangeArrowheads="1"/>
            </p:cNvSpPr>
            <p:nvPr/>
          </p:nvSpPr>
          <p:spPr bwMode="auto">
            <a:xfrm>
              <a:off x="204" y="1162"/>
              <a:ext cx="2281" cy="26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1547813" y="2420938"/>
            <a:ext cx="1223962" cy="215900"/>
          </a:xfrm>
          <a:prstGeom prst="leftRightArrow">
            <a:avLst>
              <a:gd name="adj1" fmla="val 50000"/>
              <a:gd name="adj2" fmla="val 112857"/>
            </a:avLst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547813" y="2095500"/>
            <a:ext cx="12954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0">
                <a:solidFill>
                  <a:srgbClr val="000000"/>
                </a:solidFill>
              </a:rPr>
              <a:t>50-70 см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4067175" y="1773238"/>
            <a:ext cx="4826000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0">
                <a:solidFill>
                  <a:srgbClr val="003399"/>
                </a:solidFill>
              </a:rPr>
              <a:t>Экран монитора находится на расстоянии 50-70 см от глаз.</a:t>
            </a:r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1908175" y="5805488"/>
            <a:ext cx="1152525" cy="1587"/>
          </a:xfrm>
          <a:prstGeom prst="line">
            <a:avLst/>
          </a:prstGeom>
          <a:noFill/>
          <a:ln w="1080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4067175" y="2708275"/>
            <a:ext cx="493236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0">
                <a:solidFill>
                  <a:srgbClr val="003399"/>
                </a:solidFill>
              </a:rPr>
              <a:t>Обе ступни стоят на полу</a:t>
            </a:r>
            <a:r>
              <a:rPr lang="en-US" b="0">
                <a:solidFill>
                  <a:srgbClr val="003399"/>
                </a:solidFill>
              </a:rPr>
              <a:t>.</a:t>
            </a: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1187450" y="3068638"/>
            <a:ext cx="144463" cy="792162"/>
          </a:xfrm>
          <a:prstGeom prst="line">
            <a:avLst/>
          </a:prstGeom>
          <a:noFill/>
          <a:ln w="5724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1331913" y="3860800"/>
            <a:ext cx="865187" cy="1588"/>
          </a:xfrm>
          <a:prstGeom prst="line">
            <a:avLst/>
          </a:prstGeom>
          <a:noFill/>
          <a:ln w="5724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900113" y="2708275"/>
            <a:ext cx="1587" cy="1871663"/>
          </a:xfrm>
          <a:prstGeom prst="line">
            <a:avLst/>
          </a:prstGeom>
          <a:noFill/>
          <a:ln w="5724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4067175" y="4941888"/>
            <a:ext cx="4752975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0">
                <a:solidFill>
                  <a:srgbClr val="003399"/>
                </a:solidFill>
              </a:rPr>
              <a:t>Спина расположена вертикально.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50825" y="6194425"/>
            <a:ext cx="8596313" cy="401638"/>
            <a:chOff x="158" y="3902"/>
            <a:chExt cx="5415" cy="253"/>
          </a:xfrm>
        </p:grpSpPr>
        <p:pic>
          <p:nvPicPr>
            <p:cNvPr id="12306" name="Picture 16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30" y="3905"/>
              <a:ext cx="543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2307" name="Picture 17">
              <a:hlinkClick r:id="" action="ppaction://hlinkshowjump?jump=previousslide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8" y="3902"/>
              <a:ext cx="543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4067175" y="3284538"/>
            <a:ext cx="4752975" cy="1557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0">
                <a:solidFill>
                  <a:srgbClr val="003399"/>
                </a:solidFill>
              </a:rPr>
              <a:t>Плечи расслаблены. Локти слегка касаются туловища. Предплечья находятся на той же высоте, что и клавиатура.</a:t>
            </a:r>
          </a:p>
        </p:txBody>
      </p:sp>
      <p:pic>
        <p:nvPicPr>
          <p:cNvPr id="13331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738" y="6165850"/>
            <a:ext cx="647700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4067175" y="2492375"/>
            <a:ext cx="4859338" cy="2227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7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0">
                <a:solidFill>
                  <a:srgbClr val="003399"/>
                </a:solidFill>
              </a:rPr>
              <a:t>Придерживайтесь этих рекомендаций, и тогда работа за компьютером не окажется вредной для здоровья.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5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8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8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1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41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44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47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57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60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 additive="repl"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8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nimBg="1"/>
      <p:bldP spid="13321" grpId="0" animBg="1"/>
      <p:bldP spid="13323" grpId="0" animBg="1"/>
      <p:bldP spid="13324" grpId="0" animBg="1"/>
      <p:bldP spid="133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3511872"/>
          </a:xfrm>
        </p:spPr>
        <p:txBody>
          <a:bodyPr/>
          <a:lstStyle/>
          <a:p>
            <a:pPr algn="ctr"/>
            <a:r>
              <a:rPr lang="ru-RU" b="1" dirty="0" smtClean="0"/>
              <a:t>Практическая </a:t>
            </a:r>
            <a:br>
              <a:rPr lang="ru-RU" b="1" dirty="0" smtClean="0"/>
            </a:br>
            <a:r>
              <a:rPr lang="ru-RU" b="1" dirty="0" smtClean="0"/>
              <a:t>работа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477204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Подведем итоги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Домашнее задание: 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п.14</a:t>
            </a:r>
            <a:r>
              <a:rPr lang="ru-RU" dirty="0" smtClean="0"/>
              <a:t>,  вопросы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942196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Оцените себя на уроке: </a:t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b="1" dirty="0" smtClean="0">
                <a:solidFill>
                  <a:srgbClr val="FF0000"/>
                </a:solidFill>
              </a:rPr>
              <a:t>«Отлично»-красный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>
                <a:solidFill>
                  <a:srgbClr val="0070C0"/>
                </a:solidFill>
              </a:rPr>
              <a:t>«Хорошо»-синий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>
                <a:solidFill>
                  <a:srgbClr val="FC2D04"/>
                </a:solidFill>
              </a:rPr>
              <a:t>«Нормально»-оранжевый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718772"/>
            <a:ext cx="8686800" cy="45906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/>
              <a:t>Домашнее задание:</a:t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en-US" sz="4000" b="1" dirty="0" smtClean="0"/>
              <a:t>Happy New Year? Dear friends</a:t>
            </a:r>
            <a:r>
              <a:rPr lang="ru-RU" sz="4000" b="1" dirty="0" smtClean="0"/>
              <a:t>!! </a:t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en-US" sz="4000" b="1" dirty="0" err="1" smtClean="0"/>
              <a:t>byck</a:t>
            </a:r>
            <a:r>
              <a:rPr lang="en-US" sz="4000" b="1" dirty="0" smtClean="0"/>
              <a:t> is my dog.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en-US" sz="4000" b="1" dirty="0" smtClean="0"/>
              <a:t>87 97 115 32 98 111 114 110 32 105 110 32 49 57 55 53 46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en-US" sz="4000" b="1" dirty="0" smtClean="0"/>
              <a:t>24576/8=572 </a:t>
            </a:r>
            <a:r>
              <a:rPr lang="ru-RU" sz="4000" b="1" dirty="0" smtClean="0"/>
              <a:t>символа 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548616"/>
            <a:ext cx="8229600" cy="5775984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u="sng" dirty="0" smtClean="0"/>
              <a:t>Текстовый редактор </a:t>
            </a:r>
            <a:r>
              <a:rPr lang="ru-RU" dirty="0" smtClean="0"/>
              <a:t>– прикладная программа, позволяющая создавать текстовые документы, редактировать их, просматривать содержимое документа на экране, распечатывать документ.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u="sng" dirty="0" smtClean="0"/>
              <a:t>Текстовый процессор </a:t>
            </a:r>
            <a:r>
              <a:rPr lang="ru-RU" dirty="0" smtClean="0"/>
              <a:t>– текстовый редактор с широкими возможностями форматирования текста, включая графику, проверку правописания. </a:t>
            </a:r>
          </a:p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err="1" smtClean="0"/>
              <a:t>Microsoft</a:t>
            </a:r>
            <a:r>
              <a:rPr lang="ru-RU" b="1" dirty="0" smtClean="0"/>
              <a:t>  </a:t>
            </a:r>
            <a:r>
              <a:rPr lang="ru-RU" b="1" dirty="0" err="1" smtClean="0"/>
              <a:t>Word</a:t>
            </a:r>
            <a:r>
              <a:rPr lang="ru-RU" b="1" dirty="0" smtClean="0"/>
              <a:t> и </a:t>
            </a:r>
            <a:r>
              <a:rPr lang="en-US" b="1" dirty="0" smtClean="0"/>
              <a:t>Open</a:t>
            </a:r>
            <a:r>
              <a:rPr lang="ru-RU" b="1" dirty="0" err="1" smtClean="0"/>
              <a:t>Оffice</a:t>
            </a:r>
            <a:r>
              <a:rPr lang="ru-RU" b="1" dirty="0" smtClean="0"/>
              <a:t> </a:t>
            </a:r>
            <a:r>
              <a:rPr lang="ru-RU" b="1" dirty="0" err="1" smtClean="0"/>
              <a:t>Writer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/>
              <a:t>Adobe</a:t>
            </a:r>
            <a:r>
              <a:rPr lang="ru-RU" b="1" dirty="0" smtClean="0"/>
              <a:t> </a:t>
            </a:r>
            <a:r>
              <a:rPr lang="ru-RU" b="1" dirty="0" err="1" smtClean="0"/>
              <a:t>PageMaker</a:t>
            </a:r>
            <a:r>
              <a:rPr lang="ru-RU" b="1" dirty="0" smtClean="0"/>
              <a:t>, </a:t>
            </a:r>
            <a:r>
              <a:rPr lang="ru-RU" b="1" dirty="0" err="1" smtClean="0"/>
              <a:t>Microsoft</a:t>
            </a:r>
            <a:r>
              <a:rPr lang="ru-RU" b="1" dirty="0" smtClean="0"/>
              <a:t> </a:t>
            </a:r>
            <a:r>
              <a:rPr lang="ru-RU" b="1" dirty="0" err="1" smtClean="0"/>
              <a:t>Office</a:t>
            </a:r>
            <a:r>
              <a:rPr lang="ru-RU" b="1" dirty="0" smtClean="0"/>
              <a:t> </a:t>
            </a:r>
            <a:r>
              <a:rPr lang="ru-RU" b="1" dirty="0" err="1" smtClean="0"/>
              <a:t>Publisher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/>
              <a:t>Microsoft</a:t>
            </a:r>
            <a:r>
              <a:rPr lang="ru-RU" b="1" dirty="0" smtClean="0"/>
              <a:t> </a:t>
            </a:r>
            <a:r>
              <a:rPr lang="ru-RU" b="1" dirty="0" err="1" smtClean="0"/>
              <a:t>FrontPage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Структурные единицы текста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Символьная информация – данные</a:t>
            </a:r>
          </a:p>
          <a:p>
            <a:r>
              <a:rPr lang="ru-RU" dirty="0" smtClean="0"/>
              <a:t>Наименьший элемент текста – символ</a:t>
            </a:r>
          </a:p>
          <a:p>
            <a:r>
              <a:rPr lang="ru-RU" dirty="0" smtClean="0"/>
              <a:t>1 байт – информационный вес символа</a:t>
            </a:r>
          </a:p>
          <a:p>
            <a:r>
              <a:rPr lang="ru-RU" dirty="0" smtClean="0"/>
              <a:t>Слова – символьные последовательности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C:\Users\Елена\Pictures\2015-12-10\001.jpg"/>
          <p:cNvPicPr/>
          <p:nvPr/>
        </p:nvPicPr>
        <p:blipFill>
          <a:blip r:embed="rId2" cstate="print"/>
          <a:srcRect l="8031" t="46429" r="53737" b="1173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9482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Правила оформления</a:t>
            </a:r>
            <a:br>
              <a:rPr lang="ru-RU" dirty="0" smtClean="0"/>
            </a:br>
            <a:r>
              <a:rPr lang="ru-RU" dirty="0" smtClean="0"/>
              <a:t> текстовых документов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18652"/>
            <a:ext cx="8229600" cy="5505948"/>
          </a:xfrm>
        </p:spPr>
        <p:txBody>
          <a:bodyPr>
            <a:normAutofit lnSpcReduction="10000"/>
          </a:bodyPr>
          <a:lstStyle/>
          <a:p>
            <a:r>
              <a:rPr lang="ru-RU" b="1" u="sng" dirty="0" smtClean="0"/>
              <a:t>Редактирование</a:t>
            </a:r>
            <a:r>
              <a:rPr lang="ru-RU" dirty="0" smtClean="0"/>
              <a:t> – преобразование, обеспечивающее добавление, удаление, перемещение или исправление содержание документа.</a:t>
            </a:r>
          </a:p>
          <a:p>
            <a:r>
              <a:rPr lang="ru-RU" b="1" u="sng" dirty="0" smtClean="0"/>
              <a:t>Форматирование</a:t>
            </a:r>
            <a:r>
              <a:rPr lang="ru-RU" dirty="0" smtClean="0"/>
              <a:t> - процесс преобразования внешнего вида текста с целью сделать его наиболее удобным для чтения.</a:t>
            </a:r>
          </a:p>
          <a:p>
            <a:r>
              <a:rPr lang="ru-RU" b="1" dirty="0" smtClean="0"/>
              <a:t>Копирование и перемещение фрагментов текста</a:t>
            </a:r>
          </a:p>
          <a:p>
            <a:r>
              <a:rPr lang="ru-RU" b="1" u="sng" dirty="0" smtClean="0"/>
              <a:t>Буфер обмена </a:t>
            </a:r>
            <a:r>
              <a:rPr lang="ru-RU" dirty="0" smtClean="0"/>
              <a:t>– область оперативной памяти компьютера, в которой могут сохраняться данные различных форматов для переноса или копирования их между приложениями или частями одного приложения.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998676"/>
            <a:ext cx="8686800" cy="10801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Последовательность действий </a:t>
            </a:r>
            <a:br>
              <a:rPr lang="ru-RU" sz="3600" dirty="0" smtClean="0"/>
            </a:br>
            <a:r>
              <a:rPr lang="ru-RU" sz="3600" dirty="0" smtClean="0"/>
              <a:t>при копировании или перемещении фрагментов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1718772"/>
          <a:ext cx="9144000" cy="46298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6202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Забрать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 в буфер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(при перемещении)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Скопировать 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в буфер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 (при копировании)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Вставить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из буфера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2898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Команда меню «Правка»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Вырезать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Копировать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Вставить</a:t>
                      </a:r>
                    </a:p>
                  </a:txBody>
                  <a:tcPr marL="68580" marR="68580" marT="0" marB="0"/>
                </a:tc>
              </a:tr>
              <a:tr h="17197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Горячие клавиши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</a:rPr>
                        <a:t>Ctrl + X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или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</a:rPr>
                        <a:t>Ctrl + Delete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</a:rPr>
                        <a:t>Ctrl + C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или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</a:rPr>
                        <a:t>Ctrl + Insert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Ctrl + V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или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Shift + Insert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175</TotalTime>
  <Words>288</Words>
  <Application>Microsoft Office PowerPoint</Application>
  <PresentationFormat>Экран (4:3)</PresentationFormat>
  <Paragraphs>82</Paragraphs>
  <Slides>23</Slides>
  <Notes>10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Тема урока:   Основные приемы ввода и редактирования текста.</vt:lpstr>
      <vt:lpstr>  Девиз урока: </vt:lpstr>
      <vt:lpstr>   Домашнее задание:  Happy New Year? Dear friends!!   byck is my dog.  87 97 115 32 98 111 114 110 32 105 110 32 49 57 55 53 46  24576/8=572 символа </vt:lpstr>
      <vt:lpstr> </vt:lpstr>
      <vt:lpstr>Структурные единицы текста</vt:lpstr>
      <vt:lpstr>Слайд 6</vt:lpstr>
      <vt:lpstr>Правила оформления  текстовых документов</vt:lpstr>
      <vt:lpstr>  </vt:lpstr>
      <vt:lpstr>Последовательность действий  при копировании или перемещении фрагментов </vt:lpstr>
      <vt:lpstr>Физкультминутка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Практическая  работа</vt:lpstr>
      <vt:lpstr>Подведем итоги   Домашнее задание:   п.14,  вопросы</vt:lpstr>
      <vt:lpstr>Оцените себя на уроке:   «Отлично»-красный «Хорошо»-синий «Нормально»-оранжевый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  Сохранение и загрузка файлов. Основные приемы ввода и редактирования текста.</dc:title>
  <dc:creator>елена</dc:creator>
  <cp:lastModifiedBy>елена</cp:lastModifiedBy>
  <cp:revision>24</cp:revision>
  <dcterms:created xsi:type="dcterms:W3CDTF">2015-12-09T14:00:42Z</dcterms:created>
  <dcterms:modified xsi:type="dcterms:W3CDTF">2016-01-24T06:06:28Z</dcterms:modified>
</cp:coreProperties>
</file>