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5"/>
  </p:notesMasterIdLst>
  <p:sldIdLst>
    <p:sldId id="257" r:id="rId2"/>
    <p:sldId id="258" r:id="rId3"/>
    <p:sldId id="256" r:id="rId4"/>
    <p:sldId id="269" r:id="rId5"/>
    <p:sldId id="259" r:id="rId6"/>
    <p:sldId id="260" r:id="rId7"/>
    <p:sldId id="261" r:id="rId8"/>
    <p:sldId id="263" r:id="rId9"/>
    <p:sldId id="262" r:id="rId10"/>
    <p:sldId id="264" r:id="rId11"/>
    <p:sldId id="267" r:id="rId12"/>
    <p:sldId id="268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ristina Sopiga" initials="KS" lastIdx="0" clrIdx="0">
    <p:extLst>
      <p:ext uri="{19B8F6BF-5375-455C-9EA6-DF929625EA0E}">
        <p15:presenceInfo xmlns:p15="http://schemas.microsoft.com/office/powerpoint/2012/main" userId="Khristina Sopig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B5AE6-F8F3-4C0E-927B-AF6FD2A0366E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4AA3C-9E0E-45F6-830C-D10B176ED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80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E1C0A40-2129-4FE7-93DF-36A48FE32F75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0F7660D-E31E-4A3F-B983-0FBBF492EC0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44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0A40-2129-4FE7-93DF-36A48FE32F75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660D-E31E-4A3F-B983-0FBBF492E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4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0A40-2129-4FE7-93DF-36A48FE32F75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660D-E31E-4A3F-B983-0FBBF492EC0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430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0A40-2129-4FE7-93DF-36A48FE32F75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660D-E31E-4A3F-B983-0FBBF492EC0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126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0A40-2129-4FE7-93DF-36A48FE32F75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660D-E31E-4A3F-B983-0FBBF492E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947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0A40-2129-4FE7-93DF-36A48FE32F75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660D-E31E-4A3F-B983-0FBBF492EC0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035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0A40-2129-4FE7-93DF-36A48FE32F75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660D-E31E-4A3F-B983-0FBBF492EC0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733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0A40-2129-4FE7-93DF-36A48FE32F75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660D-E31E-4A3F-B983-0FBBF492EC0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128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0A40-2129-4FE7-93DF-36A48FE32F75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660D-E31E-4A3F-B983-0FBBF492EC0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04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0A40-2129-4FE7-93DF-36A48FE32F75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660D-E31E-4A3F-B983-0FBBF492E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34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0A40-2129-4FE7-93DF-36A48FE32F75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660D-E31E-4A3F-B983-0FBBF492EC0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01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0A40-2129-4FE7-93DF-36A48FE32F75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660D-E31E-4A3F-B983-0FBBF492E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97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0A40-2129-4FE7-93DF-36A48FE32F75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660D-E31E-4A3F-B983-0FBBF492EC0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1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0A40-2129-4FE7-93DF-36A48FE32F75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660D-E31E-4A3F-B983-0FBBF492EC0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47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0A40-2129-4FE7-93DF-36A48FE32F75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660D-E31E-4A3F-B983-0FBBF492E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668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0A40-2129-4FE7-93DF-36A48FE32F75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660D-E31E-4A3F-B983-0FBBF492EC0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265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0A40-2129-4FE7-93DF-36A48FE32F75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660D-E31E-4A3F-B983-0FBBF492E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03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1C0A40-2129-4FE7-93DF-36A48FE32F75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F7660D-E31E-4A3F-B983-0FBBF492E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89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23" y="897062"/>
            <a:ext cx="3410431" cy="2305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36" y="3291764"/>
            <a:ext cx="2176031" cy="29842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16" y="587827"/>
            <a:ext cx="3143222" cy="28761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574" y="1064284"/>
            <a:ext cx="2931189" cy="21378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24" y="3628683"/>
            <a:ext cx="3475552" cy="24763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3222" y="-41900"/>
            <a:ext cx="11205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ПРОВЕРКА ДОМАШНЕГО ЗАДАНИЯ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16" y="3807177"/>
            <a:ext cx="3100783" cy="21193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0"/>
            <a:ext cx="609417" cy="5621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6916" y="3038121"/>
            <a:ext cx="370543" cy="398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81740" y="3038121"/>
            <a:ext cx="32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966248" y="1110687"/>
            <a:ext cx="370543" cy="398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011072" y="1110687"/>
            <a:ext cx="32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765911" y="927050"/>
            <a:ext cx="370543" cy="368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0810735" y="897062"/>
            <a:ext cx="32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67156" y="3807177"/>
            <a:ext cx="370543" cy="398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811980" y="3807177"/>
            <a:ext cx="32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63233" y="3628683"/>
            <a:ext cx="370543" cy="398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508057" y="3628683"/>
            <a:ext cx="32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785836" y="3279271"/>
            <a:ext cx="370543" cy="398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8830660" y="3279271"/>
            <a:ext cx="32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5133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0024 L 4.375E-6 0.00047 C -0.03529 0.00533 -0.01745 0.00324 -0.09271 0.00024 C -0.09701 -3.7037E-6 -0.10352 -0.0037 -0.10782 -0.00463 C -0.11094 -0.00532 -0.11407 -0.00532 -0.11693 -0.00578 C -0.125 -0.0074 -0.13321 -0.00879 -0.14128 -0.01064 C -0.17019 -0.01759 -0.14597 -0.01389 -0.18008 -0.02268 C -0.18959 -0.02523 -0.19922 -0.02615 -0.20873 -0.0287 C -0.22032 -0.03194 -0.23151 -0.03634 -0.24297 -0.03958 C -0.27149 -0.04768 -0.26719 -0.04676 -0.28555 -0.04907 C -0.28816 -0.05139 -0.29089 -0.0537 -0.29388 -0.05532 C -0.31615 -0.06805 -0.29362 -0.05301 -0.31368 -0.06365 C -0.328 -0.07129 -0.31823 -0.06851 -0.33399 -0.08055 C -0.34219 -0.0868 -0.35079 -0.09166 -0.35899 -0.09745 C -0.3642 -0.10092 -0.36914 -0.10509 -0.37422 -0.10833 C -0.38282 -0.11365 -0.39193 -0.11713 -0.4 -0.12407 C -0.40287 -0.12639 -0.4056 -0.12893 -0.40834 -0.13101 C -0.4112 -0.13356 -0.41407 -0.13495 -0.4168 -0.13726 C -0.41941 -0.13935 -0.42175 -0.14213 -0.42435 -0.14444 C -0.43008 -0.14953 -0.43607 -0.1537 -0.4418 -0.15879 C -0.44375 -0.16064 -0.44519 -0.16342 -0.44714 -0.16504 C -0.46016 -0.17592 -0.45053 -0.16157 -0.46615 -0.18194 C -0.46941 -0.18611 -0.47188 -0.19189 -0.47513 -0.19629 L -0.48425 -0.20833 C -0.48581 -0.21018 -0.48711 -0.21296 -0.48894 -0.21435 C -0.49063 -0.21597 -0.49258 -0.21713 -0.49428 -0.21921 C -0.49649 -0.22245 -0.49818 -0.22662 -0.50026 -0.23009 C -0.50222 -0.2331 -0.50456 -0.23518 -0.50638 -0.23842 C -0.50795 -0.24143 -0.5086 -0.24514 -0.51016 -0.24814 C -0.5112 -0.25046 -0.51276 -0.25185 -0.51394 -0.25416 C -0.52032 -0.26597 -0.52657 -0.27847 -0.53295 -0.29027 C -0.53542 -0.2949 -0.53789 -0.2993 -0.5405 -0.30347 C -0.54141 -0.30532 -0.54258 -0.30671 -0.54362 -0.30856 C -0.55313 -0.32639 -0.55443 -0.33032 -0.56407 -0.34444 C -0.56993 -0.35324 -0.56563 -0.34583 -0.57162 -0.35301 C -0.57344 -0.35509 -0.57513 -0.35787 -0.57696 -0.36041 C -0.57826 -0.36226 -0.57917 -0.36458 -0.58073 -0.3662 C -0.58151 -0.36713 -0.5823 -0.36782 -0.58295 -0.36875 C -0.58373 -0.36967 -0.58438 -0.37129 -0.58529 -0.37222 C -0.60469 -0.39629 -0.58021 -0.36435 -0.59206 -0.38078 C -0.59336 -0.3824 -0.59467 -0.38379 -0.59584 -0.38541 C -0.59636 -0.38634 -0.59727 -0.38773 -0.59727 -0.38773 L -0.59727 -0.38773 " pathEditMode="relative" rAng="0" ptsTypes="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70" y="-1925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6.25E-7 0.00023 C 0.0013 -0.00324 0.00273 -0.00602 0.00417 -0.00903 C 0.00469 -0.01065 0.00508 -0.01273 0.00573 -0.01412 C 0.00729 -0.0169 0.00924 -0.01921 0.01081 -0.02176 C 0.01367 -0.02685 0.01628 -0.03241 0.01927 -0.0368 C 0.02109 -0.03958 0.02279 -0.04167 0.02435 -0.04444 C 0.02591 -0.04745 0.02708 -0.05139 0.02865 -0.0544 C 0.03177 -0.06088 0.03542 -0.06736 0.03867 -0.07361 C 0.04023 -0.07639 0.04219 -0.07917 0.0431 -0.08241 C 0.04883 -0.10579 0.04245 -0.08171 0.04792 -0.09884 C 0.04896 -0.10162 0.04948 -0.10486 0.05052 -0.10787 C 0.05143 -0.10995 0.05286 -0.1118 0.05391 -0.11412 C 0.05521 -0.1169 0.05638 -0.11991 0.05742 -0.12268 C 0.06029 -0.13171 0.05742 -0.12685 0.06068 -0.13171 C 0.06133 -0.1338 0.06185 -0.13588 0.06237 -0.13796 C 0.06276 -0.13935 0.06263 -0.14097 0.06328 -0.1419 C 0.0638 -0.14282 0.06484 -0.14352 0.06575 -0.14421 C 0.06641 -0.1456 0.0668 -0.14699 0.06745 -0.14815 C 0.06823 -0.14954 0.0694 -0.15046 0.06992 -0.15185 C 0.0707 -0.15347 0.07096 -0.15555 0.07174 -0.15694 C 0.0724 -0.15833 0.07357 -0.15949 0.07422 -0.16088 C 0.07552 -0.16319 0.07643 -0.16597 0.0776 -0.16852 C 0.07956 -0.17222 0.08177 -0.17593 0.08359 -0.17986 C 0.08581 -0.18495 0.09088 -0.19699 0.09362 -0.2 C 0.09583 -0.20255 0.09844 -0.20463 0.10052 -0.20764 C 0.10885 -0.21921 0.09674 -0.2118 0.11393 -0.22662 C 0.12487 -0.23611 0.11536 -0.22708 0.12409 -0.2368 C 0.12578 -0.23843 0.1276 -0.23981 0.1293 -0.24167 C 0.13164 -0.24468 0.13333 -0.2493 0.13594 -0.25185 C 0.13815 -0.25393 0.14062 -0.25579 0.14271 -0.2581 C 0.14544 -0.26157 0.1474 -0.26643 0.15039 -0.26968 C 0.15365 -0.27292 0.15677 -0.27708 0.16055 -0.27963 C 0.16211 -0.28102 0.16393 -0.28194 0.16549 -0.28356 C 0.16719 -0.28495 0.16888 -0.28704 0.17057 -0.28843 C 0.17409 -0.29143 0.17617 -0.29259 0.17982 -0.29491 C 0.18099 -0.29653 0.18216 -0.29815 0.1832 -0.29977 C 0.18411 -0.30139 0.18463 -0.30393 0.18581 -0.30486 C 0.18698 -0.30602 0.18867 -0.30579 0.18997 -0.30602 C 0.19062 -0.30694 0.19102 -0.30787 0.1918 -0.3088 C 0.19258 -0.30972 0.19362 -0.31018 0.19414 -0.31134 C 0.19492 -0.31227 0.19518 -0.31412 0.19596 -0.31505 C 0.19713 -0.31667 0.19883 -0.31759 0.20013 -0.31875 C 0.20104 -0.31968 0.20195 -0.32037 0.20273 -0.3213 C 0.20325 -0.32222 0.20378 -0.32315 0.2043 -0.32407 C 0.20521 -0.325 0.20612 -0.32546 0.2069 -0.32639 C 0.20755 -0.32708 0.20794 -0.32824 0.20859 -0.32893 C 0.21406 -0.33426 0.21003 -0.32824 0.21549 -0.33518 C 0.21719 -0.33773 0.21875 -0.34028 0.22057 -0.34282 L 0.22383 -0.34792 C 0.22474 -0.3493 0.22526 -0.35069 0.2263 -0.35185 C 0.22721 -0.35255 0.22812 -0.35324 0.22891 -0.35417 C 0.23073 -0.35671 0.23203 -0.35949 0.23398 -0.3618 C 0.23503 -0.36319 0.2362 -0.36458 0.23724 -0.36574 C 0.23815 -0.36643 0.23919 -0.3669 0.23984 -0.36805 C 0.24088 -0.36968 0.24167 -0.37153 0.24232 -0.37315 C 0.24297 -0.3743 0.24336 -0.37593 0.24414 -0.37708 C 0.2457 -0.37917 0.24779 -0.37986 0.24922 -0.38194 C 0.24974 -0.38287 0.25013 -0.38403 0.25091 -0.38472 C 0.25195 -0.38542 0.25312 -0.38542 0.25417 -0.38588 C 0.25599 -0.38657 0.25768 -0.3875 0.25924 -0.38843 C 0.26016 -0.38889 0.26107 -0.38889 0.26185 -0.38958 C 0.26914 -0.39699 0.2599 -0.38819 0.26693 -0.39329 C 0.26784 -0.39398 0.26862 -0.39537 0.2694 -0.39606 C 0.27109 -0.39676 0.27292 -0.39653 0.27461 -0.39722 C 0.28177 -0.39977 0.2776 -0.39977 0.2806 -0.39977 L 0.2806 -0.39954 " pathEditMode="relative" rAng="0" ptsTypes="AAAAAAAAAAAAAAAAAAAAAA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23" y="-1997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0.01435 L -0.00143 0.01458 C 0.11381 0.02824 0.22982 0.01504 0.34558 0.01435 C 0.34909 0.01435 0.35691 0.01296 0.36107 0.01157 C 0.36732 0.00972 0.36159 0.00949 0.37162 0.00764 C 0.37891 0.00648 0.3862 0.00648 0.39336 0.00509 C 0.41654 0.00069 0.40652 0.00208 0.42253 -0.00023 C 0.42383 -0.00046 0.42527 -0.00093 0.42644 -0.00139 C 0.42995 -0.00278 0.43321 -0.0044 0.43633 -0.00533 C 0.44024 -0.00648 0.44415 -0.00787 0.44792 -0.00787 C 0.48399 -0.00926 0.5198 -0.0088 0.55573 -0.00926 C 0.56185 -0.01273 0.5573 -0.01065 0.56993 -0.01065 L 0.56993 -0.01042 " pathEditMode="relative" rAng="0" ptsTypes="AAAAAAAAAAA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68" y="-97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5.92593E-6 L 2.91667E-6 5.92593E-6 C -0.00222 -0.00092 -0.00443 -0.00254 -0.00664 -0.00277 C -0.0961 -0.00763 -0.04714 -0.00023 -0.07943 -0.00533 C -0.10951 -0.0162 -0.07852 -0.00555 -0.16328 -0.0081 C -0.16602 -0.0081 -0.16862 -0.00902 -0.17136 -0.00925 C -0.17266 -0.00972 -0.17839 -0.01203 -0.17943 -0.01203 L -0.253 -0.01319 C -0.25808 -0.01296 -0.26328 -0.01296 -0.26836 -0.01203 C -0.26966 -0.0118 -0.27084 -0.00972 -0.27214 -0.00925 C -0.27696 -0.00763 -0.2819 -0.0081 -0.28672 -0.0081 L -0.28672 -0.0081 " pathEditMode="relative" ptsTypes="AAAAAAAAAA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0093 L 0.00547 -0.0007 C 0.00638 0.00347 0.00768 0.00856 0.00859 0.01342 C 0.00951 0.01851 0.01029 0.03078 0.01055 0.03518 C 0.01094 0.05347 0.01094 0.07199 0.01172 0.09027 C 0.01172 0.09236 0.01263 0.09398 0.01263 0.09606 C 0.01302 0.10925 0.0125 0.17963 0.01484 0.21226 C 0.01484 0.21458 0.01563 0.21736 0.01576 0.21967 C 0.01654 0.22685 0.01732 0.23425 0.01797 0.24143 C 0.01823 0.28495 0.01836 0.32847 0.01888 0.37199 C 0.01888 0.37361 0.01992 0.37476 0.02005 0.37638 C 0.02057 0.38125 0.02122 0.39097 0.02122 0.39143 L 0.02122 0.39097 " pathEditMode="relative" rAng="0" ptsTypes="AAAAAAAAAAA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1960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9 -0.01389 L 0.01029 -0.01389 C 0.01081 0.00949 0.0099 -0.0081 0.01159 0.00787 C 0.01172 0.00972 0.01185 0.01158 0.01198 0.0132 C 0.01224 0.01713 0.01224 0.0213 0.01263 0.025 C 0.01289 0.02732 0.01328 0.0294 0.01367 0.03148 C 0.01393 0.03588 0.01419 0.04028 0.01432 0.04468 C 0.01576 0.06713 0.01432 0.03935 0.01576 0.06412 C 0.01732 0.09074 0.01419 0.04491 0.01719 0.08519 C 0.01758 0.09028 0.01784 0.0956 0.01823 0.1007 C 0.01862 0.1044 0.01927 0.10764 0.01966 0.11134 C 0.02005 0.11597 0.02031 0.12083 0.0207 0.1257 C 0.02096 0.1294 0.02149 0.1331 0.02175 0.13704 C 0.02214 0.1419 0.02227 0.14699 0.02279 0.15162 C 0.02344 0.15648 0.02422 0.16111 0.02487 0.16597 C 0.02513 0.17014 0.02513 0.17477 0.02565 0.17894 C 0.02904 0.21389 0.02708 0.17153 0.03021 0.22338 C 0.03034 0.22732 0.0306 0.23125 0.03086 0.23519 C 0.03099 0.2382 0.03099 0.24144 0.03125 0.24421 C 0.03164 0.24884 0.03216 0.25301 0.03268 0.25741 C 0.0349 0.28287 0.03164 0.25347 0.03438 0.27685 C 0.03477 0.2838 0.03477 0.29097 0.03542 0.29769 C 0.03594 0.30417 0.0362 0.30556 0.03646 0.31204 C 0.03698 0.32732 0.03646 0.31921 0.03711 0.32778 C 0.03724 0.33148 0.03763 0.36273 0.03789 0.36829 C 0.03789 0.36968 0.03815 0.37083 0.03828 0.37222 C 0.03906 0.38588 0.03815 0.375 0.03893 0.38403 L 0.03971 0.40486 L 0.03971 0.40625 " pathEditMode="relative" rAng="0" ptsTypes="AAAAAAAAAAAAAAAAAAAAAAAAAAA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417" cy="5621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62187"/>
            <a:ext cx="107845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Вотчина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- наследственное земельное владение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336" y="2891678"/>
            <a:ext cx="4448175" cy="3333750"/>
          </a:xfrm>
          <a:prstGeom prst="rect">
            <a:avLst/>
          </a:prstGeom>
        </p:spPr>
      </p:pic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482" y="1017494"/>
            <a:ext cx="5029200" cy="571500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8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000" b="1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 b="1" dirty="0" smtClean="0"/>
              <a:t>	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000" b="1" dirty="0" smtClean="0"/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800" b="1" dirty="0" smtClean="0"/>
              <a:t>             Это принудительные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800" b="1" dirty="0" smtClean="0"/>
              <a:t>                обязанности </a:t>
            </a:r>
            <a:r>
              <a:rPr lang="ru-RU" altLang="ru-RU" sz="1800" b="1" dirty="0"/>
              <a:t>за пользование </a:t>
            </a:r>
            <a:endParaRPr lang="ru-RU" altLang="ru-RU" sz="1800" b="1" dirty="0" smtClean="0"/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800" b="1" dirty="0"/>
              <a:t> </a:t>
            </a:r>
            <a:r>
              <a:rPr lang="ru-RU" altLang="ru-RU" sz="1800" b="1" dirty="0" smtClean="0"/>
              <a:t>               крестьян </a:t>
            </a:r>
            <a:r>
              <a:rPr lang="ru-RU" altLang="ru-RU" sz="1800" b="1" dirty="0"/>
              <a:t>землей феодала.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8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8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dirty="0" smtClean="0"/>
              <a:t>       </a:t>
            </a:r>
            <a:endParaRPr lang="ru-RU" altLang="ru-RU" sz="1800" b="1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1800" b="1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1800" b="1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8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800" dirty="0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1351009" y="2017547"/>
            <a:ext cx="3048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 dirty="0"/>
              <a:t>повинности</a:t>
            </a: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493478" y="4558553"/>
            <a:ext cx="2057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 b="1" dirty="0" smtClean="0"/>
              <a:t>Барщина</a:t>
            </a:r>
          </a:p>
          <a:p>
            <a:pPr algn="ctr"/>
            <a:r>
              <a:rPr lang="ru-RU" altLang="ru-RU" sz="2000" b="1" dirty="0" smtClean="0"/>
              <a:t>(работы)</a:t>
            </a:r>
            <a:endParaRPr lang="ru-RU" altLang="ru-RU" sz="2000" b="1" dirty="0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4399009" y="4558553"/>
            <a:ext cx="21336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 b="1" dirty="0" smtClean="0"/>
              <a:t>Оброк</a:t>
            </a:r>
          </a:p>
          <a:p>
            <a:pPr algn="ctr"/>
            <a:r>
              <a:rPr lang="ru-RU" altLang="ru-RU" sz="2000" b="1" dirty="0" smtClean="0"/>
              <a:t>(продукты)</a:t>
            </a:r>
            <a:endParaRPr lang="ru-RU" altLang="ru-RU" sz="2000" b="1" dirty="0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H="1">
            <a:off x="995082" y="2587154"/>
            <a:ext cx="914400" cy="1971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3897405" y="2587154"/>
            <a:ext cx="1416003" cy="19713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13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417" cy="5621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28058" y="304800"/>
            <a:ext cx="7426199" cy="896470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72558" y="399092"/>
            <a:ext cx="7426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ОТВЕТ НА ВОПРОС УРОКА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6470" y="1804555"/>
            <a:ext cx="10659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Почему Ярослав Владимирович остался в истории с прозвищем Мудрый?</a:t>
            </a:r>
            <a:endParaRPr lang="ru-RU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928" y="3487269"/>
            <a:ext cx="2587035" cy="258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3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417" cy="5621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28058" y="304800"/>
            <a:ext cx="7426199" cy="896470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72558" y="399092"/>
            <a:ext cx="7426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ДОМАШНЕЕ ЗАДАНИЕ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8169" y="1295562"/>
            <a:ext cx="10165976" cy="821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 _</a:t>
            </a:r>
            <a:r>
              <a:rPr lang="ru-RU" sz="4400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ru-RU" sz="44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</a:t>
            </a:r>
            <a:r>
              <a:rPr lang="ru-RU" sz="4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(§ 3 в учебнике ИСВ):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757329"/>
              </p:ext>
            </p:extLst>
          </p:nvPr>
        </p:nvGraphicFramePr>
        <p:xfrm>
          <a:off x="2152822" y="2495674"/>
          <a:ext cx="7265670" cy="332536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632835">
                  <a:extLst>
                    <a:ext uri="{9D8B030D-6E8A-4147-A177-3AD203B41FA5}">
                      <a16:colId xmlns:a16="http://schemas.microsoft.com/office/drawing/2014/main" val="2016805277"/>
                    </a:ext>
                  </a:extLst>
                </a:gridCol>
                <a:gridCol w="3632835">
                  <a:extLst>
                    <a:ext uri="{9D8B030D-6E8A-4147-A177-3AD203B41FA5}">
                      <a16:colId xmlns:a16="http://schemas.microsoft.com/office/drawing/2014/main" val="38493871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КАРЛ ВЕЛИКИЙ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ЯРОСЛАВ МУДРЫЙ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63345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ОБЩЕЕ</a:t>
                      </a:r>
                      <a:endParaRPr lang="ru-RU" sz="2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ru-RU" sz="2400" dirty="0" smtClean="0">
                          <a:effectLst/>
                        </a:rPr>
                        <a:t>1. </a:t>
                      </a:r>
                      <a:endParaRPr lang="ru-RU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ru-RU" sz="2400" dirty="0" smtClean="0">
                          <a:effectLst/>
                        </a:rPr>
                        <a:t>2.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РАЗЛИЧНОЕ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880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ru-RU" sz="2400" dirty="0" smtClean="0">
                          <a:effectLst/>
                        </a:rPr>
                        <a:t>1.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ru-RU" sz="2400" dirty="0" smtClean="0">
                          <a:effectLst/>
                        </a:rPr>
                        <a:t>1.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01177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ru-RU" sz="2400" dirty="0" smtClean="0">
                          <a:effectLst/>
                        </a:rPr>
                        <a:t>2.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ru-RU" sz="2400" dirty="0" smtClean="0">
                          <a:effectLst/>
                        </a:rPr>
                        <a:t>2.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9098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60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417" cy="5621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342" y="876488"/>
            <a:ext cx="2857500" cy="1905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342" y="3392140"/>
            <a:ext cx="2155241" cy="27130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025" y="3306371"/>
            <a:ext cx="3720574" cy="27115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54" y="614217"/>
            <a:ext cx="2739304" cy="28820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7" y="969428"/>
            <a:ext cx="3630708" cy="205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3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17005" y="1143586"/>
            <a:ext cx="4697506" cy="41237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945275" y="1168913"/>
            <a:ext cx="277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ВЛАДИМИР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8344" y="2339250"/>
            <a:ext cx="2172979" cy="31376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2762642" y="1600545"/>
            <a:ext cx="1627117" cy="103143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438443" y="1595254"/>
            <a:ext cx="1551867" cy="1488615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915933" y="1555962"/>
            <a:ext cx="1679443" cy="1148143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3098570" y="1588298"/>
            <a:ext cx="1824280" cy="148083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4193982" y="1588298"/>
            <a:ext cx="1100634" cy="2231615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87" idx="0"/>
          </p:cNvCxnSpPr>
          <p:nvPr/>
        </p:nvCxnSpPr>
        <p:spPr>
          <a:xfrm>
            <a:off x="5499723" y="1564479"/>
            <a:ext cx="8602" cy="272899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743592" y="1595254"/>
            <a:ext cx="1002258" cy="2264133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3598305" y="1600545"/>
            <a:ext cx="1520015" cy="1800953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988424" y="1577788"/>
            <a:ext cx="1420222" cy="189606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52945" y="2307185"/>
            <a:ext cx="1686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ВЫШЕСЛАВ</a:t>
            </a:r>
            <a:endParaRPr lang="ru-RU" dirty="0"/>
          </a:p>
        </p:txBody>
      </p:sp>
      <p:cxnSp>
        <p:nvCxnSpPr>
          <p:cNvPr id="65" name="Прямая со стрелкой 64"/>
          <p:cNvCxnSpPr>
            <a:endCxn id="61" idx="0"/>
          </p:cNvCxnSpPr>
          <p:nvPr/>
        </p:nvCxnSpPr>
        <p:spPr>
          <a:xfrm flipH="1">
            <a:off x="1596204" y="1555962"/>
            <a:ext cx="2033400" cy="751223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866428" y="2740837"/>
            <a:ext cx="2172979" cy="31376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1034637" y="2705147"/>
            <a:ext cx="221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СВЯТОПОЛК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336311" y="3125858"/>
            <a:ext cx="2172979" cy="31376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/>
          <p:cNvSpPr txBox="1"/>
          <p:nvPr/>
        </p:nvSpPr>
        <p:spPr>
          <a:xfrm>
            <a:off x="1739648" y="3090441"/>
            <a:ext cx="1417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ИЗЯСЛАВ</a:t>
            </a:r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1937811" y="3506148"/>
            <a:ext cx="2172979" cy="31376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78"/>
          <p:cNvSpPr txBox="1"/>
          <p:nvPr/>
        </p:nvSpPr>
        <p:spPr>
          <a:xfrm>
            <a:off x="2267473" y="3473848"/>
            <a:ext cx="159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МСТИСЛАВ</a:t>
            </a:r>
            <a:endParaRPr lang="ru-RU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2535310" y="3913787"/>
            <a:ext cx="2172979" cy="31376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83"/>
          <p:cNvSpPr txBox="1"/>
          <p:nvPr/>
        </p:nvSpPr>
        <p:spPr>
          <a:xfrm>
            <a:off x="2938647" y="3878370"/>
            <a:ext cx="1417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ЯРОСЛАВ</a:t>
            </a:r>
            <a:endParaRPr lang="ru-RU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4355896" y="4328886"/>
            <a:ext cx="2172979" cy="31376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4759233" y="4293469"/>
            <a:ext cx="149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ВСЕВОЛОД</a:t>
            </a:r>
            <a:endParaRPr lang="ru-RU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6780823" y="3525472"/>
            <a:ext cx="2172979" cy="31376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7077738" y="3490055"/>
            <a:ext cx="162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СТАНИСЛАВ</a:t>
            </a:r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7454474" y="3143321"/>
            <a:ext cx="2172979" cy="31376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/>
          <p:cNvSpPr txBox="1"/>
          <p:nvPr/>
        </p:nvSpPr>
        <p:spPr>
          <a:xfrm>
            <a:off x="7767652" y="3110273"/>
            <a:ext cx="1608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СУДИСЛАВ</a:t>
            </a:r>
            <a:endParaRPr lang="ru-RU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8048307" y="2770333"/>
            <a:ext cx="2172979" cy="31376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8377368" y="2740203"/>
            <a:ext cx="15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СВЯТОСЛАВ</a:t>
            </a:r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8614836" y="2403695"/>
            <a:ext cx="2172979" cy="31376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TextBox 95"/>
          <p:cNvSpPr txBox="1"/>
          <p:nvPr/>
        </p:nvSpPr>
        <p:spPr>
          <a:xfrm>
            <a:off x="9219902" y="2388389"/>
            <a:ext cx="1613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БОРИС</a:t>
            </a:r>
            <a:endParaRPr lang="ru-RU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9342196" y="2042539"/>
            <a:ext cx="2172979" cy="31376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TextBox 97"/>
          <p:cNvSpPr txBox="1"/>
          <p:nvPr/>
        </p:nvSpPr>
        <p:spPr>
          <a:xfrm>
            <a:off x="9953272" y="2008188"/>
            <a:ext cx="1417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ГЛЕБ</a:t>
            </a:r>
            <a:endParaRPr lang="ru-RU" dirty="0"/>
          </a:p>
        </p:txBody>
      </p:sp>
      <p:cxnSp>
        <p:nvCxnSpPr>
          <p:cNvPr id="120" name="Прямая со стрелкой 119"/>
          <p:cNvCxnSpPr/>
          <p:nvPr/>
        </p:nvCxnSpPr>
        <p:spPr>
          <a:xfrm>
            <a:off x="8314511" y="1564479"/>
            <a:ext cx="2143534" cy="42096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Прямоугольник 147"/>
          <p:cNvSpPr/>
          <p:nvPr/>
        </p:nvSpPr>
        <p:spPr>
          <a:xfrm>
            <a:off x="6183246" y="3904221"/>
            <a:ext cx="2172979" cy="31376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TextBox 148"/>
          <p:cNvSpPr txBox="1"/>
          <p:nvPr/>
        </p:nvSpPr>
        <p:spPr>
          <a:xfrm>
            <a:off x="6586583" y="3868804"/>
            <a:ext cx="149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МСТИСЛАВ</a:t>
            </a:r>
            <a:endParaRPr lang="ru-RU" dirty="0"/>
          </a:p>
        </p:txBody>
      </p:sp>
      <p:cxnSp>
        <p:nvCxnSpPr>
          <p:cNvPr id="160" name="Прямая со стрелкой 159"/>
          <p:cNvCxnSpPr/>
          <p:nvPr/>
        </p:nvCxnSpPr>
        <p:spPr>
          <a:xfrm>
            <a:off x="7588975" y="1585529"/>
            <a:ext cx="1753221" cy="77316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Прямоугольник 182"/>
          <p:cNvSpPr/>
          <p:nvPr/>
        </p:nvSpPr>
        <p:spPr>
          <a:xfrm>
            <a:off x="545911" y="610937"/>
            <a:ext cx="11088880" cy="43187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2" name="Объект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t="-2185" r="-60" b="-305"/>
          <a:stretch>
            <a:fillRect/>
          </a:stretch>
        </p:blipFill>
        <p:spPr bwMode="auto">
          <a:xfrm>
            <a:off x="3323956" y="1045269"/>
            <a:ext cx="5287962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" name="Молния 183"/>
          <p:cNvSpPr/>
          <p:nvPr/>
        </p:nvSpPr>
        <p:spPr>
          <a:xfrm>
            <a:off x="3156897" y="573741"/>
            <a:ext cx="5220471" cy="4419600"/>
          </a:xfrm>
          <a:prstGeom prst="lightningBol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85" name="Рисунок 1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0"/>
            <a:ext cx="609417" cy="56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  <p:bldP spid="84" grpId="0"/>
      <p:bldP spid="183" grpId="0" animBg="1"/>
      <p:bldP spid="183" grpId="1" animBg="1"/>
      <p:bldP spid="184" grpId="0" animBg="1"/>
      <p:bldP spid="18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4115" y="1792938"/>
            <a:ext cx="6815669" cy="132080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«Расцвет Древнерусского государства при Ярославе Мудром»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0141" y="797859"/>
            <a:ext cx="758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ТЕМА УРОКА: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23949" y="311374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Выполнила:</a:t>
            </a:r>
          </a:p>
          <a:p>
            <a:pPr algn="ctr"/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Курдюкова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Христина Петровна</a:t>
            </a:r>
          </a:p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Учитель истории и обществознания</a:t>
            </a:r>
          </a:p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Аспирант кафедры методика преподавания истории, политологии и права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sopiga.x@yandex.ru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0"/>
            <a:ext cx="609417" cy="56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15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417" cy="5621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3035" y="1248743"/>
            <a:ext cx="10659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Почему Ярослав Владимирович остался в истории с прозвищем Мудрый?</a:t>
            </a:r>
            <a:endParaRPr lang="ru-RU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8058" y="113952"/>
            <a:ext cx="7426199" cy="896470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72558" y="208244"/>
            <a:ext cx="7426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ВОПРОС УРОКА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500303"/>
              </p:ext>
            </p:extLst>
          </p:nvPr>
        </p:nvGraphicFramePr>
        <p:xfrm>
          <a:off x="2152822" y="2818403"/>
          <a:ext cx="7265670" cy="332536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632835">
                  <a:extLst>
                    <a:ext uri="{9D8B030D-6E8A-4147-A177-3AD203B41FA5}">
                      <a16:colId xmlns:a16="http://schemas.microsoft.com/office/drawing/2014/main" val="2016805277"/>
                    </a:ext>
                  </a:extLst>
                </a:gridCol>
                <a:gridCol w="3632835">
                  <a:extLst>
                    <a:ext uri="{9D8B030D-6E8A-4147-A177-3AD203B41FA5}">
                      <a16:colId xmlns:a16="http://schemas.microsoft.com/office/drawing/2014/main" val="38493871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КАРЛ ВЕЛИКИЙ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ЯРОСЛАВ МУДРЫЙ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63345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ОБЩЕЕ</a:t>
                      </a:r>
                      <a:endParaRPr lang="ru-RU" sz="2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ru-RU" sz="2400" dirty="0" smtClean="0">
                          <a:effectLst/>
                        </a:rPr>
                        <a:t>1. </a:t>
                      </a:r>
                      <a:endParaRPr lang="ru-RU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ru-RU" sz="2400" dirty="0" smtClean="0">
                          <a:effectLst/>
                        </a:rPr>
                        <a:t>2.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РАЗЛИЧНОЕ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880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ru-RU" sz="2400" dirty="0" smtClean="0">
                          <a:effectLst/>
                        </a:rPr>
                        <a:t>1.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ru-RU" sz="2400" dirty="0" smtClean="0">
                          <a:effectLst/>
                        </a:rPr>
                        <a:t>1.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01177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ru-RU" sz="2400" dirty="0" smtClean="0">
                          <a:effectLst/>
                        </a:rPr>
                        <a:t>2.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ru-RU" sz="2400" dirty="0" smtClean="0">
                          <a:effectLst/>
                        </a:rPr>
                        <a:t>2.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9098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33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417" cy="5621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49" y="1775012"/>
            <a:ext cx="2124108" cy="2860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9042" y="372056"/>
            <a:ext cx="103183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Ярослав Мудрый</a:t>
            </a:r>
          </a:p>
          <a:p>
            <a:pPr algn="ctr"/>
            <a:r>
              <a:rPr lang="ru-RU" sz="5400" dirty="0" smtClean="0"/>
              <a:t>(10     -10    )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7042" y="1376363"/>
            <a:ext cx="683738" cy="633737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52738" y="1376362"/>
            <a:ext cx="627529" cy="633737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63844" y="1231567"/>
            <a:ext cx="898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19</a:t>
            </a:r>
            <a:endParaRPr lang="ru-RU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6751633" y="1231567"/>
            <a:ext cx="894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54</a:t>
            </a:r>
            <a:endParaRPr lang="ru-RU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753035" y="2724120"/>
            <a:ext cx="2967318" cy="321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087" y="2154894"/>
            <a:ext cx="1940571" cy="41130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059" y="2010099"/>
            <a:ext cx="2464845" cy="340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3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417" cy="5621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6087" y="689956"/>
            <a:ext cx="10415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Русская правда- свод законов Древнерусского государства, созданный при Ярославе Мудром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35886" y="3538065"/>
            <a:ext cx="3151689" cy="23637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2787882"/>
            <a:ext cx="2362725" cy="31250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" y="839586"/>
            <a:ext cx="10415642" cy="537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6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417" cy="562187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563709"/>
              </p:ext>
            </p:extLst>
          </p:nvPr>
        </p:nvGraphicFramePr>
        <p:xfrm>
          <a:off x="2128058" y="1313410"/>
          <a:ext cx="7315200" cy="4330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0172">
                  <a:extLst>
                    <a:ext uri="{9D8B030D-6E8A-4147-A177-3AD203B41FA5}">
                      <a16:colId xmlns:a16="http://schemas.microsoft.com/office/drawing/2014/main" val="2877501807"/>
                    </a:ext>
                  </a:extLst>
                </a:gridCol>
                <a:gridCol w="3305028">
                  <a:extLst>
                    <a:ext uri="{9D8B030D-6E8A-4147-A177-3AD203B41FA5}">
                      <a16:colId xmlns:a16="http://schemas.microsoft.com/office/drawing/2014/main" val="1163873994"/>
                    </a:ext>
                  </a:extLst>
                </a:gridCol>
              </a:tblGrid>
              <a:tr h="521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Название группы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Размер штрафа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8574150"/>
                  </a:ext>
                </a:extLst>
              </a:tr>
              <a:tr h="521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Бояре, дружина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80 гривен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2055578"/>
                  </a:ext>
                </a:extLst>
              </a:tr>
              <a:tr h="669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Ремесленники, купцы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12 гривен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9676723"/>
                  </a:ext>
                </a:extLst>
              </a:tr>
              <a:tr h="521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Свободный человек 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40 гривен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1702633"/>
                  </a:ext>
                </a:extLst>
              </a:tr>
              <a:tr h="521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Смерды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5 гривен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9218561"/>
                  </a:ext>
                </a:extLst>
              </a:tr>
              <a:tr h="533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Закупы 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5 гривен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7795209"/>
                  </a:ext>
                </a:extLst>
              </a:tr>
              <a:tr h="521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Рядовичи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5 гривен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2597675"/>
                  </a:ext>
                </a:extLst>
              </a:tr>
              <a:tr h="521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Холоп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5 гривен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358552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28058" y="304800"/>
            <a:ext cx="7426199" cy="896470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72558" y="399092"/>
            <a:ext cx="7426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НЕРАВЕНСТВО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93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417" cy="5621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417" y="433493"/>
            <a:ext cx="10237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accent6">
                    <a:lumMod val="50000"/>
                  </a:schemeClr>
                </a:solidFill>
              </a:rPr>
              <a:t>«ЗМЕЙКА»</a:t>
            </a:r>
            <a:endParaRPr lang="ru-RU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577" y="3848217"/>
            <a:ext cx="2487706" cy="24713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417" y="2118914"/>
            <a:ext cx="100046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Год крещения Руси?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Размер сбора дани- это…?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Русь приняла христианства от…(какой страны)?</a:t>
            </a:r>
          </a:p>
          <a:p>
            <a:pPr marL="342900" indent="-342900">
              <a:buAutoNum type="arabicPeriod"/>
            </a:pP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66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417" cy="5621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28058" y="304800"/>
            <a:ext cx="7426199" cy="896470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72558" y="399092"/>
            <a:ext cx="7426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ОБЩЕСТВЕННЫЙ СТРОЙ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30436" y="1441646"/>
            <a:ext cx="2128058" cy="59851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50970" y="1509092"/>
            <a:ext cx="1886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КНЯЗЬ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90682" y="2079524"/>
            <a:ext cx="3299012" cy="59851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016677" y="2040162"/>
            <a:ext cx="3155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БОЯРЕ</a:t>
            </a:r>
          </a:p>
          <a:p>
            <a:pPr algn="ctr"/>
            <a:r>
              <a:rPr lang="ru-RU" dirty="0" smtClean="0"/>
              <a:t>(старшая дружина)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91435" y="2686493"/>
            <a:ext cx="4814047" cy="59851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890682" y="2662585"/>
            <a:ext cx="3155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ВОЙНЫ</a:t>
            </a:r>
          </a:p>
          <a:p>
            <a:pPr algn="ctr"/>
            <a:r>
              <a:rPr lang="ru-RU" dirty="0" smtClean="0"/>
              <a:t>(младшая дружина)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85247" y="3285009"/>
            <a:ext cx="5244353" cy="59851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962400" y="3263905"/>
            <a:ext cx="3155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КУПЦЫ И РЕМЕСЛЕННИКИ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0447" y="3904629"/>
            <a:ext cx="5997389" cy="59851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052048" y="3862421"/>
            <a:ext cx="3155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СВОБОДНЫЕ ЗЕМЛЕДЕЛЬЦЫ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1568824" y="4203887"/>
            <a:ext cx="1111623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1541929" y="1693758"/>
            <a:ext cx="26895" cy="251012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1555376" y="1706247"/>
            <a:ext cx="2944926" cy="2052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618756" y="2210710"/>
            <a:ext cx="312511" cy="147622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631821" y="2372370"/>
            <a:ext cx="3624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Н</a:t>
            </a:r>
          </a:p>
          <a:p>
            <a:r>
              <a:rPr lang="ru-RU" sz="1400" b="1" dirty="0" smtClean="0"/>
              <a:t>А</a:t>
            </a:r>
          </a:p>
          <a:p>
            <a:r>
              <a:rPr lang="ru-RU" sz="1400" b="1" dirty="0" smtClean="0"/>
              <a:t>Л</a:t>
            </a:r>
          </a:p>
          <a:p>
            <a:r>
              <a:rPr lang="ru-RU" sz="1400" b="1" dirty="0" smtClean="0"/>
              <a:t>О</a:t>
            </a:r>
          </a:p>
          <a:p>
            <a:r>
              <a:rPr lang="ru-RU" sz="1400" b="1" dirty="0" smtClean="0"/>
              <a:t>Г</a:t>
            </a:r>
          </a:p>
          <a:p>
            <a:r>
              <a:rPr lang="ru-RU" sz="1400" b="1" dirty="0" smtClean="0"/>
              <a:t>И</a:t>
            </a:r>
          </a:p>
          <a:p>
            <a:endParaRPr lang="ru-RU" sz="1400" b="1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451463" y="4643718"/>
            <a:ext cx="11265408" cy="8964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2680447" y="5459506"/>
            <a:ext cx="5997389" cy="2310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TextBox 1026"/>
          <p:cNvSpPr txBox="1"/>
          <p:nvPr/>
        </p:nvSpPr>
        <p:spPr>
          <a:xfrm>
            <a:off x="2680447" y="5062257"/>
            <a:ext cx="5997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ХОЛОПЫ     РЯДОВИЧИ(Д)     ЗАКУПЫ($)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089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" grpId="0" animBg="1"/>
      <p:bldP spid="6" grpId="0"/>
      <p:bldP spid="8" grpId="0" animBg="1"/>
      <p:bldP spid="9" grpId="0"/>
      <p:bldP spid="10" grpId="0" animBg="1"/>
      <p:bldP spid="12" grpId="0"/>
      <p:bldP spid="13" grpId="0" animBg="1"/>
      <p:bldP spid="14" grpId="0"/>
      <p:bldP spid="15" grpId="0" animBg="1"/>
      <p:bldP spid="16" grpId="0"/>
      <p:bldP spid="26" grpId="0" animBg="1"/>
      <p:bldP spid="26" grpId="1" animBg="1"/>
      <p:bldP spid="27" grpId="0"/>
      <p:bldP spid="102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314</TotalTime>
  <Words>212</Words>
  <Application>Microsoft Office PowerPoint</Application>
  <PresentationFormat>Широкоэкранный</PresentationFormat>
  <Paragraphs>112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Khristina Sopiga</dc:creator>
  <cp:lastModifiedBy>Khristina Sopiga</cp:lastModifiedBy>
  <cp:revision>28</cp:revision>
  <dcterms:created xsi:type="dcterms:W3CDTF">2016-01-23T09:14:29Z</dcterms:created>
  <dcterms:modified xsi:type="dcterms:W3CDTF">2016-02-08T14:34:07Z</dcterms:modified>
</cp:coreProperties>
</file>