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61" r:id="rId3"/>
    <p:sldId id="282" r:id="rId4"/>
    <p:sldId id="283" r:id="rId5"/>
    <p:sldId id="259" r:id="rId6"/>
    <p:sldId id="284" r:id="rId7"/>
    <p:sldId id="286" r:id="rId8"/>
    <p:sldId id="256" r:id="rId9"/>
    <p:sldId id="257" r:id="rId10"/>
    <p:sldId id="263" r:id="rId11"/>
    <p:sldId id="267" r:id="rId12"/>
    <p:sldId id="268" r:id="rId13"/>
    <p:sldId id="269" r:id="rId14"/>
    <p:sldId id="281" r:id="rId15"/>
    <p:sldId id="289" r:id="rId16"/>
    <p:sldId id="288" r:id="rId17"/>
    <p:sldId id="270" r:id="rId18"/>
    <p:sldId id="290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3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EBED-9E84-4394-92CB-4D9221E7664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96A8-9EBB-4DF4-8D2C-102437012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8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96A8-9EBB-4DF4-8D2C-1024370124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8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7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1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6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2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A12A-FDAE-48D6-B908-9790385F6BA6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26F5-F4C9-4366-A924-C076E261C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isterl.ru/materiali/krushenie_zolotoi_ordi/russkaia_kultura_14-15_vekov.ht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city.ru/text/mos0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rogulkipomoskve.ru/publ/kreml/granovitaja_palata_kremlja/41-1-0-709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slavie.ru/jurnal/culture/svmos-blagoveschenie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ous-greeks.ru/famous/20/Feofan_Grek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y-rublev.ru/andrey-rublev-world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voslavie.ru/jurnal/culture/svmos-blagoveschenie.htm" TargetMode="External"/><Relationship Id="rId3" Type="http://schemas.openxmlformats.org/officeDocument/2006/relationships/hyperlink" Target="http://alpan365.ru/biblioteka/istoriya-rossii-s-drevnejshix/glava-13/" TargetMode="External"/><Relationship Id="rId7" Type="http://schemas.openxmlformats.org/officeDocument/2006/relationships/hyperlink" Target="http://progulkipomoskve.ru/publ/kreml/granovitaja_palata_kremlja/41-1-0-709" TargetMode="External"/><Relationship Id="rId12" Type="http://schemas.openxmlformats.org/officeDocument/2006/relationships/hyperlink" Target="http://hiztory.ru/rus13-15ve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ssiancity.ru/text/mos01.htm" TargetMode="External"/><Relationship Id="rId11" Type="http://schemas.openxmlformats.org/officeDocument/2006/relationships/hyperlink" Target="http://pandia.ru/text/77/153/18444.php" TargetMode="External"/><Relationship Id="rId5" Type="http://schemas.openxmlformats.org/officeDocument/2006/relationships/hyperlink" Target="http://www.novrosen.ru/Russia/culture/literature.htm" TargetMode="External"/><Relationship Id="rId10" Type="http://schemas.openxmlformats.org/officeDocument/2006/relationships/hyperlink" Target="http://www.famous-greeks.ru/famous/20/Feofan_Grek.php" TargetMode="External"/><Relationship Id="rId4" Type="http://schemas.openxmlformats.org/officeDocument/2006/relationships/hyperlink" Target="http://histerl.ru/materiali/krushenie_zolotoi_ordi/russkaia_kultura_14-15_vekov.htm" TargetMode="External"/><Relationship Id="rId9" Type="http://schemas.openxmlformats.org/officeDocument/2006/relationships/hyperlink" Target="http://andrey-rublev.ru/andrey-rublev-world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nnews.ru/static/images/2008-09/472/48d9cf69d1cc1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pamatniki.narod.ru/granat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pan365.ru/biblioteka/istoriya-rossii-s-drevnejshix/glava-1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28" y="-2166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142"/>
            <a:ext cx="4973322" cy="219472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Какое понятие «зашифровано»?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t="17792" r="34119" b="19608"/>
          <a:stretch>
            <a:fillRect/>
          </a:stretch>
        </p:blipFill>
        <p:spPr>
          <a:xfrm>
            <a:off x="5549386" y="470526"/>
            <a:ext cx="3779912" cy="518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25" y="2812616"/>
            <a:ext cx="5374567" cy="303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-154495" y="60540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Андрей Рублев. Икона «Троица» (1425 -1427). Москва.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9386" y="5817059"/>
            <a:ext cx="390278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Церковь Спаса Преображения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Ильине улице (1374 г.) Новгород.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7618" y="1320628"/>
            <a:ext cx="2839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  <a:hlinkClick r:id="rId5"/>
              </a:rPr>
              <a:t>Культура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913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-228599"/>
            <a:ext cx="5176394" cy="26358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hlinkClick r:id="rId3"/>
              </a:rPr>
              <a:t>Успенский Собор </a:t>
            </a:r>
            <a:r>
              <a:rPr lang="ru-RU" sz="2200" dirty="0"/>
              <a:t>был возведен в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1479 </a:t>
            </a:r>
            <a:r>
              <a:rPr lang="ru-RU" sz="2200" dirty="0"/>
              <a:t>году по указу великого князя московского Ивана III специально приглашенным итальянским архитектором </a:t>
            </a:r>
            <a:r>
              <a:rPr lang="ru-RU" sz="2200" b="1" dirty="0">
                <a:solidFill>
                  <a:srgbClr val="C00000"/>
                </a:solidFill>
              </a:rPr>
              <a:t>Аристотелем </a:t>
            </a:r>
            <a:r>
              <a:rPr lang="ru-RU" sz="2200" b="1" dirty="0" err="1">
                <a:solidFill>
                  <a:srgbClr val="C00000"/>
                </a:solidFill>
              </a:rPr>
              <a:t>Фиораванти</a:t>
            </a:r>
            <a:r>
              <a:rPr lang="ru-RU" sz="22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2056" name="Picture 8" descr="Успенский соб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7" y="-99392"/>
            <a:ext cx="3962807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49" y="2401598"/>
            <a:ext cx="5078627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60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4524" y="4445145"/>
            <a:ext cx="9433048" cy="23614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Торжественное назначение Успенского собора определило особое внимание к убранству его интерьера. Стенопись собора, многочисленные иконы и разнообразная утварь являются произведениями искусства мирового значения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 – XVII вв.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Успенский собор являлся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усыпальницей глав русской церкви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митрополитов и патриархов.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" y="-27586"/>
            <a:ext cx="8712968" cy="44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Грановитая пал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85740"/>
            <a:ext cx="5715000" cy="47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рановитая пала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528392" cy="47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7" y="260648"/>
            <a:ext cx="950505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1491 г.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Соборной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площади началось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возведение нового светского здания - Большой палаты. В последствие она была переименована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Грановитую,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связано с наружной обработкой фасада граненым камнем.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Архитекторы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Марко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Руффо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Пьетро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Антонио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Солари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76672"/>
            <a:ext cx="3672408" cy="59766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l"/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Особенность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7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Грановитой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палате придает уникальная система крестовых сводов, которые опираются на один центральный столб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6" descr="Грановитая пал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29"/>
            <a:ext cx="4968552" cy="6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869160"/>
            <a:ext cx="9433048" cy="21602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hlinkClick r:id="rId3"/>
              </a:rPr>
              <a:t>Благовещенский собор </a:t>
            </a:r>
            <a:r>
              <a:rPr lang="ru-RU" sz="2400" dirty="0" smtClean="0">
                <a:solidFill>
                  <a:schemeClr val="tx1"/>
                </a:solidFill>
              </a:rPr>
              <a:t>создавали </a:t>
            </a:r>
            <a:r>
              <a:rPr lang="ru-RU" sz="2400" dirty="0">
                <a:solidFill>
                  <a:schemeClr val="tx1"/>
                </a:solidFill>
              </a:rPr>
              <a:t>псковские мастера. В облике собора черты московской архитектуры соединились с деталями, характерными для </a:t>
            </a:r>
            <a:r>
              <a:rPr lang="ru-RU" sz="2400" b="1" dirty="0">
                <a:solidFill>
                  <a:srgbClr val="C00000"/>
                </a:solidFill>
              </a:rPr>
              <a:t>псковского зодчества</a:t>
            </a:r>
            <a:r>
              <a:rPr lang="ru-RU" sz="2400" dirty="0">
                <a:solidFill>
                  <a:schemeClr val="tx1"/>
                </a:solidFill>
              </a:rPr>
              <a:t>. По окончании строительства в </a:t>
            </a:r>
            <a:r>
              <a:rPr lang="ru-RU" sz="2400" b="1" dirty="0">
                <a:solidFill>
                  <a:srgbClr val="C00000"/>
                </a:solidFill>
              </a:rPr>
              <a:t>1489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году, собор был освящён в честь праздника </a:t>
            </a:r>
            <a:r>
              <a:rPr lang="ru-RU" sz="2400" dirty="0" smtClean="0">
                <a:solidFill>
                  <a:schemeClr val="tx1"/>
                </a:solidFill>
              </a:rPr>
              <a:t>Благовещения.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5725"/>
            <a:ext cx="4032448" cy="4360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4" y="315726"/>
            <a:ext cx="4791962" cy="436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365105"/>
            <a:ext cx="9433048" cy="26642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Феофан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в Византии (отсюда прозвище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Поселился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Новгороде в 1370 году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1378 году он начал работу над росписью церкви Спаса Преображения на Ильине улице. Самым грандиозным изображением в храме является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Спаса Вседержителя в куполе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Феофан Грек возглавлял роспись ряда московских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церквей, например  церковь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Благовещения совместно со старцем Прохором с Городца и Андреем Рублевым в 1405 году.</a:t>
            </a:r>
            <a:r>
              <a:rPr lang="ru-RU" sz="2400" dirty="0"/>
              <a:t> 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448" y="3309747"/>
            <a:ext cx="2149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Вседержитель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9559" y="232696"/>
            <a:ext cx="2047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Донская икона Божьей матери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1" y="3118"/>
            <a:ext cx="3305693" cy="41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" y="-31160"/>
            <a:ext cx="3108738" cy="41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869160"/>
            <a:ext cx="9433048" cy="21602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hlinkClick r:id="rId3"/>
              </a:rPr>
              <a:t>Андрей Рублев</a:t>
            </a:r>
            <a:r>
              <a:rPr lang="ru-RU" sz="2400" b="1" dirty="0" smtClean="0">
                <a:solidFill>
                  <a:schemeClr val="tx1"/>
                </a:solidFill>
              </a:rPr>
              <a:t>, ученик Феофана Грека, основатель московской школы иконописи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b="1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Образы Рублева навевают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воспоминания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утерянной райской жизни, об утерянном покое, счастье и гармонии со вселенной. Непостижимая для современного человека чистота, мудрость и одухотворенность сквозят во всех его немногочисленных работах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090689" cy="48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0"/>
            <a:ext cx="3041873" cy="459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8866" y="4118171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Спас, 1410-е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6245" y="131340"/>
            <a:ext cx="2047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Архангел Михаил из деисусного чина, 1414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433048" cy="58052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таблицы - направление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живопись.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(Базовый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Повышенный уровень)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узнали, что Афанасий Никитин совершил путешествие в разные страны. Какие земли и острова были открыты русскими людьми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4800" y="-228600"/>
            <a:ext cx="9753600" cy="7315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Список литературы:</a:t>
            </a:r>
            <a:endParaRPr lang="ru-RU" sz="2800" dirty="0">
              <a:solidFill>
                <a:srgbClr val="C00000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1. Алексашкина, Л.Н. История. Планируемые результаты. Система заданий 5-9 классы/Л.Н. Алексашкина, Н.И. </a:t>
            </a:r>
            <a:r>
              <a:rPr lang="ru-RU" sz="2800" dirty="0" err="1">
                <a:solidFill>
                  <a:schemeClr val="tx1"/>
                </a:solidFill>
              </a:rPr>
              <a:t>Ворожейкина</a:t>
            </a:r>
            <a:r>
              <a:rPr lang="ru-RU" sz="2800" dirty="0">
                <a:solidFill>
                  <a:schemeClr val="tx1"/>
                </a:solidFill>
              </a:rPr>
              <a:t>.- М.: Просвещение, 2014.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2. Бердинских, В.А. Россия в </a:t>
            </a:r>
            <a:r>
              <a:rPr lang="en-US" sz="2800" dirty="0">
                <a:solidFill>
                  <a:schemeClr val="tx1"/>
                </a:solidFill>
              </a:rPr>
              <a:t>IX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en-US" sz="2800" dirty="0">
                <a:solidFill>
                  <a:schemeClr val="tx1"/>
                </a:solidFill>
              </a:rPr>
              <a:t>XVI</a:t>
            </a:r>
            <a:r>
              <a:rPr lang="ru-RU" sz="2800" dirty="0">
                <a:solidFill>
                  <a:schemeClr val="tx1"/>
                </a:solidFill>
              </a:rPr>
              <a:t> веках. Книга для чтения по истории / В.А. Бердинских. – М.: </a:t>
            </a:r>
            <a:r>
              <a:rPr lang="ru-RU" sz="2800" dirty="0" err="1">
                <a:solidFill>
                  <a:schemeClr val="tx1"/>
                </a:solidFill>
              </a:rPr>
              <a:t>Баласс</a:t>
            </a:r>
            <a:r>
              <a:rPr lang="ru-RU" sz="2800" dirty="0">
                <a:solidFill>
                  <a:schemeClr val="tx1"/>
                </a:solidFill>
              </a:rPr>
              <a:t>, 2004.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3. </a:t>
            </a:r>
            <a:r>
              <a:rPr lang="ru-RU" sz="2800" dirty="0" err="1">
                <a:solidFill>
                  <a:schemeClr val="tx1"/>
                </a:solidFill>
              </a:rPr>
              <a:t>Пазин</a:t>
            </a:r>
            <a:r>
              <a:rPr lang="ru-RU" sz="2800" dirty="0">
                <a:solidFill>
                  <a:schemeClr val="tx1"/>
                </a:solidFill>
              </a:rPr>
              <a:t>, Р.В. История развития российской культуры / Р.В. </a:t>
            </a:r>
            <a:r>
              <a:rPr lang="ru-RU" sz="2800" dirty="0" err="1">
                <a:solidFill>
                  <a:schemeClr val="tx1"/>
                </a:solidFill>
              </a:rPr>
              <a:t>Пазин</a:t>
            </a:r>
            <a:r>
              <a:rPr lang="ru-RU" sz="2800" dirty="0">
                <a:solidFill>
                  <a:schemeClr val="tx1"/>
                </a:solidFill>
              </a:rPr>
              <a:t>. – Ростов-н/Д.: Легион, 2013.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4. Примерные программы по учебным предметам. История. 5 – 9 классы. Стандарты второго поколения/под ред. Л.И. Льняной. – М.: Просвещение, 2010.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5. Федеральный государственный стандарт основного общего образования. – М.: Просвещение, 2011.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6. Формирование универсальных учебных действий в основной школе. Пособие для учителя/ под ред. А.Г </a:t>
            </a:r>
            <a:r>
              <a:rPr lang="ru-RU" sz="2800" dirty="0" err="1">
                <a:solidFill>
                  <a:schemeClr val="tx1"/>
                </a:solidFill>
              </a:rPr>
              <a:t>Асмолова</a:t>
            </a:r>
            <a:r>
              <a:rPr lang="ru-RU" sz="2800" dirty="0">
                <a:solidFill>
                  <a:schemeClr val="tx1"/>
                </a:solidFill>
              </a:rPr>
              <a:t>.- М.: Просвещение, 2011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433048" cy="7086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ресурс: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http://alpan365.ru/biblioteka/istoriya-rossii-s-drevnejshix/glava-13/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histerl.ru/materiali/krushenie_zolotoi_ordi/russkaia_kultura_14-15_vekov.htm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www.novrosen.ru/Russia/culture/literature.htm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www.russiancity.ru/text/mos01.htm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progulkipomoskve.ru/publ/kreml/granovitaja_palata_kremlja/41-1-0-709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www.pravoslavie.ru/jurnal/culture/svmos-blagoveschenie.htm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andrey-rublev.ru/andrey-rublev-world.php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www.famous-greeks.ru/famous/20/Feofan_Grek.php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pandia.ru/text/77/153/18444.php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http://hiztory.ru/rus13-15vek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28" y="-216637"/>
            <a:ext cx="9753600" cy="731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395536" y="932584"/>
            <a:ext cx="8208912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культурного пространства единого Российского государства»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93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28" y="-2166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888" y="0"/>
            <a:ext cx="8712968" cy="42737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Источник </a:t>
            </a:r>
            <a:r>
              <a:rPr lang="ru-RU" sz="2800" b="1" dirty="0"/>
              <a:t>№ 1</a:t>
            </a:r>
            <a:br>
              <a:rPr lang="ru-RU" sz="2800" b="1" dirty="0"/>
            </a:br>
            <a:r>
              <a:rPr lang="ru-RU" sz="2800" dirty="0"/>
              <a:t>«Обрушились русские князья на силу татарскую... на поле Куликовом на речке </a:t>
            </a:r>
            <a:r>
              <a:rPr lang="ru-RU" sz="2800" dirty="0" err="1"/>
              <a:t>Непрядве</a:t>
            </a:r>
            <a:r>
              <a:rPr lang="ru-RU" sz="2800" dirty="0"/>
              <a:t>... Полки поганых вспять повернули и начали их бить и сечь нещадно... Тут рассыпались поганые в смятении и побежали непротоптанными дорогами... Уже по Русской земле разнеслось веселье и ликованье. А гроза и слава князя Дмитрия Ивановича ... по всем землям пронеслась». («Задонщина», автор Сафоний Рязанец)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40" y="4273749"/>
            <a:ext cx="8064896" cy="2600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 каком событии пишет автор Сафоний Рязанец?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идея звучит в этом произведении?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  является центром борьбы против ордынского владычества?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28" y="-2166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437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№ 2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веке возрождается строительство каменных церквей, прежде всего в Новгороде. В 1433 году немецкие и новгородские мастера соорудили здесь Грановитую палату, предназначавшуюся для торжественных приемов и заседаний... В Новгороде приехал странствующий мастер - Феофан Грек. Сохранились фрески Феофана Грека в церкви Спаса Преображения в Новгороде.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(Бердинских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В.А. Россия 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веках. Книга для чтения по истории)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24" y="4826675"/>
            <a:ext cx="903649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 чем речь во 2 документе?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-Почему Новгород являлся культурным центром русских земель?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3272408" cy="21602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Грановитая</a:t>
            </a:r>
            <a:r>
              <a:rPr lang="ru-RU" b="1" dirty="0" smtClean="0">
                <a:solidFill>
                  <a:schemeClr val="tx1"/>
                </a:solidFill>
              </a:rPr>
              <a:t> палата на </a:t>
            </a:r>
            <a:r>
              <a:rPr lang="ru-RU" b="1" dirty="0" err="1" smtClean="0">
                <a:solidFill>
                  <a:schemeClr val="tx1"/>
                </a:solidFill>
              </a:rPr>
              <a:t>Владычином</a:t>
            </a:r>
            <a:r>
              <a:rPr lang="ru-RU" b="1" dirty="0" smtClean="0">
                <a:solidFill>
                  <a:schemeClr val="tx1"/>
                </a:solidFill>
              </a:rPr>
              <a:t> дворе. Новгород. </a:t>
            </a:r>
            <a:r>
              <a:rPr lang="en-US" b="1" dirty="0" smtClean="0">
                <a:solidFill>
                  <a:schemeClr val="tx1"/>
                </a:solidFill>
              </a:rPr>
              <a:t>XV</a:t>
            </a:r>
            <a:r>
              <a:rPr lang="ru-RU" b="1" dirty="0" smtClean="0">
                <a:solidFill>
                  <a:schemeClr val="tx1"/>
                </a:solidFill>
              </a:rPr>
              <a:t> век.</a:t>
            </a:r>
          </a:p>
          <a:p>
            <a:endParaRPr lang="ru-RU" dirty="0"/>
          </a:p>
        </p:txBody>
      </p:sp>
      <p:pic>
        <p:nvPicPr>
          <p:cNvPr id="5" name="Picture 7" descr="Картинка 6 из 13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3284984"/>
            <a:ext cx="5076825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Картинка 17 из 13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688434" cy="3819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504121" y="4365104"/>
            <a:ext cx="372467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Грановитой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палате собирались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совет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родовитые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бояре.</a:t>
            </a:r>
          </a:p>
        </p:txBody>
      </p:sp>
    </p:spTree>
    <p:extLst>
      <p:ext uri="{BB962C8B-B14F-4D97-AF65-F5344CB8AC3E}">
        <p14:creationId xmlns:p14="http://schemas.microsoft.com/office/powerpoint/2010/main" val="6524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7992888" cy="51845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Москва становится центром формирования единой русской культуры?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565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48309"/>
              </p:ext>
            </p:extLst>
          </p:nvPr>
        </p:nvGraphicFramePr>
        <p:xfrm>
          <a:off x="1394358" y="692696"/>
          <a:ext cx="6696742" cy="1872207"/>
        </p:xfrm>
        <a:graphic>
          <a:graphicData uri="http://schemas.openxmlformats.org/drawingml/2006/table">
            <a:tbl>
              <a:tblPr firstRow="1" firstCol="1" bandRow="1"/>
              <a:tblGrid>
                <a:gridCol w="1673450"/>
                <a:gridCol w="1673450"/>
                <a:gridCol w="1674921"/>
                <a:gridCol w="1674921"/>
              </a:tblGrid>
              <a:tr h="1003859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834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4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44624"/>
            <a:ext cx="777686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на 1 задание у обоих вариантов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47713"/>
              </p:ext>
            </p:extLst>
          </p:nvPr>
        </p:nvGraphicFramePr>
        <p:xfrm>
          <a:off x="328767" y="3442817"/>
          <a:ext cx="8424936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4212468"/>
                <a:gridCol w="4212468"/>
              </a:tblGrid>
              <a:tr h="205559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вариант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летопись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Нестор</a:t>
                      </a: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Илларион, </a:t>
                      </a: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миниатюра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Слово о </a:t>
                      </a: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полку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Игореве»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вариант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Былина, богатыри, 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христианство, 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600" b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фреска, мозаика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51854" y="2780928"/>
            <a:ext cx="1790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 задание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81" y="-3874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-1"/>
            <a:ext cx="5015846" cy="18420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hlinkClick r:id="rId3"/>
              </a:rPr>
              <a:t>Русская                 </a:t>
            </a:r>
            <a:br>
              <a:rPr lang="ru-RU" dirty="0" smtClean="0">
                <a:hlinkClick r:id="rId3"/>
              </a:rPr>
            </a:br>
            <a:r>
              <a:rPr lang="ru-RU" dirty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               литература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             </a:t>
            </a:r>
            <a:r>
              <a:rPr lang="en-US" dirty="0" smtClean="0">
                <a:hlinkClick r:id="rId3"/>
              </a:rPr>
              <a:t>XIV –XV</a:t>
            </a:r>
            <a:r>
              <a:rPr lang="ru-RU" dirty="0" smtClean="0">
                <a:hlinkClick r:id="rId3"/>
              </a:rPr>
              <a:t> веков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84976" cy="47525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Летописание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«Летописец» Ивана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Калиты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1408 г- Троицкая летопись – первый общерусский свод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1480- Московский летописный свод – необходимость единства страны, сильной великокняжеской власти, ведущая роль Москвы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Литературные произведения, посвященные битве на Куликовом поле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конец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–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поэма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Софония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Рязанца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«Сказание о Мамаевом побоище»</a:t>
            </a:r>
          </a:p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02" y="-243408"/>
            <a:ext cx="5171257" cy="208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4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\Фото для презентаций\bv1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352928" cy="61206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b="1" dirty="0" smtClean="0">
                <a:solidFill>
                  <a:schemeClr val="tx1"/>
                </a:solidFill>
              </a:rPr>
              <a:t>Житийная литература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 примерно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половина </a:t>
            </a:r>
            <a:r>
              <a:rPr lang="en-US" dirty="0" smtClean="0">
                <a:solidFill>
                  <a:schemeClr val="tx1"/>
                </a:solidFill>
              </a:rPr>
              <a:t>XV</a:t>
            </a:r>
            <a:r>
              <a:rPr lang="ru-RU" dirty="0" smtClean="0">
                <a:solidFill>
                  <a:schemeClr val="tx1"/>
                </a:solidFill>
              </a:rPr>
              <a:t> в- «Житие Сергия Радонежского», «Житие Стефана Пермского»- автор произведений </a:t>
            </a:r>
            <a:r>
              <a:rPr lang="ru-RU" dirty="0" err="1" smtClean="0">
                <a:solidFill>
                  <a:schemeClr val="tx1"/>
                </a:solidFill>
              </a:rPr>
              <a:t>Епифаний</a:t>
            </a:r>
            <a:r>
              <a:rPr lang="ru-RU" dirty="0" smtClean="0">
                <a:solidFill>
                  <a:schemeClr val="tx1"/>
                </a:solidFill>
              </a:rPr>
              <a:t> Премудрый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1442 – </a:t>
            </a:r>
            <a:r>
              <a:rPr lang="ru-RU" b="1" dirty="0" smtClean="0">
                <a:solidFill>
                  <a:schemeClr val="tx1"/>
                </a:solidFill>
              </a:rPr>
              <a:t>«Хронограф» </a:t>
            </a:r>
            <a:r>
              <a:rPr lang="ru-RU" dirty="0" smtClean="0">
                <a:solidFill>
                  <a:schemeClr val="tx1"/>
                </a:solidFill>
              </a:rPr>
              <a:t>- сборник занимательных повестей о событиях всемирной истории – </a:t>
            </a:r>
            <a:r>
              <a:rPr lang="ru-RU" dirty="0" err="1" smtClean="0">
                <a:solidFill>
                  <a:schemeClr val="tx1"/>
                </a:solidFill>
              </a:rPr>
              <a:t>Пахомий</a:t>
            </a:r>
            <a:r>
              <a:rPr lang="ru-RU" dirty="0" smtClean="0">
                <a:solidFill>
                  <a:schemeClr val="tx1"/>
                </a:solidFill>
              </a:rPr>
              <a:t> Логофет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1466-1472 – </a:t>
            </a:r>
            <a:r>
              <a:rPr lang="ru-RU" b="1" dirty="0" smtClean="0">
                <a:solidFill>
                  <a:schemeClr val="tx1"/>
                </a:solidFill>
              </a:rPr>
              <a:t>«Хождение за три моря» </a:t>
            </a:r>
            <a:r>
              <a:rPr lang="ru-RU" dirty="0" smtClean="0">
                <a:solidFill>
                  <a:schemeClr val="tx1"/>
                </a:solidFill>
              </a:rPr>
              <a:t>– путевой дневник Афанасия Никитина, о его путешествии в Персию, Индию, Турцию, Крым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770</Words>
  <Application>Microsoft Office PowerPoint</Application>
  <PresentationFormat>Экран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Какое понятие «зашифровано»? </vt:lpstr>
      <vt:lpstr>Презентация PowerPoint</vt:lpstr>
      <vt:lpstr> Источник № 1 «Обрушились русские князья на силу татарскую... на поле Куликовом на речке Непрядве... Полки поганых вспять повернули и начали их бить и сечь нещадно... Тут рассыпались поганые в смятении и побежали непротоптанными дорогами... Уже по Русской земле разнеслось веселье и ликованье. А гроза и слава князя Дмитрия Ивановича ... по всем землям пронеслась». («Задонщина», автор Сафоний Рязанец) </vt:lpstr>
      <vt:lpstr>    Источник № 2 В XIV веке возрождается строительство каменных церквей, прежде всего в Новгороде. В 1433 году немецкие и новгородские мастера соорудили здесь Грановитую палату, предназначавшуюся для торжественных приемов и заседаний... В Новгороде приехал странствующий мастер - Феофан Грек. Сохранились фрески Феофана Грека в церкви Спаса Преображения в Новгороде.  (Бердинских, В.А. Россия в IX – XVI веках. Книга для чтения по истории)  </vt:lpstr>
      <vt:lpstr>Презентация PowerPoint</vt:lpstr>
      <vt:lpstr>Презентация PowerPoint</vt:lpstr>
      <vt:lpstr>Презентация PowerPoint</vt:lpstr>
      <vt:lpstr>             Русская                                  литература              XIV –XV веков</vt:lpstr>
      <vt:lpstr>Презентация PowerPoint</vt:lpstr>
      <vt:lpstr>Успенский Собор был возведен в 1479 году по указу великого князя московского Ивана III специально приглашенным итальянским архитектором Аристотелем Фиораванти.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 XIV –XV веков</dc:title>
  <dc:creator>Виталя</dc:creator>
  <cp:lastModifiedBy>Виталя</cp:lastModifiedBy>
  <cp:revision>49</cp:revision>
  <dcterms:created xsi:type="dcterms:W3CDTF">2015-09-25T07:35:25Z</dcterms:created>
  <dcterms:modified xsi:type="dcterms:W3CDTF">2016-01-15T07:04:53Z</dcterms:modified>
</cp:coreProperties>
</file>