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0CCD9-B087-484C-BC71-373A41F238A8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9357F-841C-4CE6-A0FD-A3FEB4FC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4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9357F-841C-4CE6-A0FD-A3FEB4FCD71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7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1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4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5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0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9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8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9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8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2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0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6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43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750629/data/images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93980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http://img-6.photosight.ru/943/5620004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72"/>
            <a:ext cx="9144000" cy="68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548680"/>
            <a:ext cx="4283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Корзина идей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875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6.photosight.ru/943/5620004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8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0298" y="836712"/>
            <a:ext cx="55094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Выполните задания и ответьте</a:t>
            </a:r>
          </a:p>
          <a:p>
            <a:pPr algn="ctr"/>
            <a:r>
              <a:rPr lang="ru-RU" sz="3200" dirty="0" smtClean="0"/>
              <a:t> на вопросы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243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 группа</a:t>
            </a:r>
            <a:br>
              <a:rPr lang="ru-RU" dirty="0"/>
            </a:br>
            <a:r>
              <a:rPr lang="ru-RU" dirty="0"/>
              <a:t> Туристы знают, что сырые дрова горят хуже, чем сухие? Почему?</a:t>
            </a:r>
            <a:br>
              <a:rPr lang="ru-RU" dirty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4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  группа</a:t>
            </a:r>
            <a:br>
              <a:rPr lang="ru-RU" dirty="0"/>
            </a:br>
            <a:r>
              <a:rPr lang="ru-RU" dirty="0"/>
              <a:t>  Во время перехода вам стало жарко. Как охладить себя без ущерба для здоровья?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8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  группа</a:t>
            </a:r>
            <a:br>
              <a:rPr lang="ru-RU" dirty="0"/>
            </a:br>
            <a:r>
              <a:rPr lang="ru-RU" dirty="0"/>
              <a:t>  Вода в кастрюле закипит быстрее при открытой или закрытой крышке? Почему?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 группа</a:t>
            </a:r>
            <a:br>
              <a:rPr lang="ru-RU" dirty="0"/>
            </a:br>
            <a:r>
              <a:rPr lang="ru-RU" dirty="0"/>
              <a:t>Для уменьшения времени закипания воды в кастрюле  можно загородить костер от ветра. Почему?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 группа</a:t>
            </a:r>
            <a:br>
              <a:rPr lang="ru-RU" dirty="0"/>
            </a:br>
            <a:r>
              <a:rPr lang="ru-RU" dirty="0"/>
              <a:t>Бывалые туристы зимой кладут вокруг горящего костра камни, а на ночь заносят камни в палатки. Зачем?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 группа</a:t>
            </a:r>
            <a:br>
              <a:rPr lang="ru-RU" dirty="0"/>
            </a:br>
            <a:r>
              <a:rPr lang="ru-RU" dirty="0"/>
              <a:t>Почему в спальном мешке спать тепло?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9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7 группа</a:t>
            </a:r>
            <a:br>
              <a:rPr lang="ru-RU" dirty="0"/>
            </a:br>
            <a:r>
              <a:rPr lang="ru-RU" dirty="0"/>
              <a:t>Чай налили в металлическую и в фарфоровую посуду. Где быстрей остынет чай?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8 группа</a:t>
            </a:r>
            <a:br>
              <a:rPr lang="ru-RU" dirty="0"/>
            </a:br>
            <a:r>
              <a:rPr lang="ru-RU" dirty="0"/>
              <a:t>Чай разлили в одинаковые кружки. В одной кружке находится металлическая ложечка. В какой кружке чай остынет быстрее?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atgeber-tipp.info/wp-content/uploads/2013/11/45500_bild2_Foto_djd_DKI_www_shutterstock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" y="0"/>
            <a:ext cx="914351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6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Д. И. Менделеев «Наука начинается тогда, когда начинают измерять»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6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Я хочу из льда массой </a:t>
            </a:r>
            <a:r>
              <a:rPr lang="ru-RU" dirty="0" smtClean="0"/>
              <a:t>200 г, </a:t>
            </a:r>
            <a:r>
              <a:rPr lang="ru-RU" dirty="0"/>
              <a:t>в</a:t>
            </a:r>
            <a:r>
              <a:rPr lang="ru-RU" dirty="0" smtClean="0"/>
              <a:t>зятого при температуре плавления, </a:t>
            </a:r>
            <a:r>
              <a:rPr lang="ru-RU" dirty="0"/>
              <a:t>вскипятить чай. Сколько природного газа мне потребуется для этого? </a:t>
            </a:r>
          </a:p>
        </p:txBody>
      </p:sp>
    </p:spTree>
    <p:extLst>
      <p:ext uri="{BB962C8B-B14F-4D97-AF65-F5344CB8AC3E}">
        <p14:creationId xmlns:p14="http://schemas.microsoft.com/office/powerpoint/2010/main" val="18668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597372"/>
                  </p:ext>
                </p:extLst>
              </p:nvPr>
            </p:nvGraphicFramePr>
            <p:xfrm>
              <a:off x="683568" y="116632"/>
              <a:ext cx="8280920" cy="61261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84176"/>
                    <a:gridCol w="6696744"/>
                  </a:tblGrid>
                  <a:tr h="6126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Дано:</a:t>
                          </a:r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</a:t>
                          </a:r>
                          <a:r>
                            <a:rPr lang="ru-RU" sz="1400" baseline="-25000" dirty="0">
                              <a:effectLst/>
                            </a:rPr>
                            <a:t>л</a:t>
                          </a:r>
                          <a:r>
                            <a:rPr lang="ru-RU" sz="1400" dirty="0">
                              <a:effectLst/>
                            </a:rPr>
                            <a:t>=200 г</a:t>
                          </a:r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</a:t>
                          </a:r>
                          <a:r>
                            <a:rPr lang="ru-RU" sz="1400" baseline="-25000" dirty="0">
                              <a:effectLst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</a:rPr>
                            <a:t>=0</a:t>
                          </a:r>
                          <a:r>
                            <a:rPr lang="ru-RU" sz="1400" baseline="30000" dirty="0">
                              <a:effectLst/>
                            </a:rPr>
                            <a:t>0</a:t>
                          </a:r>
                          <a:r>
                            <a:rPr lang="ru-RU" sz="1400" dirty="0">
                              <a:effectLst/>
                            </a:rPr>
                            <a:t>С</a:t>
                          </a:r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</a:t>
                          </a:r>
                          <a:r>
                            <a:rPr lang="en-US" sz="1400" baseline="-25000" dirty="0">
                              <a:effectLst/>
                            </a:rPr>
                            <a:t>2</a:t>
                          </a:r>
                          <a:r>
                            <a:rPr lang="en-US" sz="1400" dirty="0">
                              <a:effectLst/>
                            </a:rPr>
                            <a:t>=100</a:t>
                          </a:r>
                          <a:r>
                            <a:rPr lang="en-US" sz="1400" baseline="30000" dirty="0">
                              <a:effectLst/>
                            </a:rPr>
                            <a:t>0</a:t>
                          </a:r>
                          <a:r>
                            <a:rPr lang="en-US" sz="1400" dirty="0">
                              <a:effectLst/>
                            </a:rPr>
                            <a:t>C</a:t>
                          </a:r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λ=3,4 ˑ10</a:t>
                          </a:r>
                          <a:r>
                            <a:rPr lang="ru-RU" sz="1400" baseline="30000" dirty="0">
                              <a:effectLst/>
                            </a:rPr>
                            <a:t>5</a:t>
                          </a:r>
                          <a:r>
                            <a:rPr lang="ru-RU" sz="1400" dirty="0"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>
                                      <a:effectLst/>
                                    </a:rPr>
                                    <m:t>Дж</m:t>
                                  </m:r>
                                </m:num>
                                <m:den>
                                  <m:r>
                                    <a:rPr lang="ru-RU" sz="1400">
                                      <a:effectLst/>
                                    </a:rPr>
                                    <m:t>кг</m:t>
                                  </m:r>
                                </m:den>
                              </m:f>
                            </m:oMath>
                          </a14:m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с</a:t>
                          </a:r>
                          <a:r>
                            <a:rPr lang="ru-RU" sz="1400" baseline="-25000" dirty="0" err="1">
                              <a:effectLst/>
                            </a:rPr>
                            <a:t>в</a:t>
                          </a:r>
                          <a:r>
                            <a:rPr lang="ru-RU" sz="1400" dirty="0">
                              <a:effectLst/>
                            </a:rPr>
                            <a:t>=4200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>
                                      <a:effectLst/>
                                    </a:rPr>
                                    <m:t>Дж</m:t>
                                  </m:r>
                                </m:num>
                                <m:den>
                                  <m:r>
                                    <a:rPr lang="ru-RU" sz="1400">
                                      <a:effectLst/>
                                    </a:rPr>
                                    <m:t>кг С</m:t>
                                  </m:r>
                                </m:den>
                              </m:f>
                            </m:oMath>
                          </a14:m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g</a:t>
                          </a:r>
                          <a:r>
                            <a:rPr lang="ru-RU" sz="1400" dirty="0">
                              <a:effectLst/>
                            </a:rPr>
                            <a:t>=4,4 ˑ10</a:t>
                          </a:r>
                          <a:r>
                            <a:rPr lang="ru-RU" sz="1400" baseline="30000" dirty="0">
                              <a:effectLst/>
                            </a:rPr>
                            <a:t>7</a:t>
                          </a:r>
                          <a:r>
                            <a:rPr lang="ru-RU" sz="1400" dirty="0"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>
                                      <a:effectLst/>
                                    </a:rPr>
                                    <m:t>Дж</m:t>
                                  </m:r>
                                </m:num>
                                <m:den>
                                  <m:r>
                                    <a:rPr lang="ru-RU" sz="1400">
                                      <a:effectLst/>
                                    </a:rPr>
                                    <m:t>кг</m:t>
                                  </m:r>
                                </m:den>
                              </m:f>
                            </m:oMath>
                          </a14:m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</a:t>
                          </a:r>
                          <a:r>
                            <a:rPr lang="ru-RU" sz="1400" baseline="-25000" dirty="0">
                              <a:effectLst/>
                            </a:rPr>
                            <a:t>г</a:t>
                          </a:r>
                          <a:r>
                            <a:rPr lang="ru-RU" sz="1400" dirty="0">
                              <a:effectLst/>
                            </a:rPr>
                            <a:t>-?</a:t>
                          </a:r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  <a:endParaRPr lang="ru-RU" sz="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778" marR="44778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Решение:</a:t>
                          </a:r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Q</a:t>
                          </a:r>
                          <a:r>
                            <a:rPr lang="ru-RU" sz="1400" baseline="-25000" dirty="0" err="1">
                              <a:effectLst/>
                            </a:rPr>
                            <a:t>отд</a:t>
                          </a:r>
                          <a:r>
                            <a:rPr lang="ru-RU" sz="1400" baseline="-25000" dirty="0">
                              <a:effectLst/>
                            </a:rPr>
                            <a:t> </a:t>
                          </a:r>
                          <a:r>
                            <a:rPr lang="ru-RU" sz="1400" dirty="0">
                              <a:effectLst/>
                            </a:rPr>
                            <a:t>= </a:t>
                          </a:r>
                          <a:r>
                            <a:rPr lang="en-US" sz="1400" dirty="0" err="1">
                              <a:effectLst/>
                            </a:rPr>
                            <a:t>gm</a:t>
                          </a:r>
                          <a:r>
                            <a:rPr lang="ru-RU" sz="1400" baseline="-25000" dirty="0">
                              <a:effectLst/>
                            </a:rPr>
                            <a:t>г</a:t>
                          </a:r>
                          <a:r>
                            <a:rPr lang="ru-RU" sz="1400" dirty="0">
                              <a:effectLst/>
                            </a:rPr>
                            <a:t> – количество теплоты, отданное при сгорании природного газа</a:t>
                          </a:r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Q</a:t>
                          </a:r>
                          <a:r>
                            <a:rPr lang="ru-RU" sz="1400" baseline="-25000" dirty="0" err="1">
                              <a:effectLst/>
                            </a:rPr>
                            <a:t>получ</a:t>
                          </a:r>
                          <a:r>
                            <a:rPr lang="ru-RU" sz="1400" dirty="0">
                              <a:effectLst/>
                            </a:rPr>
                            <a:t>=λ</a:t>
                          </a:r>
                          <a:r>
                            <a:rPr lang="en-US" sz="1400" dirty="0">
                              <a:effectLst/>
                            </a:rPr>
                            <a:t>m</a:t>
                          </a:r>
                          <a:r>
                            <a:rPr lang="ru-RU" sz="1400" baseline="-25000" dirty="0" err="1">
                              <a:effectLst/>
                            </a:rPr>
                            <a:t>л</a:t>
                          </a:r>
                          <a:r>
                            <a:rPr lang="ru-RU" sz="1400" dirty="0" err="1">
                              <a:effectLst/>
                            </a:rPr>
                            <a:t>+с</a:t>
                          </a:r>
                          <a:r>
                            <a:rPr lang="en-US" sz="1400" dirty="0">
                              <a:effectLst/>
                            </a:rPr>
                            <a:t>m</a:t>
                          </a:r>
                          <a:r>
                            <a:rPr lang="ru-RU" sz="1400" baseline="-25000" dirty="0">
                              <a:effectLst/>
                            </a:rPr>
                            <a:t>л</a:t>
                          </a:r>
                          <a:r>
                            <a:rPr lang="ru-RU" sz="1400" dirty="0">
                              <a:effectLst/>
                            </a:rPr>
                            <a:t>(</a:t>
                          </a:r>
                          <a:r>
                            <a:rPr lang="en-US" sz="1400" dirty="0">
                              <a:effectLst/>
                            </a:rPr>
                            <a:t>t</a:t>
                          </a:r>
                          <a:r>
                            <a:rPr lang="ru-RU" sz="1400" baseline="-25000" dirty="0">
                              <a:effectLst/>
                            </a:rPr>
                            <a:t>2</a:t>
                          </a:r>
                          <a:r>
                            <a:rPr lang="ru-RU" sz="1400" dirty="0">
                              <a:effectLst/>
                            </a:rPr>
                            <a:t>-</a:t>
                          </a:r>
                          <a:r>
                            <a:rPr lang="en-US" sz="1400" dirty="0">
                              <a:effectLst/>
                            </a:rPr>
                            <a:t>t</a:t>
                          </a:r>
                          <a:r>
                            <a:rPr lang="ru-RU" sz="1400" baseline="-25000" dirty="0">
                              <a:effectLst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</a:rPr>
                            <a:t>) – количество теплоты, полученное льдом при плавлении и водой при нагревании от 0 </a:t>
                          </a:r>
                          <a:r>
                            <a:rPr lang="ru-RU" sz="1400" baseline="30000" dirty="0">
                              <a:effectLst/>
                            </a:rPr>
                            <a:t>0</a:t>
                          </a:r>
                          <a:r>
                            <a:rPr lang="ru-RU" sz="1400" dirty="0">
                              <a:effectLst/>
                            </a:rPr>
                            <a:t>С до 100 </a:t>
                          </a:r>
                          <a:r>
                            <a:rPr lang="ru-RU" sz="1400" baseline="30000" dirty="0">
                              <a:effectLst/>
                            </a:rPr>
                            <a:t>0</a:t>
                          </a:r>
                          <a:r>
                            <a:rPr lang="ru-RU" sz="1400" dirty="0">
                              <a:effectLst/>
                            </a:rPr>
                            <a:t>С</a:t>
                          </a:r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Q</a:t>
                          </a:r>
                          <a:r>
                            <a:rPr lang="ru-RU" sz="1400" baseline="-25000" dirty="0" err="1">
                              <a:effectLst/>
                            </a:rPr>
                            <a:t>получ</a:t>
                          </a:r>
                          <a:r>
                            <a:rPr lang="ru-RU" sz="1400" baseline="-25000" dirty="0">
                              <a:effectLst/>
                            </a:rPr>
                            <a:t> </a:t>
                          </a:r>
                          <a:r>
                            <a:rPr lang="ru-RU" sz="1400" dirty="0">
                              <a:effectLst/>
                            </a:rPr>
                            <a:t>=3,4 ˑ10 </a:t>
                          </a:r>
                          <a:r>
                            <a:rPr lang="ru-RU" sz="1400" baseline="30000" dirty="0">
                              <a:effectLst/>
                            </a:rPr>
                            <a:t>5</a:t>
                          </a:r>
                          <a:r>
                            <a:rPr lang="ru-RU" sz="1400" dirty="0"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>
                                      <a:effectLst/>
                                    </a:rPr>
                                    <m:t>Дж</m:t>
                                  </m:r>
                                </m:num>
                                <m:den>
                                  <m:r>
                                    <a:rPr lang="ru-RU" sz="1400">
                                      <a:effectLst/>
                                    </a:rPr>
                                    <m:t>кг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ˑ0,2 кг + </a:t>
                          </a:r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+4200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>
                                      <a:effectLst/>
                                    </a:rPr>
                                    <m:t>Дж</m:t>
                                  </m:r>
                                </m:num>
                                <m:den>
                                  <m:r>
                                    <a:rPr lang="ru-RU" sz="1400">
                                      <a:effectLst/>
                                    </a:rPr>
                                    <m:t>кг С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 ˑ0,2 кг ˑ100 </a:t>
                          </a:r>
                          <a:r>
                            <a:rPr lang="ru-RU" sz="1400" baseline="30000" dirty="0">
                              <a:effectLst/>
                            </a:rPr>
                            <a:t>0</a:t>
                          </a:r>
                          <a:r>
                            <a:rPr lang="ru-RU" sz="1400" dirty="0">
                              <a:effectLst/>
                            </a:rPr>
                            <a:t>С = 68000Дж + +84000 Дж= 152000 Дж</a:t>
                          </a:r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Q </a:t>
                          </a:r>
                          <a:r>
                            <a:rPr lang="ru-RU" sz="1400" baseline="-25000" dirty="0" err="1">
                              <a:effectLst/>
                            </a:rPr>
                            <a:t>отд</a:t>
                          </a:r>
                          <a:r>
                            <a:rPr lang="ru-RU" sz="1400" dirty="0">
                              <a:effectLst/>
                            </a:rPr>
                            <a:t>=</a:t>
                          </a:r>
                          <a:r>
                            <a:rPr lang="en-US" sz="1400" dirty="0">
                              <a:effectLst/>
                            </a:rPr>
                            <a:t>Q </a:t>
                          </a:r>
                          <a:r>
                            <a:rPr lang="ru-RU" sz="1400" baseline="-25000" dirty="0" err="1">
                              <a:effectLst/>
                            </a:rPr>
                            <a:t>получ</a:t>
                          </a:r>
                          <a:r>
                            <a:rPr lang="ru-RU" sz="1400" dirty="0">
                              <a:effectLst/>
                            </a:rPr>
                            <a:t>=152000 Дж</a:t>
                          </a:r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</a:t>
                          </a:r>
                          <a:r>
                            <a:rPr lang="ru-RU" sz="1400" baseline="-25000" dirty="0">
                              <a:effectLst/>
                            </a:rPr>
                            <a:t>г</a:t>
                          </a:r>
                          <a:r>
                            <a:rPr lang="en-US" sz="1400" dirty="0">
                              <a:effectLst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</a:rPr>
                                    <m:t>𝑄</m:t>
                                  </m:r>
                                  <m:r>
                                    <a:rPr lang="ru-RU" sz="1400">
                                      <a:effectLst/>
                                    </a:rPr>
                                    <m:t>отд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</a:rPr>
                                    <m:t>𝑔</m:t>
                                  </m:r>
                                </m:den>
                              </m:f>
                            </m:oMath>
                          </a14:m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</a:t>
                          </a:r>
                          <a:r>
                            <a:rPr lang="ru-RU" sz="1400" baseline="-25000" dirty="0">
                              <a:effectLst/>
                            </a:rPr>
                            <a:t>г</a:t>
                          </a:r>
                          <a:r>
                            <a:rPr lang="ru-RU" sz="1400" dirty="0">
                              <a:effectLst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>
                                      <a:effectLst/>
                                    </a:rPr>
                                    <m:t>152000 Дж</m:t>
                                  </m:r>
                                </m:num>
                                <m:den>
                                  <m:r>
                                    <a:rPr lang="ru-RU" sz="1400">
                                      <a:effectLst/>
                                    </a:rPr>
                                    <m:t>44000000  Дж/кг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=0,0035 кг=3,5 г</a:t>
                          </a:r>
                          <a:endParaRPr lang="ru-RU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Ответ: 3,5 г</a:t>
                          </a:r>
                          <a:endParaRPr lang="ru-RU" sz="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778" marR="44778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597372"/>
                  </p:ext>
                </p:extLst>
              </p:nvPr>
            </p:nvGraphicFramePr>
            <p:xfrm>
              <a:off x="683568" y="116632"/>
              <a:ext cx="8280920" cy="61261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84176"/>
                    <a:gridCol w="6696744"/>
                  </a:tblGrid>
                  <a:tr h="612616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4778" marR="44778" marT="0" marB="0">
                        <a:blipFill rotWithShape="1">
                          <a:blip r:embed="rId2"/>
                          <a:stretch>
                            <a:fillRect t="-498" r="-422692" b="-1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4778" marR="44778" marT="0" marB="0">
                        <a:blipFill rotWithShape="1">
                          <a:blip r:embed="rId2"/>
                          <a:stretch>
                            <a:fillRect l="-23658" t="-498" b="-1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22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2255"/>
              </p:ext>
            </p:extLst>
          </p:nvPr>
        </p:nvGraphicFramePr>
        <p:xfrm>
          <a:off x="1403648" y="332656"/>
          <a:ext cx="7272808" cy="2664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7973"/>
                <a:gridCol w="700253"/>
                <a:gridCol w="768546"/>
                <a:gridCol w="788745"/>
                <a:gridCol w="788745"/>
                <a:gridCol w="768546"/>
              </a:tblGrid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1  </a:t>
                      </a:r>
                      <a:r>
                        <a:rPr lang="ru-RU" sz="4800" dirty="0" smtClean="0">
                          <a:effectLst/>
                        </a:rPr>
                        <a:t>вариант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2  </a:t>
                      </a:r>
                      <a:r>
                        <a:rPr lang="ru-RU" sz="4800" dirty="0" smtClean="0">
                          <a:effectLst/>
                        </a:rPr>
                        <a:t>вариант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37605"/>
              </p:ext>
            </p:extLst>
          </p:nvPr>
        </p:nvGraphicFramePr>
        <p:xfrm>
          <a:off x="1475656" y="3356992"/>
          <a:ext cx="7128792" cy="327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8792"/>
              </a:tblGrid>
              <a:tr h="81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Поставьте себе оценку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9-11 баллов –«5»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  6-8 баллов –«4»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  3-5 баллов –«3»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3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1198.photobucket.com/albums/aa447/dostsarayi/ekran%20resimleri%20denizli/wallpapers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d4pic.com/images/winter-snow-stor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332"/>
            <a:ext cx="9176441" cy="68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6.photosight.ru/943/5620004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"/>
            <a:ext cx="9144000" cy="68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-6.photosight.ru/943/5620004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600"/>
            <a:ext cx="9144000" cy="68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hibiny-land.ru/images/zametki/06-pitaniye-v-poh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" y="0"/>
            <a:ext cx="9126163" cy="68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50629/data/images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448"/>
            <a:ext cx="4034665" cy="30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ratgeber-tipp.info/wp-content/uploads/2013/11/45500_bild2_Foto_djd_DKI_www_shutterstock_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79" y="332656"/>
            <a:ext cx="4050043" cy="314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1198.photobucket.com/albums/aa447/dostsarayi/ekran%20resimleri%20denizli/wallpapers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33" y="1700808"/>
            <a:ext cx="398753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d4pic.com/images/winter-snow-storm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8" y="3608559"/>
            <a:ext cx="3937666" cy="2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5085184"/>
            <a:ext cx="484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объединяет эти явления?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06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800" b="1" dirty="0"/>
              <a:t>Обобщающий  урок физики по теме «Тепловые явления»: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«Я приглашаю вас в поход…»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Какую цель поставим?</a:t>
            </a:r>
          </a:p>
          <a:p>
            <a:r>
              <a:rPr lang="ru-RU" dirty="0" smtClean="0"/>
              <a:t>Какие процессы повторим?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6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87524" y="3600199"/>
            <a:ext cx="2232248" cy="16192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4020735"/>
            <a:ext cx="1800198" cy="108011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9808" y="4077072"/>
            <a:ext cx="1928216" cy="108011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484783"/>
            <a:ext cx="2232248" cy="1921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9808" y="1484783"/>
            <a:ext cx="1928216" cy="19673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36096" y="1632062"/>
            <a:ext cx="2592288" cy="17739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Составим план достижения цели</a:t>
            </a:r>
            <a:endParaRPr lang="ru-RU" dirty="0"/>
          </a:p>
        </p:txBody>
      </p:sp>
      <p:pic>
        <p:nvPicPr>
          <p:cNvPr id="5" name="Picture 14" descr="http://im0-tub-ru.yandex.net/i?id=7a13ff8ec0528d3da007d8d350f1504a-32-144&amp;n=2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1"/>
            <a:ext cx="2160240" cy="1760317"/>
          </a:xfrm>
          <a:prstGeom prst="rect">
            <a:avLst/>
          </a:prstGeom>
          <a:noFill/>
          <a:extLst/>
        </p:spPr>
      </p:pic>
      <p:pic>
        <p:nvPicPr>
          <p:cNvPr id="6" name="Picture 8" descr="http://im2-tub-ru.yandex.net/i?id=baecb2845dbb4acb2bb24be143764f7d-58-144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3"/>
            <a:ext cx="1872208" cy="1832326"/>
          </a:xfrm>
          <a:prstGeom prst="rect">
            <a:avLst/>
          </a:prstGeom>
          <a:noFill/>
          <a:extLst/>
        </p:spPr>
      </p:pic>
      <p:pic>
        <p:nvPicPr>
          <p:cNvPr id="7" name="Picture 2" descr="https://encrypted-tbn2.gstatic.com/images?q=tbn:ANd9GcSKOv0tFN5LOyfgbJXf1i9NFuloP-hCg-AWvf1vp4dUmK6cE5HON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78266"/>
            <a:ext cx="2592288" cy="1728192"/>
          </a:xfrm>
          <a:prstGeom prst="rect">
            <a:avLst/>
          </a:prstGeom>
          <a:noFill/>
          <a:extLst/>
        </p:spPr>
      </p:pic>
      <p:sp>
        <p:nvSpPr>
          <p:cNvPr id="8" name="Минус 7"/>
          <p:cNvSpPr/>
          <p:nvPr/>
        </p:nvSpPr>
        <p:spPr>
          <a:xfrm>
            <a:off x="3423866" y="4378532"/>
            <a:ext cx="400050" cy="407035"/>
          </a:xfrm>
          <a:prstGeom prst="mathMinus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3738912" y="4378532"/>
            <a:ext cx="342900" cy="407035"/>
          </a:xfrm>
          <a:prstGeom prst="mathMinus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3995936" y="4334399"/>
            <a:ext cx="352425" cy="495300"/>
          </a:xfrm>
          <a:prstGeom prst="mathMinus">
            <a:avLst>
              <a:gd name="adj1" fmla="val 19884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3261941" y="4388247"/>
            <a:ext cx="323850" cy="407035"/>
          </a:xfrm>
          <a:prstGeom prst="mathMinus">
            <a:avLst>
              <a:gd name="adj1" fmla="val 23521"/>
            </a:avLst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084168" y="4666968"/>
            <a:ext cx="45719" cy="59299"/>
          </a:xfrm>
          <a:prstGeom prst="flowChartConnec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5868144" y="4644109"/>
            <a:ext cx="54006" cy="45719"/>
          </a:xfrm>
          <a:prstGeom prst="flowChartConnec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516216" y="4617131"/>
            <a:ext cx="45719" cy="45719"/>
          </a:xfrm>
          <a:prstGeom prst="flowChartConnec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6568548" y="4388247"/>
            <a:ext cx="45719" cy="72008"/>
          </a:xfrm>
          <a:prstGeom prst="flowChartConnec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 flipH="1">
            <a:off x="6300190" y="4288680"/>
            <a:ext cx="45719" cy="45719"/>
          </a:xfrm>
          <a:prstGeom prst="flowChartConnec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6107027" y="4378532"/>
            <a:ext cx="60578" cy="45719"/>
          </a:xfrm>
          <a:prstGeom prst="flowChartConnec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 flipH="1">
            <a:off x="5868143" y="4437395"/>
            <a:ext cx="45719" cy="45719"/>
          </a:xfrm>
          <a:prstGeom prst="flowChartConnec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6012160" y="4149080"/>
            <a:ext cx="45719" cy="45719"/>
          </a:xfrm>
          <a:prstGeom prst="flowChartConnec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8" name="Picture 6" descr="http://festival.1september.ru/articles/578793/4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160240" cy="157447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363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rgbClr val="1F497D"/>
      </a:dk1>
      <a:lt1>
        <a:srgbClr val="1F497D"/>
      </a:lt1>
      <a:dk2>
        <a:srgbClr val="EEECE1"/>
      </a:dk2>
      <a:lt2>
        <a:srgbClr val="EEECE1"/>
      </a:lt2>
      <a:accent1>
        <a:srgbClr val="EEECE1"/>
      </a:accent1>
      <a:accent2>
        <a:srgbClr val="C0504D"/>
      </a:accent2>
      <a:accent3>
        <a:srgbClr val="9BBB59"/>
      </a:accent3>
      <a:accent4>
        <a:srgbClr val="8064A2"/>
      </a:accent4>
      <a:accent5>
        <a:srgbClr val="1F497D"/>
      </a:accent5>
      <a:accent6>
        <a:srgbClr val="F79646"/>
      </a:accent6>
      <a:hlink>
        <a:srgbClr val="EEECE1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208</Words>
  <Application>Microsoft Office PowerPoint</Application>
  <PresentationFormat>Экран (4:3)</PresentationFormat>
  <Paragraphs>62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Обобщающий  урок физики по теме «Тепловые явления»:  «Я приглашаю вас в поход…» </vt:lpstr>
      <vt:lpstr>Составим план достижения цели</vt:lpstr>
      <vt:lpstr> </vt:lpstr>
      <vt:lpstr>Презентация PowerPoint</vt:lpstr>
      <vt:lpstr>1 группа  Туристы знают, что сырые дрова горят хуже, чем сухие? Почему? </vt:lpstr>
      <vt:lpstr>2  группа   Во время перехода вам стало жарко. Как охладить себя без ущерба для здоровья? </vt:lpstr>
      <vt:lpstr>3  группа   Вода в кастрюле закипит быстрее при открытой или закрытой крышке? Почему? </vt:lpstr>
      <vt:lpstr>4 группа Для уменьшения времени закипания воды в кастрюле  можно загородить костер от ветра. Почему?</vt:lpstr>
      <vt:lpstr>5 группа Бывалые туристы зимой кладут вокруг горящего костра камни, а на ночь заносят камни в палатки. Зачем? </vt:lpstr>
      <vt:lpstr>6 группа Почему в спальном мешке спать тепло? </vt:lpstr>
      <vt:lpstr>7 группа Чай налили в металлическую и в фарфоровую посуду. Где быстрей остынет чай? </vt:lpstr>
      <vt:lpstr>8 группа Чай разлили в одинаковые кружки. В одной кружке находится металлическая ложечка. В какой кружке чай остынет быстрее? </vt:lpstr>
      <vt:lpstr>Д. И. Менделеев «Наука начинается тогда, когда начинают измерять»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2015-11-11T18:31:40Z</dcterms:created>
  <dcterms:modified xsi:type="dcterms:W3CDTF">2015-11-21T09:07:18Z</dcterms:modified>
</cp:coreProperties>
</file>