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71" r:id="rId3"/>
    <p:sldId id="273" r:id="rId4"/>
    <p:sldId id="274" r:id="rId5"/>
    <p:sldId id="275" r:id="rId6"/>
    <p:sldId id="276" r:id="rId7"/>
    <p:sldId id="278" r:id="rId8"/>
    <p:sldId id="277" r:id="rId9"/>
    <p:sldId id="280" r:id="rId10"/>
    <p:sldId id="257" r:id="rId11"/>
    <p:sldId id="281" r:id="rId12"/>
    <p:sldId id="263" r:id="rId13"/>
    <p:sldId id="279" r:id="rId14"/>
    <p:sldId id="26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2" r:id="rId23"/>
    <p:sldId id="293" r:id="rId24"/>
    <p:sldId id="294" r:id="rId25"/>
    <p:sldId id="295" r:id="rId26"/>
    <p:sldId id="289" r:id="rId27"/>
    <p:sldId id="291" r:id="rId28"/>
    <p:sldId id="296" r:id="rId29"/>
    <p:sldId id="297" r:id="rId30"/>
    <p:sldId id="298" r:id="rId31"/>
    <p:sldId id="299" r:id="rId32"/>
    <p:sldId id="258" r:id="rId33"/>
    <p:sldId id="307" r:id="rId34"/>
    <p:sldId id="259" r:id="rId35"/>
    <p:sldId id="300" r:id="rId36"/>
    <p:sldId id="261" r:id="rId37"/>
    <p:sldId id="262" r:id="rId38"/>
    <p:sldId id="301" r:id="rId39"/>
    <p:sldId id="302" r:id="rId40"/>
    <p:sldId id="303" r:id="rId41"/>
    <p:sldId id="304" r:id="rId42"/>
    <p:sldId id="306" r:id="rId43"/>
    <p:sldId id="305" r:id="rId44"/>
    <p:sldId id="308" r:id="rId45"/>
    <p:sldId id="266" r:id="rId46"/>
    <p:sldId id="267" r:id="rId47"/>
    <p:sldId id="309" r:id="rId48"/>
    <p:sldId id="310" r:id="rId49"/>
    <p:sldId id="311" r:id="rId50"/>
    <p:sldId id="312" r:id="rId51"/>
    <p:sldId id="268" r:id="rId52"/>
    <p:sldId id="313" r:id="rId53"/>
    <p:sldId id="314" r:id="rId54"/>
    <p:sldId id="26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53A056-40C0-47B8-BF0B-F0760C47B15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7CCDEF-CE2C-489B-8AD4-936C5277FE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Муравьева А.Н.,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 английского языка</a:t>
            </a:r>
          </a:p>
          <a:p>
            <a:pPr algn="r"/>
            <a:r>
              <a:rPr lang="ru-RU" dirty="0" smtClean="0"/>
              <a:t>МБОУ «СОШ № 10»</a:t>
            </a:r>
          </a:p>
          <a:p>
            <a:pPr algn="r"/>
            <a:r>
              <a:rPr lang="ru-RU" dirty="0" smtClean="0"/>
              <a:t>г. Гусь-Хрустальный</a:t>
            </a:r>
          </a:p>
          <a:p>
            <a:pPr algn="r"/>
            <a:r>
              <a:rPr lang="ru-RU" dirty="0" smtClean="0"/>
              <a:t>Владимирская область </a:t>
            </a: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Нюренбергский эпилог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6789\Desktop\дворец правосуд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929222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Здесь вершилось правосудие. Здание Дворца юстиции в Нюрнберге.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5" descr="C:\Users\6789\Desktop\дворец правосудия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40"/>
            <a:ext cx="521497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6789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6789\Desktop\тюрьма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000660" cy="4286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Внутренний коридор тюрьмы.</a:t>
            </a:r>
            <a:endParaRPr lang="ru-RU" dirty="0"/>
          </a:p>
        </p:txBody>
      </p:sp>
      <p:pic>
        <p:nvPicPr>
          <p:cNvPr id="11267" name="Picture 3" descr="C:\Users\6789\Desktop\тюрь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500462" cy="3938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 заключенного </a:t>
            </a:r>
            <a:endParaRPr lang="ru-RU" dirty="0"/>
          </a:p>
        </p:txBody>
      </p:sp>
      <p:pic>
        <p:nvPicPr>
          <p:cNvPr id="4" name="Picture 4" descr="C:\Users\6789\Desktop\кам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C:\Users\6789\Desktop\скамья подсудимых с адвокат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14612" y="285728"/>
            <a:ext cx="5972188" cy="65722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Герман Вильгельм Геринг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рейхсмаршал</a:t>
            </a:r>
            <a:r>
              <a:rPr lang="ru-RU" dirty="0" smtClean="0">
                <a:solidFill>
                  <a:schemeClr val="bg1"/>
                </a:solidFill>
              </a:rPr>
              <a:t>, главнокомандующий военно-воздушными силами Германии, ближайший помощник Гитлера, «человек № 2», как величали его в рейхе. Он был организатором штурмовых отрядов и гестапо, создателем первых концлагерей.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 именем Геринга связано истребление еврейского населения. Он был самым активным после Гитлера подстрекателем к агрессивным войнам с целью завоевания мирового господства, идеологом и создателем программы уничтожения целых народов, ограбления оккупированных стран, использования рабского труда военнопленных и насильственно угнанных из других стран в Германию людей. Геринг причастен к подготовке нацистами бактериологической войны и массовым изуверским опытам над людьми.</a:t>
            </a:r>
          </a:p>
          <a:p>
            <a:endParaRPr lang="ru-RU" dirty="0"/>
          </a:p>
        </p:txBody>
      </p:sp>
      <p:pic>
        <p:nvPicPr>
          <p:cNvPr id="6" name="Picture 2" descr="C:\Users\6789\Desktop\1404030764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1"/>
            <a:ext cx="257176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00364" y="357166"/>
            <a:ext cx="5686436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Рудольф Гесс </a:t>
            </a:r>
            <a:r>
              <a:rPr lang="ru-RU" dirty="0" smtClean="0">
                <a:solidFill>
                  <a:schemeClr val="bg1"/>
                </a:solidFill>
              </a:rPr>
              <a:t>— заместитель Гитлера по руководству нацистской партией, </a:t>
            </a:r>
            <a:r>
              <a:rPr lang="ru-RU" dirty="0" err="1" smtClean="0">
                <a:solidFill>
                  <a:schemeClr val="bg1"/>
                </a:solidFill>
              </a:rPr>
              <a:t>обергруппенфюрер</a:t>
            </a:r>
            <a:r>
              <a:rPr lang="ru-RU" dirty="0" smtClean="0">
                <a:solidFill>
                  <a:schemeClr val="bg1"/>
                </a:solidFill>
              </a:rPr>
              <a:t> СС и СА (штурмовых и охранных отрядов), непосредственный организатор агрессии против Австрии, Чехословакии и Польши.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Гессом были подписаны такие человеконенавистнические документы, как  указы о лишении евреев права голоса и работы в общественных учреждениях. Именно он является инициатором создания особых законов для поляков и евреев на оккупированных землях.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В 1941 г. он вылетел в Англию с целью организации совместных действий против СССР. Там он был интернирован (задержан) до конца войны.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http://his.1september.ru/2006/09/43-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02" y="285728"/>
            <a:ext cx="5614998" cy="628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Иоахим</a:t>
            </a:r>
            <a:r>
              <a:rPr lang="ru-RU" b="1" dirty="0" smtClean="0">
                <a:solidFill>
                  <a:schemeClr val="bg1"/>
                </a:solidFill>
              </a:rPr>
              <a:t> фон Риббентроп </a:t>
            </a:r>
            <a:r>
              <a:rPr lang="ru-RU" dirty="0" smtClean="0">
                <a:solidFill>
                  <a:schemeClr val="bg1"/>
                </a:solidFill>
              </a:rPr>
              <a:t>— министр иностранных дел третьего рейха, один из самых активных организаторов подготовки и ведения агрессивных войн. Вместе с ближайшими приспешниками Гитлера Риббентроп разрабатывал планы колонизации оккупированных стран, ограбления, порабощения и массового истребления их граждан, активно участвовал в осуществлении этих планов на практике. По его указанию был создан «батальон особого назначения», который, следуя за передовыми частями вермахта, грабил музеи и библиотеки оккупированных территорий.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his.1september.ru/2006/09/43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285728"/>
            <a:ext cx="6286544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	</a:t>
            </a:r>
            <a:r>
              <a:rPr lang="ru-RU" b="1" dirty="0" smtClean="0">
                <a:solidFill>
                  <a:schemeClr val="bg1"/>
                </a:solidFill>
              </a:rPr>
              <a:t>Эрнст </a:t>
            </a:r>
            <a:r>
              <a:rPr lang="ru-RU" b="1" dirty="0" err="1" smtClean="0">
                <a:solidFill>
                  <a:schemeClr val="bg1"/>
                </a:solidFill>
              </a:rPr>
              <a:t>Кальтенбруннер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начальник полиции безопасности, </a:t>
            </a:r>
            <a:r>
              <a:rPr lang="ru-RU" dirty="0" err="1" smtClean="0">
                <a:solidFill>
                  <a:schemeClr val="bg1"/>
                </a:solidFill>
              </a:rPr>
              <a:t>обергруппенфюрер</a:t>
            </a:r>
            <a:r>
              <a:rPr lang="ru-RU" dirty="0" smtClean="0">
                <a:solidFill>
                  <a:schemeClr val="bg1"/>
                </a:solidFill>
              </a:rPr>
              <a:t> СС, палач и правая рука </a:t>
            </a:r>
            <a:r>
              <a:rPr lang="ru-RU" dirty="0" err="1" smtClean="0">
                <a:solidFill>
                  <a:schemeClr val="bg1"/>
                </a:solidFill>
              </a:rPr>
              <a:t>Гиммлера</a:t>
            </a:r>
            <a:r>
              <a:rPr lang="ru-RU" dirty="0" smtClean="0">
                <a:solidFill>
                  <a:schemeClr val="bg1"/>
                </a:solidFill>
              </a:rPr>
              <a:t>. Это ему подчинялись гестапо и германская политическая разведка. Он ведал охраной концлагерей, руководил командами, осуществлявшими убийства людей в душегубках, пытками, массовыми казнями мирного населения. </a:t>
            </a:r>
            <a:r>
              <a:rPr lang="ru-RU" dirty="0" err="1" smtClean="0">
                <a:solidFill>
                  <a:schemeClr val="bg1"/>
                </a:solidFill>
              </a:rPr>
              <a:t>Кальтенбруннер</a:t>
            </a:r>
            <a:r>
              <a:rPr lang="ru-RU" dirty="0" smtClean="0">
                <a:solidFill>
                  <a:schemeClr val="bg1"/>
                </a:solidFill>
              </a:rPr>
              <a:t> ответствен за истребление миллионов евреев, злодейские преступления против узников концлагерей и военнопленных, против женщин, стариков и детей на оккупированных территориях.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his.1september.ru/2006/09/43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285728"/>
            <a:ext cx="5972188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Вильгельм </a:t>
            </a:r>
            <a:r>
              <a:rPr lang="ru-RU" b="1" dirty="0" err="1" smtClean="0">
                <a:solidFill>
                  <a:schemeClr val="bg1"/>
                </a:solidFill>
              </a:rPr>
              <a:t>Кейтель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генерал-фельдмаршал, ближайший военный советник, единомышленник и соратник Гитлера. Его руками приводилась в движение вся военная машина третьего рейха. Он руководил не только подготовкой и ведением агрессивных войн, но и разработкой приказов, санкционировавших военные преступления и преступления против человечества.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«Человеческая жизнь на Востоке ничего не стоит!», «Только драконовские методы способны обеспечить порядок в завоёванных районах» — такими выражениями пестрели приказы, подписанные </a:t>
            </a:r>
            <a:r>
              <a:rPr lang="ru-RU" dirty="0" err="1" smtClean="0">
                <a:solidFill>
                  <a:schemeClr val="bg1"/>
                </a:solidFill>
              </a:rPr>
              <a:t>Кейтелем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C:\Users\6789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14314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Общественно опасное деяние, совершенное умышленно или неумышленно, за которое законом установлена определенная ответственность.</a:t>
            </a:r>
          </a:p>
          <a:p>
            <a:pPr algn="r">
              <a:buNone/>
            </a:pPr>
            <a:r>
              <a:rPr lang="ru-RU" dirty="0" smtClean="0"/>
              <a:t>Преступление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Тот, кто совершил что-либо запрещенное, недозволенное или вредное для </a:t>
            </a:r>
            <a:br>
              <a:rPr lang="ru-RU" dirty="0" smtClean="0"/>
            </a:br>
            <a:r>
              <a:rPr lang="ru-RU" dirty="0" smtClean="0"/>
              <a:t>кого - либо, чего-либо. 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Преступник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285728"/>
            <a:ext cx="5972188" cy="6572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Альфред Йодль </a:t>
            </a:r>
            <a:r>
              <a:rPr lang="ru-RU" dirty="0" smtClean="0">
                <a:solidFill>
                  <a:schemeClr val="bg1"/>
                </a:solidFill>
              </a:rPr>
              <a:t>— генерал-полковник, заместитель </a:t>
            </a:r>
            <a:r>
              <a:rPr lang="ru-RU" dirty="0" err="1" smtClean="0">
                <a:solidFill>
                  <a:schemeClr val="bg1"/>
                </a:solidFill>
              </a:rPr>
              <a:t>Кейтеля</a:t>
            </a:r>
            <a:r>
              <a:rPr lang="ru-RU" dirty="0" smtClean="0">
                <a:solidFill>
                  <a:schemeClr val="bg1"/>
                </a:solidFill>
              </a:rPr>
              <a:t> и один из ближайших советников Гитлера. Всё, что связано с подготовкой и осуществлением агрессивных планов фашистской Германии, неразрывно связано с его именем. Под планом «Барбаросса» (планом нападения на Советский Союз) наряду с подписями Гитлера и </a:t>
            </a:r>
            <a:r>
              <a:rPr lang="ru-RU" dirty="0" err="1" smtClean="0">
                <a:solidFill>
                  <a:schemeClr val="bg1"/>
                </a:solidFill>
              </a:rPr>
              <a:t>Кейтеля</a:t>
            </a:r>
            <a:r>
              <a:rPr lang="ru-RU" dirty="0" smtClean="0">
                <a:solidFill>
                  <a:schemeClr val="bg1"/>
                </a:solidFill>
              </a:rPr>
              <a:t> стоит подпись и Йодля. Это им были подготовлены приказы об уничтожении Москвы и Ленинграда и других городов, даны санкции на безжалостное уничтожение всех патриотов, не смирившихся с фашистским рабством.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his.1september.ru/2006/09/44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214290"/>
            <a:ext cx="5972188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Альфред Розенберг</a:t>
            </a:r>
            <a:r>
              <a:rPr lang="ru-RU" dirty="0" smtClean="0">
                <a:solidFill>
                  <a:schemeClr val="bg1"/>
                </a:solidFill>
              </a:rPr>
              <a:t>, заместитель Гитлера по вопросам «духовной и идеологической подготовки членов фашистской партии, имперский министр по делам оккупированных территорий. Вполне вероятно, что памятка немецкого солдата была написана именно им.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Юлиус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Штрейхер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один из создателей и руководителей нацистской партии, идеолог антисемитизма, организатор еврейских погромов. Призывая к физическому уничтожению всех евреев. Именно эта концепции была взята на вооружение фашистскими главарями, принявшими в 1942 г. директиву об «окончательном решении» еврейского вопроса, согласно которой в Европе было уничтожено более 6 </a:t>
            </a:r>
            <a:r>
              <a:rPr lang="ru-RU" dirty="0" err="1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 еврейского населения.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C:\Users\6789\Desktop\alfred rozenborg_1370951331_672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1571636" cy="2143140"/>
          </a:xfrm>
          <a:prstGeom prst="rect">
            <a:avLst/>
          </a:prstGeom>
          <a:noFill/>
        </p:spPr>
      </p:pic>
      <p:pic>
        <p:nvPicPr>
          <p:cNvPr id="7" name="Рисунок 6" descr="http://his.1september.ru/2006/09/44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15001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86050" y="214290"/>
            <a:ext cx="5900750" cy="635798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Фриц </a:t>
            </a:r>
            <a:r>
              <a:rPr lang="ru-RU" b="1" dirty="0" err="1" smtClean="0">
                <a:solidFill>
                  <a:schemeClr val="bg1"/>
                </a:solidFill>
              </a:rPr>
              <a:t>Заукель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обергруппенфюрер</a:t>
            </a:r>
            <a:r>
              <a:rPr lang="ru-RU" dirty="0" smtClean="0">
                <a:solidFill>
                  <a:schemeClr val="bg1"/>
                </a:solidFill>
              </a:rPr>
              <a:t> СС, генеральный уполномоченный по использованию рабочей силы. С его именем связана одна из мрачных страниц фашизма — массовый угон людей из оккупированных стран для использования в качестве рабочей силы на германских предприятиях и фермах. «Всех людей, — поучал он, — следует кормить, размещать и обращаться таким образом, чтобы эксплуатировать их с наибольшим эффектом при минимальных затратах». По его приказам на каторжные работы в Германию было отправлено более 10 </a:t>
            </a:r>
            <a:r>
              <a:rPr lang="ru-RU" dirty="0" err="1" smtClean="0">
                <a:solidFill>
                  <a:schemeClr val="bg1"/>
                </a:solidFill>
              </a:rPr>
              <a:t>млн</a:t>
            </a:r>
            <a:r>
              <a:rPr lang="ru-RU" dirty="0" smtClean="0">
                <a:solidFill>
                  <a:schemeClr val="bg1"/>
                </a:solidFill>
              </a:rPr>
              <a:t> иностранных рабочих и военнопленных.</a:t>
            </a:r>
          </a:p>
          <a:p>
            <a:endParaRPr lang="ru-RU" dirty="0"/>
          </a:p>
        </p:txBody>
      </p:sp>
      <p:pic>
        <p:nvPicPr>
          <p:cNvPr id="46081" name="Picture 1" descr="C:\Users\6789\Desktop\D-day-invasion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7"/>
            <a:ext cx="1928826" cy="2501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285728"/>
            <a:ext cx="6043626" cy="657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Яльмар</a:t>
            </a:r>
            <a:r>
              <a:rPr lang="ru-RU" b="1" dirty="0" smtClean="0">
                <a:solidFill>
                  <a:schemeClr val="bg1"/>
                </a:solidFill>
              </a:rPr>
              <a:t> Шахт </a:t>
            </a:r>
            <a:r>
              <a:rPr lang="ru-RU" dirty="0" smtClean="0">
                <a:solidFill>
                  <a:schemeClr val="bg1"/>
                </a:solidFill>
              </a:rPr>
              <a:t>— президент рейхсбанка, министр экономики, уполномоченный по вопросам военной экономики. Именно он помог германским монополистам обеспечить приход Гитлера к власти. Шахт — создатель военной промышленности, финансист кровопролитных войн.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Вальтер </a:t>
            </a:r>
            <a:r>
              <a:rPr lang="ru-RU" b="1" dirty="0" err="1" smtClean="0">
                <a:solidFill>
                  <a:schemeClr val="bg1"/>
                </a:solidFill>
              </a:rPr>
              <a:t>Функ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имперский министр экономики, президент Рейхсбанка, один из главных экономических советников Гитлера. Продолжая дело Шахта, он поставил на службу агрессивным планам гитлеровцев всю экономику Германии, а затем и экономику оккупированных стран. Не кто иной, как </a:t>
            </a:r>
            <a:r>
              <a:rPr lang="ru-RU" dirty="0" err="1" smtClean="0">
                <a:solidFill>
                  <a:schemeClr val="bg1"/>
                </a:solidFill>
              </a:rPr>
              <a:t>Функ</a:t>
            </a:r>
            <a:r>
              <a:rPr lang="ru-RU" dirty="0" smtClean="0">
                <a:solidFill>
                  <a:schemeClr val="bg1"/>
                </a:solidFill>
              </a:rPr>
              <a:t> превратил кладовые Рейхсбанка в место хранения ценностей, награбленных гитлеровцами в оккупированных странах, в том числе золотых коронок, оправ от очков и других изделий из драгоценных металлов, снятых с узников концлагерей, умерщвлённых в газовых камерах.</a:t>
            </a:r>
          </a:p>
          <a:p>
            <a:endParaRPr lang="ru-RU" dirty="0"/>
          </a:p>
        </p:txBody>
      </p:sp>
      <p:pic>
        <p:nvPicPr>
          <p:cNvPr id="45057" name="Picture 1" descr="C:\Users\6789\Desktop\192750_433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013411" cy="2024064"/>
          </a:xfrm>
          <a:prstGeom prst="rect">
            <a:avLst/>
          </a:prstGeom>
          <a:noFill/>
        </p:spPr>
      </p:pic>
      <p:pic>
        <p:nvPicPr>
          <p:cNvPr id="45058" name="Picture 2" descr="C:\Users\6789\Desktop\Walther Fu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643182"/>
            <a:ext cx="205155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357422" y="214290"/>
            <a:ext cx="6329378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Вильгельм </a:t>
            </a:r>
            <a:r>
              <a:rPr lang="ru-RU" b="1" dirty="0" err="1" smtClean="0">
                <a:solidFill>
                  <a:schemeClr val="bg1"/>
                </a:solidFill>
              </a:rPr>
              <a:t>Фрик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имперский министр внутренних дел, ведавший подготовкой тыла к войне. В течение ряда лет в его подчинении находилось гестапо, а также другие полицейские службы «рейха». Именно </a:t>
            </a:r>
            <a:r>
              <a:rPr lang="ru-RU" dirty="0" err="1" smtClean="0">
                <a:solidFill>
                  <a:schemeClr val="bg1"/>
                </a:solidFill>
              </a:rPr>
              <a:t>Фрик</a:t>
            </a:r>
            <a:r>
              <a:rPr lang="ru-RU" dirty="0" smtClean="0">
                <a:solidFill>
                  <a:schemeClr val="bg1"/>
                </a:solidFill>
              </a:rPr>
              <a:t> издал в 1940 г. приказ об уничтожении душевнобольных и престарелых.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	</a:t>
            </a:r>
            <a:r>
              <a:rPr lang="ru-RU" b="1" dirty="0" smtClean="0">
                <a:solidFill>
                  <a:schemeClr val="bg1"/>
                </a:solidFill>
              </a:rPr>
              <a:t>Карл Денниц </a:t>
            </a:r>
            <a:r>
              <a:rPr lang="ru-RU" dirty="0" smtClean="0">
                <a:solidFill>
                  <a:schemeClr val="bg1"/>
                </a:solidFill>
              </a:rPr>
              <a:t>— гросс-адмирал, командующий подводным флотом, с 1943 г. главнокомандующий военно-морскими силами Германии. По приказу гросс-адмирала топились госпитальные суда и пароходы, на которых эвакуировались мирные жители, в том числе старики, женщины, дети.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Эрих </a:t>
            </a:r>
            <a:r>
              <a:rPr lang="ru-RU" b="1" dirty="0" err="1" smtClean="0">
                <a:solidFill>
                  <a:schemeClr val="bg1"/>
                </a:solidFill>
              </a:rPr>
              <a:t>Редер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гросс-адмирал, принимал активное участие в планировании, подготовке и ведении агрессивных войн фашистской Германии. </a:t>
            </a:r>
          </a:p>
          <a:p>
            <a:endParaRPr lang="ru-RU" dirty="0"/>
          </a:p>
        </p:txBody>
      </p:sp>
      <p:pic>
        <p:nvPicPr>
          <p:cNvPr id="44033" name="Picture 1" descr="C:\Users\6789\Desktop\de-fr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9382"/>
            <a:ext cx="1355670" cy="1793734"/>
          </a:xfrm>
          <a:prstGeom prst="rect">
            <a:avLst/>
          </a:prstGeom>
          <a:noFill/>
        </p:spPr>
      </p:pic>
      <p:pic>
        <p:nvPicPr>
          <p:cNvPr id="44034" name="Picture 2" descr="C:\Users\6789\Desktop\Simv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2719900"/>
            <a:ext cx="1143008" cy="1685401"/>
          </a:xfrm>
          <a:prstGeom prst="rect">
            <a:avLst/>
          </a:prstGeom>
          <a:noFill/>
        </p:spPr>
      </p:pic>
      <p:pic>
        <p:nvPicPr>
          <p:cNvPr id="44035" name="Picture 3" descr="C:\Users\6789\Desktop\KM_Offic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865528"/>
            <a:ext cx="1143008" cy="156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28926" y="214290"/>
            <a:ext cx="5757874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Ганс</a:t>
            </a:r>
            <a:r>
              <a:rPr lang="ru-RU" b="1" dirty="0" smtClean="0">
                <a:solidFill>
                  <a:schemeClr val="bg1"/>
                </a:solidFill>
              </a:rPr>
              <a:t> Франк 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рейхслейтер</a:t>
            </a:r>
            <a:r>
              <a:rPr lang="ru-RU" dirty="0" smtClean="0">
                <a:solidFill>
                  <a:schemeClr val="bg1"/>
                </a:solidFill>
              </a:rPr>
              <a:t> фашистской партии по правовым вопросам, президент академии германского права, генерал-губернатор оккупированных польских территорий, превративший их в сплошной концлагерь. Он систематически и планомерно насаждал там голод и нищету, террор и бесправие, санкционировал массовое уничтожение еврейского и польского населения.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Альберт </a:t>
            </a:r>
            <a:r>
              <a:rPr lang="ru-RU" b="1" dirty="0" err="1" smtClean="0">
                <a:solidFill>
                  <a:schemeClr val="bg1"/>
                </a:solidFill>
              </a:rPr>
              <a:t>Шпеер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соратник Гитлера, имперский министр вооружений и боеприпасов, начальник широко разветвлённой военно-строительной организации «</a:t>
            </a:r>
            <a:r>
              <a:rPr lang="ru-RU" dirty="0" err="1" smtClean="0">
                <a:solidFill>
                  <a:schemeClr val="bg1"/>
                </a:solidFill>
              </a:rPr>
              <a:t>Тодт</a:t>
            </a:r>
            <a:r>
              <a:rPr lang="ru-RU" dirty="0" smtClean="0">
                <a:solidFill>
                  <a:schemeClr val="bg1"/>
                </a:solidFill>
              </a:rPr>
              <a:t>». Именно он во время войны возглавлял всё военное строительство и военное производство фашистской Германии.</a:t>
            </a:r>
          </a:p>
          <a:p>
            <a:endParaRPr lang="ru-RU" dirty="0"/>
          </a:p>
        </p:txBody>
      </p:sp>
      <p:pic>
        <p:nvPicPr>
          <p:cNvPr id="43010" name="Picture 2" descr="C:\Users\6789\Desktop\433px-Bundesarchiv_Bild_146-1989-011-13_Hans_Fr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701282" cy="2357434"/>
          </a:xfrm>
          <a:prstGeom prst="rect">
            <a:avLst/>
          </a:prstGeom>
          <a:noFill/>
        </p:spPr>
      </p:pic>
      <p:pic>
        <p:nvPicPr>
          <p:cNvPr id="43011" name="Picture 3" descr="C:\Users\6789\Desktop\58c58-albertspeer-groc39fgermanischesreichdeutschernation-thirdreich-nsdap-adolfhitler-deutsch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71942"/>
            <a:ext cx="1643074" cy="232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28926" y="357166"/>
            <a:ext cx="5757874" cy="5738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Ганс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Фриче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ближайший сотрудник Геббельса, начальник отдела внутренней прессы министерства пропаганды, затем руководитель радиовещания. Своими выступлениями он культивировал в немцах чувство ненависти к другим народам, добивался, чтобы его соотечественники безропотно следовали за нацистской партией. Его личная ответственность за политическое и моральное растление германского народа велика.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his.1september.ru/2006/09/45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43174" y="214290"/>
            <a:ext cx="6043626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>
                <a:solidFill>
                  <a:schemeClr val="bg1"/>
                </a:solidFill>
              </a:rPr>
              <a:t>Бальдур</a:t>
            </a:r>
            <a:r>
              <a:rPr lang="ru-RU" b="1" dirty="0" smtClean="0">
                <a:solidFill>
                  <a:schemeClr val="bg1"/>
                </a:solidFill>
              </a:rPr>
              <a:t> фон </a:t>
            </a:r>
            <a:r>
              <a:rPr lang="ru-RU" b="1" dirty="0" err="1" smtClean="0">
                <a:solidFill>
                  <a:schemeClr val="bg1"/>
                </a:solidFill>
              </a:rPr>
              <a:t>Ширах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— организатор и руководитель молодёжной организации «</a:t>
            </a:r>
            <a:r>
              <a:rPr lang="ru-RU" dirty="0" err="1" smtClean="0">
                <a:solidFill>
                  <a:schemeClr val="bg1"/>
                </a:solidFill>
              </a:rPr>
              <a:t>гитлерюгенд</a:t>
            </a:r>
            <a:r>
              <a:rPr lang="ru-RU" dirty="0" smtClean="0">
                <a:solidFill>
                  <a:schemeClr val="bg1"/>
                </a:solidFill>
              </a:rPr>
              <a:t>». В течение полутора десятков лет он растлевал германскую молодёжь ядом расизма, внедряя в сознание юношей и девушек человеконенавистнические идеи.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Артур </a:t>
            </a:r>
            <a:r>
              <a:rPr lang="ru-RU" b="1" dirty="0" err="1" smtClean="0">
                <a:solidFill>
                  <a:schemeClr val="bg1"/>
                </a:solidFill>
              </a:rPr>
              <a:t>Зейсс-Инкварт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Константин фон </a:t>
            </a:r>
            <a:r>
              <a:rPr lang="ru-RU" b="1" dirty="0" err="1" smtClean="0">
                <a:solidFill>
                  <a:schemeClr val="bg1"/>
                </a:solidFill>
              </a:rPr>
              <a:t>Нейрат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Франц фон </a:t>
            </a:r>
            <a:r>
              <a:rPr lang="ru-RU" b="1" dirty="0" err="1" smtClean="0">
                <a:solidFill>
                  <a:schemeClr val="bg1"/>
                </a:solidFill>
              </a:rPr>
              <a:t>Папен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соратники Гитлера, руководители и деятели фашистского государства.</a:t>
            </a:r>
          </a:p>
          <a:p>
            <a:endParaRPr lang="ru-RU" dirty="0"/>
          </a:p>
        </p:txBody>
      </p:sp>
      <p:pic>
        <p:nvPicPr>
          <p:cNvPr id="47106" name="Picture 2" descr="C:\Users\6789\Desktop\post-3894-1180547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06069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4" y="357166"/>
            <a:ext cx="4757742" cy="588171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Мартин Борман </a:t>
            </a:r>
            <a:r>
              <a:rPr lang="ru-RU" dirty="0" smtClean="0">
                <a:solidFill>
                  <a:schemeClr val="bg1"/>
                </a:solidFill>
              </a:rPr>
              <a:t>– руководитель партийной канцелярии, секретарь и ближайший помощник Гитлера. В отношении него дело рассматривалось заочно.</a:t>
            </a:r>
          </a:p>
        </p:txBody>
      </p:sp>
      <p:pic>
        <p:nvPicPr>
          <p:cNvPr id="51202" name="Picture 2" descr="C:\Users\6789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428604"/>
            <a:ext cx="2214578" cy="283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Преступления против мира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i="1" dirty="0" smtClean="0">
                <a:solidFill>
                  <a:schemeClr val="bg1"/>
                </a:solidFill>
              </a:rPr>
              <a:t>Все обвиняемые и различные другие лица в течение ряда лет до 8 мая 1945 года участвовали в планировании, подготовке, развязывании и ведении агрессивных войн, которые также являлись войнами в нарушение международных договоров, соглашений и обязательств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Предъявленные обвинения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Постановление, решение, решение суда.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Приговор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	Тот, кто поддерживает обвинение в уголовном процессе.</a:t>
            </a:r>
          </a:p>
          <a:p>
            <a:pPr algn="r">
              <a:buNone/>
            </a:pPr>
            <a:r>
              <a:rPr lang="ru-RU" dirty="0" smtClean="0"/>
              <a:t>Обвинитель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Должностное лицо, разрешающе дела в суде.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Судья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Военные преступления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Убийства и жестокое обращение с гражданским населением на оккупированных территориях и в открытом море.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Увод гражданского населения оккупированных территорий в рабство и для других целей.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Убийства и жестокое обращение с военнопленными и военнослужащими стран, с которыми Германия находилась в состоянии войны, а также с лицами, находившимися в плавании в открытом море.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Бесцельные разрушения больших и малых городов и деревень, опустошения, не оправданные военной необходимостью.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Германизация оккупированных территорий.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Преступления против человечности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sz="3200" dirty="0" smtClean="0">
              <a:solidFill>
                <a:schemeClr val="bg1"/>
              </a:solidFill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</a:rPr>
              <a:t>Обвиняемые проводили политику преследования, репрессий и истребления противников нацистского правительства. Нацисты бросали в тюрьмы людей без судебного процесса, подвергали их преследованиям, унижениям, порабощению, пыткам, убивали их.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Зал суда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500990" cy="4714908"/>
          </a:xfrm>
          <a:prstGeom prst="rect">
            <a:avLst/>
          </a:prstGeom>
          <a:noFill/>
        </p:spPr>
      </p:pic>
      <p:pic>
        <p:nvPicPr>
          <p:cNvPr id="6" name="Picture 2" descr="C:\Users\6789\Desktop\зал суд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85818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Кабины переводчиков. </a:t>
            </a:r>
            <a:endParaRPr lang="ru-RU" dirty="0"/>
          </a:p>
        </p:txBody>
      </p:sp>
      <p:pic>
        <p:nvPicPr>
          <p:cNvPr id="12291" name="Picture 3" descr="C:\Users\6789\Desktop\кабина переводчи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14488"/>
            <a:ext cx="371477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6789\Desktop\перевод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704735" cy="293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6789\Desktop\кабина переводчиков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14752"/>
            <a:ext cx="4183024" cy="29289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Судьи Международного трибунала</a:t>
            </a:r>
            <a:endParaRPr lang="ru-RU" dirty="0"/>
          </a:p>
        </p:txBody>
      </p:sp>
      <p:pic>
        <p:nvPicPr>
          <p:cNvPr id="7" name="Picture 2" descr="C:\Users\6789\Desktop\зал суда судь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714908" cy="3512550"/>
          </a:xfrm>
          <a:prstGeom prst="rect">
            <a:avLst/>
          </a:prstGeom>
          <a:noFill/>
        </p:spPr>
      </p:pic>
      <p:pic>
        <p:nvPicPr>
          <p:cNvPr id="8" name="Picture 3" descr="C:\Users\6789\Desktop\судь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7286676" cy="499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Главный судья лорд </a:t>
            </a:r>
            <a:r>
              <a:rPr lang="ru-RU" dirty="0" err="1" smtClean="0">
                <a:solidFill>
                  <a:schemeClr val="bg1"/>
                </a:solidFill>
              </a:rPr>
              <a:t>Лоуренс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6789\Desktop\председатель су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98984" cy="497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Главные обвинители: Р.А. Руденко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6789\Desktop\главний обвинитель  руд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41509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Главные обвинители: Р. Джексон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3" name="Picture 3" descr="C:\Users\6789\Desktop\обвинитель С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71504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Главные обвинители: Ш. де </a:t>
            </a:r>
            <a:r>
              <a:rPr lang="ru-RU" dirty="0" err="1" smtClean="0">
                <a:solidFill>
                  <a:schemeClr val="bg1"/>
                </a:solidFill>
              </a:rPr>
              <a:t>Риб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6789\Desktop\французский обвин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14366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Главные обвинители: Х. </a:t>
            </a:r>
            <a:r>
              <a:rPr lang="ru-RU" dirty="0" err="1" smtClean="0">
                <a:solidFill>
                  <a:schemeClr val="bg1"/>
                </a:solidFill>
              </a:rPr>
              <a:t>Шоукросс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6789\Desktop\1878730,8n9yKHpUMSQKT4r2B7LCh3cH2ELvkoXZMliofvOrnImnWz2SYoGYrx6ozgf+dy2eArlN8qVpHmg1uRtWZtqOTg==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35798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857232"/>
            <a:ext cx="34290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dirty="0" smtClean="0"/>
              <a:t>Преступник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643314"/>
            <a:ext cx="32147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dirty="0" smtClean="0"/>
              <a:t>Обвинитель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857232"/>
            <a:ext cx="35719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dirty="0" smtClean="0"/>
              <a:t>Преступление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643314"/>
            <a:ext cx="29146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3600" dirty="0" smtClean="0"/>
              <a:t>Судья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572008"/>
            <a:ext cx="34290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dirty="0" smtClean="0"/>
              <a:t>Приговор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28926" y="1785926"/>
            <a:ext cx="3357586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Судебный процесс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« </a:t>
            </a:r>
            <a:r>
              <a:rPr lang="en-US" dirty="0" err="1" smtClean="0">
                <a:solidFill>
                  <a:schemeClr val="bg1"/>
                </a:solidFill>
              </a:rPr>
              <a:t>Ныне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те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кто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поставили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целью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установить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господство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миром</a:t>
            </a:r>
            <a:r>
              <a:rPr lang="en-US" dirty="0" smtClean="0">
                <a:solidFill>
                  <a:schemeClr val="bg1"/>
                </a:solidFill>
              </a:rPr>
              <a:t> и </a:t>
            </a:r>
            <a:r>
              <a:rPr lang="en-US" dirty="0" err="1" smtClean="0">
                <a:solidFill>
                  <a:schemeClr val="bg1"/>
                </a:solidFill>
              </a:rPr>
              <a:t>истребление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народов</a:t>
            </a:r>
            <a:r>
              <a:rPr lang="en-US" dirty="0" smtClean="0">
                <a:solidFill>
                  <a:schemeClr val="bg1"/>
                </a:solidFill>
              </a:rPr>
              <a:t>, с </a:t>
            </a:r>
            <a:r>
              <a:rPr lang="en-US" dirty="0" err="1" smtClean="0">
                <a:solidFill>
                  <a:schemeClr val="bg1"/>
                </a:solidFill>
              </a:rPr>
              <a:t>трепетом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ждут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грядущего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приговора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суда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Этот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приговор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должен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настичь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только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посаженных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скамью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подсудимых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авторов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кровавых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фашистских</a:t>
            </a:r>
            <a:r>
              <a:rPr lang="en-US" dirty="0" smtClean="0">
                <a:solidFill>
                  <a:schemeClr val="bg1"/>
                </a:solidFill>
              </a:rPr>
              <a:t> «</a:t>
            </a:r>
            <a:r>
              <a:rPr lang="en-US" dirty="0" err="1" smtClean="0">
                <a:solidFill>
                  <a:schemeClr val="bg1"/>
                </a:solidFill>
              </a:rPr>
              <a:t>идей</a:t>
            </a:r>
            <a:r>
              <a:rPr lang="en-US" dirty="0" smtClean="0">
                <a:solidFill>
                  <a:schemeClr val="bg1"/>
                </a:solidFill>
              </a:rPr>
              <a:t>», </a:t>
            </a:r>
            <a:r>
              <a:rPr lang="en-US" dirty="0" err="1" smtClean="0">
                <a:solidFill>
                  <a:schemeClr val="bg1"/>
                </a:solidFill>
              </a:rPr>
              <a:t>главных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организаторов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преступлений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гитлеризма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Ваш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приговор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должен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осудить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всю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преступную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систему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германского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фашизма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ту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сложную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широко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разветвленную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сеть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партийных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правительственных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эсэсовских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военных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организаций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которые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непосредственно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претворяли</a:t>
            </a:r>
            <a:r>
              <a:rPr lang="en-US" dirty="0" smtClean="0">
                <a:solidFill>
                  <a:schemeClr val="bg1"/>
                </a:solidFill>
              </a:rPr>
              <a:t> в </a:t>
            </a:r>
            <a:r>
              <a:rPr lang="en-US" dirty="0" err="1" smtClean="0">
                <a:solidFill>
                  <a:schemeClr val="bg1"/>
                </a:solidFill>
              </a:rPr>
              <a:t>жизнь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злодейские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предначертания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главных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заговорщиков</a:t>
            </a:r>
            <a:r>
              <a:rPr lang="en-US" dirty="0" smtClean="0">
                <a:solidFill>
                  <a:schemeClr val="bg1"/>
                </a:solidFill>
              </a:rPr>
              <a:t>. …</a:t>
            </a:r>
            <a:r>
              <a:rPr lang="en-US" dirty="0" err="1" smtClean="0">
                <a:solidFill>
                  <a:schemeClr val="bg1"/>
                </a:solidFill>
              </a:rPr>
              <a:t>Да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свершится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же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фашистскими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палачами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суд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народов</a:t>
            </a:r>
            <a:r>
              <a:rPr lang="en-US" dirty="0" smtClean="0">
                <a:solidFill>
                  <a:schemeClr val="bg1"/>
                </a:solidFill>
              </a:rPr>
              <a:t> — </a:t>
            </a:r>
            <a:r>
              <a:rPr lang="en-US" dirty="0" err="1" smtClean="0">
                <a:solidFill>
                  <a:schemeClr val="bg1"/>
                </a:solidFill>
              </a:rPr>
              <a:t>справедливый</a:t>
            </a:r>
            <a:r>
              <a:rPr lang="en-US" dirty="0" smtClean="0">
                <a:solidFill>
                  <a:schemeClr val="bg1"/>
                </a:solidFill>
              </a:rPr>
              <a:t> и </a:t>
            </a:r>
            <a:r>
              <a:rPr lang="en-US" dirty="0" err="1" smtClean="0">
                <a:solidFill>
                  <a:schemeClr val="bg1"/>
                </a:solidFill>
              </a:rPr>
              <a:t>суровый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обвинительной речи Р.А. Руденко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« … </a:t>
            </a:r>
            <a:r>
              <a:rPr lang="en-US" dirty="0" err="1" smtClean="0">
                <a:solidFill>
                  <a:schemeClr val="bg1"/>
                </a:solidFill>
              </a:rPr>
              <a:t>Если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скажете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эти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люди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невиновны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это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все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равно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сказать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было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войны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нет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убитых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было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преступления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r>
              <a:rPr lang="en-US" dirty="0" err="1" smtClean="0">
                <a:solidFill>
                  <a:schemeClr val="bg1"/>
                </a:solidFill>
              </a:rPr>
              <a:t>Наши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доказательства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будут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ужасающими</a:t>
            </a:r>
            <a:r>
              <a:rPr lang="en-US" dirty="0" smtClean="0">
                <a:solidFill>
                  <a:schemeClr val="bg1"/>
                </a:solidFill>
              </a:rPr>
              <a:t>, и </a:t>
            </a:r>
            <a:r>
              <a:rPr lang="en-US" dirty="0" err="1" smtClean="0">
                <a:solidFill>
                  <a:schemeClr val="bg1"/>
                </a:solidFill>
              </a:rPr>
              <a:t>вы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скажете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я </a:t>
            </a:r>
            <a:r>
              <a:rPr lang="en-US" dirty="0" err="1" smtClean="0">
                <a:solidFill>
                  <a:schemeClr val="bg1"/>
                </a:solidFill>
              </a:rPr>
              <a:t>лишил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вас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сна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именно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эти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действия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заставили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содрогнуться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весь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мир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dirty="0" err="1" smtClean="0">
                <a:solidFill>
                  <a:schemeClr val="bg1"/>
                </a:solidFill>
              </a:rPr>
              <a:t>Доказательства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представленные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здесь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будут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столь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ошеломляющими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я </a:t>
            </a:r>
            <a:r>
              <a:rPr lang="en-US" dirty="0" err="1" smtClean="0">
                <a:solidFill>
                  <a:schemeClr val="bg1"/>
                </a:solidFill>
              </a:rPr>
              <a:t>беру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себя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смелость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предугадать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одно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из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сказанных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мною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слов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будет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опровергнуто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подсудимые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будут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отрицать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только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свою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личную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ответственность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то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что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они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знали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об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этих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преступлениях</a:t>
            </a:r>
            <a:r>
              <a:rPr lang="en-US" dirty="0" smtClean="0">
                <a:solidFill>
                  <a:schemeClr val="bg1"/>
                </a:solidFill>
              </a:rPr>
              <a:t>…»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Из обвинительной речи Роберта Джексона: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Свидетельство преступления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6789\Desktop\Нюрнберг\img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24000"/>
            <a:ext cx="7429552" cy="511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«После предъявления документов, после того, как были заслушаны свидетели, после демонстрации кинофильмов, при просмотре которых даже сами подсудимые содрогнулись от ужаса, никто в мире не сможет утверждать, что лагеря уничтожения, расстрелянные военнопленные, умерщвленные мирные жители, горы трупов, толпы людей, изуродованных душой и телом, газовые камеры и кремационные печи, - что все эти преступления существовали в воображении </a:t>
            </a:r>
            <a:r>
              <a:rPr lang="ru-RU" dirty="0" err="1" smtClean="0">
                <a:solidFill>
                  <a:schemeClr val="bg1"/>
                </a:solidFill>
              </a:rPr>
              <a:t>антинемецки</a:t>
            </a:r>
            <a:r>
              <a:rPr lang="ru-RU" dirty="0" smtClean="0">
                <a:solidFill>
                  <a:schemeClr val="bg1"/>
                </a:solidFill>
              </a:rPr>
              <a:t> настроенных пропагандистов, </a:t>
            </a:r>
            <a:r>
              <a:rPr lang="ru-RU" b="1" dirty="0" smtClean="0">
                <a:solidFill>
                  <a:schemeClr val="bg1"/>
                </a:solidFill>
              </a:rPr>
              <a:t>этого не сможет утверждать никто.»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заключительной речи Ш. де </a:t>
            </a:r>
            <a:r>
              <a:rPr lang="ru-RU" dirty="0" err="1" smtClean="0">
                <a:solidFill>
                  <a:schemeClr val="bg1"/>
                </a:solidFill>
              </a:rPr>
              <a:t>Риба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218 заседаний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16 000 страниц протоколов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2630 документов со стороны обвинения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2700 документов со стороны защиты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240 свидетелей  заслушано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300 тысяч письменных показаний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5 000 000 листов бумаги весом 200 тонн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27 000 метров звуковой кинопленки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Нюрнбергский процесс в цифрах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6789\Desktop\судьи совещаютс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9723" y="1524000"/>
            <a:ext cx="6404553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Совещание судей Трибунала перед вынесением приговора.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6789\Desktop\оглашение пригов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560" y="1584960"/>
            <a:ext cx="7802880" cy="4450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Подсудимые слушают приговор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 смертной казни через повешение: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Германа Геринга,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Иоахима</a:t>
            </a:r>
            <a:r>
              <a:rPr lang="ru-RU" dirty="0" smtClean="0">
                <a:solidFill>
                  <a:schemeClr val="bg1"/>
                </a:solidFill>
              </a:rPr>
              <a:t> фон Риббентропа,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Вильгельма </a:t>
            </a:r>
            <a:r>
              <a:rPr lang="ru-RU" dirty="0" err="1" smtClean="0">
                <a:solidFill>
                  <a:schemeClr val="bg1"/>
                </a:solidFill>
              </a:rPr>
              <a:t>Кейтеля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Эрнста </a:t>
            </a:r>
            <a:r>
              <a:rPr lang="ru-RU" dirty="0" err="1" smtClean="0">
                <a:solidFill>
                  <a:schemeClr val="bg1"/>
                </a:solidFill>
              </a:rPr>
              <a:t>Кальтенбруннера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Альфреда Розенберга,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Ганса</a:t>
            </a:r>
            <a:r>
              <a:rPr lang="ru-RU" dirty="0" smtClean="0">
                <a:solidFill>
                  <a:schemeClr val="bg1"/>
                </a:solidFill>
              </a:rPr>
              <a:t> Франка,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Вильгельма </a:t>
            </a:r>
            <a:r>
              <a:rPr lang="ru-RU" dirty="0" err="1" smtClean="0">
                <a:solidFill>
                  <a:schemeClr val="bg1"/>
                </a:solidFill>
              </a:rPr>
              <a:t>Фрика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Юлиуса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Штрейхера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Фрица </a:t>
            </a:r>
            <a:r>
              <a:rPr lang="ru-RU" dirty="0" err="1" smtClean="0">
                <a:solidFill>
                  <a:schemeClr val="bg1"/>
                </a:solidFill>
              </a:rPr>
              <a:t>Заукеля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Артура </a:t>
            </a:r>
            <a:r>
              <a:rPr lang="ru-RU" dirty="0" err="1" smtClean="0">
                <a:solidFill>
                  <a:schemeClr val="bg1"/>
                </a:solidFill>
              </a:rPr>
              <a:t>Зейсс-Инкварта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Мартина Бормана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(заочно) 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Альфреда Йодля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 пожизненному заключению: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Рудольфа Гесса,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Вальтера </a:t>
            </a:r>
            <a:r>
              <a:rPr lang="ru-RU" dirty="0" err="1" smtClean="0">
                <a:solidFill>
                  <a:schemeClr val="bg1"/>
                </a:solidFill>
              </a:rPr>
              <a:t>Функа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Эриха </a:t>
            </a:r>
            <a:r>
              <a:rPr lang="ru-RU" dirty="0" err="1" smtClean="0">
                <a:solidFill>
                  <a:schemeClr val="bg1"/>
                </a:solidFill>
              </a:rPr>
              <a:t>Редера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 20 годам тюремного заключения: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Бальдура</a:t>
            </a:r>
            <a:r>
              <a:rPr lang="ru-RU" dirty="0" smtClean="0">
                <a:solidFill>
                  <a:schemeClr val="bg1"/>
                </a:solidFill>
              </a:rPr>
              <a:t> фон </a:t>
            </a:r>
            <a:r>
              <a:rPr lang="ru-RU" dirty="0" err="1" smtClean="0">
                <a:solidFill>
                  <a:schemeClr val="bg1"/>
                </a:solidFill>
              </a:rPr>
              <a:t>Шираха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Альберта </a:t>
            </a:r>
            <a:r>
              <a:rPr lang="ru-RU" dirty="0" err="1" smtClean="0">
                <a:solidFill>
                  <a:schemeClr val="bg1"/>
                </a:solidFill>
              </a:rPr>
              <a:t>Шпеера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 15 годам тюремного заключения: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Константина фон </a:t>
            </a:r>
            <a:r>
              <a:rPr lang="ru-RU" dirty="0" err="1" smtClean="0">
                <a:solidFill>
                  <a:schemeClr val="bg1"/>
                </a:solidFill>
              </a:rPr>
              <a:t>Нейрата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 10 годам тюремного заключения: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Карла </a:t>
            </a:r>
            <a:r>
              <a:rPr lang="ru-RU" dirty="0" err="1" smtClean="0">
                <a:solidFill>
                  <a:schemeClr val="bg1"/>
                </a:solidFill>
              </a:rPr>
              <a:t>Дёница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Приговор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Оправданы: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Ганс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Фриче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Франц фон </a:t>
            </a:r>
            <a:r>
              <a:rPr lang="ru-RU" dirty="0" err="1" smtClean="0">
                <a:solidFill>
                  <a:schemeClr val="bg1"/>
                </a:solidFill>
              </a:rPr>
              <a:t>Папен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Ялмар</a:t>
            </a:r>
            <a:r>
              <a:rPr lang="ru-RU" dirty="0" smtClean="0">
                <a:solidFill>
                  <a:schemeClr val="bg1"/>
                </a:solidFill>
              </a:rPr>
              <a:t> Шахт.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Почему они оправданы?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Справедливо ли это?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Приговор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Трибунал признал преступными организации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СС,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СД,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гестапо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 руководящий состав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нацистской партии.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Нацистский кабинет министров,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Генеральный штаб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и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Верховное командование вермахта (ОКВ) 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преступными организациями признаны не были.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Справедливо ли это?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Приговор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Помни и выполняй: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1) ... Нет нервов, сердца, жалости - ты сделан из  железа. После войны ты обретешь новую душу, ясное сердце - для детей твоих, для жены, … , а сейчас действуй решительно, без колебаний...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2) ... У тебя нет сердца и нервов, на войне они не нужны. Уничтожь в себе жалость и сострадание, убивай всякого русского, не останавливайся, если перед тобой старик или женщина, девочка или мальчик. Убивай, этим самым спасешь себя от гибели, обеспечишь будущее своей семьи и прославишься навек.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3)  Мы поставим на колени весь мир.  Ты будешь решать судьбы Англии, России, Америки. … уничтожай все живое, сопротивляющееся на твоем пути, …, и ты победишь. Тебя не возьмет ни пуля, ни штык. Завтра перед тобой на коленях будет стоять весь мир".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Советский судья И.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Т.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Никитченко</a:t>
            </a:r>
            <a:r>
              <a:rPr lang="ru-RU" dirty="0" smtClean="0">
                <a:solidFill>
                  <a:schemeClr val="bg1"/>
                </a:solidFill>
              </a:rPr>
              <a:t> подал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особое мнение, где возражал против оправдания </a:t>
            </a:r>
            <a:r>
              <a:rPr lang="ru-RU" dirty="0" err="1" smtClean="0">
                <a:solidFill>
                  <a:schemeClr val="bg1"/>
                </a:solidFill>
              </a:rPr>
              <a:t>Фриче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Папена</a:t>
            </a:r>
            <a:r>
              <a:rPr lang="ru-RU" dirty="0" smtClean="0">
                <a:solidFill>
                  <a:schemeClr val="bg1"/>
                </a:solidFill>
              </a:rPr>
              <a:t> и Шахта, непризнания германского кабинета министров, Генштаба и ОКВ преступными организациями, а также пожизненного заключения (а не смертной казни) для Рудольфа Гесса.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Особое мнение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16 октября 1946 года приговор был приведен в исполнение.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Американский сержант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Джон Вуд привел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приговор в исполнение.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Тела казненных сожжены в крематории, прах развеян по ветру.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Приговор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6789\Desktop\Джон Вуд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78"/>
            <a:ext cx="184567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15 августа 1946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г. американское управление информации опубликовало обзор проведённых опросов, согласно которым подавляющее число немцев (около 80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%) считало Нюрнбергский процесс справедливым, а виновность подсудимых неоспоримой; около половины опрошенных ответили, что подсудимым должен быть вынесен смертный приговор; только 4</a:t>
            </a:r>
            <a:r>
              <a:rPr lang="en-US" sz="3200" dirty="0" smtClean="0">
                <a:solidFill>
                  <a:schemeClr val="bg1"/>
                </a:solidFill>
              </a:rPr>
              <a:t> </a:t>
            </a:r>
            <a:r>
              <a:rPr lang="ru-RU" sz="3200" dirty="0" smtClean="0">
                <a:solidFill>
                  <a:schemeClr val="bg1"/>
                </a:solidFill>
              </a:rPr>
              <a:t>% отозвались о процессе отрицательно.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Нюрнбергский процесс во всем мире рассматривали как Суд Народов, всего человечества, призванный своей деятельностью укрепить международную безопасность и способствовать единству людей в борьбе за самое дорогое, что у них есть, - в борьбе за мир.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http://</a:t>
            </a:r>
            <a:r>
              <a:rPr lang="ru-RU" u="sng" dirty="0" smtClean="0">
                <a:solidFill>
                  <a:schemeClr val="bg1"/>
                </a:solidFill>
              </a:rPr>
              <a:t>interneturok.ru/ru/textfiles/istoriya-9-klass/nyurnbergskiy-protsess-korotko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</a:rPr>
              <a:t>https://yandex.ru/images/search?text=%D0%BC%D0%B0%D1%82</a:t>
            </a:r>
            <a:r>
              <a:rPr lang="ru-RU" u="sng" dirty="0" smtClean="0">
                <a:solidFill>
                  <a:schemeClr val="bg1"/>
                </a:solidFill>
              </a:rPr>
              <a:t>%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</a:rPr>
              <a:t>http://</a:t>
            </a:r>
            <a:r>
              <a:rPr lang="ru-RU" u="sng" dirty="0" smtClean="0">
                <a:solidFill>
                  <a:schemeClr val="bg1"/>
                </a:solidFill>
              </a:rPr>
              <a:t>feldgrau.info/2010-09-02-14-48-28/8511-nyurnbergskij-protsess-foto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u="sng" dirty="0">
                <a:solidFill>
                  <a:schemeClr val="bg1"/>
                </a:solidFill>
              </a:rPr>
              <a:t>https://ru.wikipedia.org/wiki/%D0%9D%D1%8E%D1%80%D0%BD%D0%B1%D0%B5%D1%80%D0%B3%D1%81%D0%BA%D0%B8%D0%B9_%</a:t>
            </a:r>
            <a:r>
              <a:rPr lang="ru-RU" u="sng" dirty="0" smtClean="0">
                <a:solidFill>
                  <a:schemeClr val="bg1"/>
                </a:solidFill>
              </a:rPr>
              <a:t>D0%BF%D1%80%D0%BE%D1%86%D0%B5%D1%81%D1%81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http://studopedia.ru/1_56016_nyurnbergskiy-protsess-i-ego-itogi.tml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https://yandex.ru/images/search?_=1447784407345&amp;p=1&amp;text=%</a:t>
            </a:r>
            <a:r>
              <a:rPr lang="en-US" dirty="0" smtClean="0">
                <a:solidFill>
                  <a:schemeClr val="bg1"/>
                </a:solidFill>
              </a:rPr>
              <a:t>D0%9D%D1%8E%D1%80%D0%BD%D0%B1%D0%B5%D1%80%D0%B3%2040%20%D0%B3%D0%BE%D0%B4%D1%8B%20%20%D0%BA%D0%B0%D1%80%D1%82%D0%B8%D0%BD%D0%BA%D0%B0&amp;noreask=1&amp;lr=10661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vivovoco.astronet.ru/VV/BOOKS/LEBEDEVA/CHAPT_3.HTM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Может ли быть преступником целое государство?</a:t>
            </a:r>
          </a:p>
          <a:p>
            <a:r>
              <a:rPr lang="ru-RU" sz="4000" dirty="0" smtClean="0"/>
              <a:t>Можно ли организовать судебный процесс над целым государством?</a:t>
            </a:r>
          </a:p>
          <a:p>
            <a:r>
              <a:rPr lang="ru-RU" sz="4000" dirty="0" smtClean="0"/>
              <a:t>Есть ли в мировой истории примеры судебного процесса над преступным государством?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67066"/>
          </a:xfrm>
        </p:spPr>
        <p:txBody>
          <a:bodyPr/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20 ноября 1945 года – 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 октября 1946 года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99071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Нюрнбергский процесс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ng_2rub_nurnbergskiy_proc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857496"/>
            <a:ext cx="333375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6789\Desktop\cov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5728"/>
            <a:ext cx="2428892" cy="3543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78619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Аркадий Иосифович Полторак</a:t>
            </a:r>
            <a:r>
              <a:rPr lang="ru-RU" sz="2000" dirty="0" smtClean="0">
                <a:solidFill>
                  <a:schemeClr val="bg1"/>
                </a:solidFill>
              </a:rPr>
              <a:t> (1916 - 1977) — советский журналист, писатель, драматург.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 Нюрнбергском процессе возглавлял секретариат советской делегации.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Доктор юридических наук (1965), тема диссертации "Нюрнбергский процесс. Основные правовые проблемы". Автор многих научных и популярных книг о Нюрнбергском процессе.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6789\Desktop\Полтор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Нюрнберг</a:t>
            </a:r>
            <a:endParaRPr lang="ru-RU" dirty="0"/>
          </a:p>
        </p:txBody>
      </p:sp>
      <p:pic>
        <p:nvPicPr>
          <p:cNvPr id="1026" name="Picture 2" descr="C:\Users\6789\Desktop\nuremberg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3585270" cy="3786214"/>
          </a:xfrm>
          <a:prstGeom prst="rect">
            <a:avLst/>
          </a:prstGeom>
          <a:noFill/>
        </p:spPr>
      </p:pic>
      <p:pic>
        <p:nvPicPr>
          <p:cNvPr id="1027" name="Picture 3" descr="C:\Users\6789\Desktop\849ef4c85d8bc8fcc817b3ce43b95242_HAL_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77558"/>
            <a:ext cx="6643734" cy="4999410"/>
          </a:xfrm>
          <a:prstGeom prst="rect">
            <a:avLst/>
          </a:prstGeom>
          <a:noFill/>
        </p:spPr>
      </p:pic>
      <p:pic>
        <p:nvPicPr>
          <p:cNvPr id="1029" name="Picture 5" descr="C:\Users\6789\Desktop\tumblr_n1knpbCHsv1s4ernpo1_12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6637343" cy="5000660"/>
          </a:xfrm>
          <a:prstGeom prst="rect">
            <a:avLst/>
          </a:prstGeom>
          <a:noFill/>
        </p:spPr>
      </p:pic>
      <p:pic>
        <p:nvPicPr>
          <p:cNvPr id="8" name="Picture 4" descr="C:\Users\6789\Desktop\62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357298"/>
            <a:ext cx="7572428" cy="529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1019</TotalTime>
  <Words>615</Words>
  <Application>Microsoft Office PowerPoint</Application>
  <PresentationFormat>Экран (4:3)</PresentationFormat>
  <Paragraphs>153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Бумажная</vt:lpstr>
      <vt:lpstr>Нюренбергский эпилог</vt:lpstr>
      <vt:lpstr>Слайд 2</vt:lpstr>
      <vt:lpstr>Слайд 3</vt:lpstr>
      <vt:lpstr>Слайд 4</vt:lpstr>
      <vt:lpstr>Слайд 5</vt:lpstr>
      <vt:lpstr>Слайд 6</vt:lpstr>
      <vt:lpstr>Нюрнбергский процесс</vt:lpstr>
      <vt:lpstr>Слайд 8</vt:lpstr>
      <vt:lpstr>Нюрнберг</vt:lpstr>
      <vt:lpstr>Здесь вершилось правосудие. Здание Дворца юстиции в Нюрнберге.</vt:lpstr>
      <vt:lpstr>Слайд 11</vt:lpstr>
      <vt:lpstr>Внутренний коридор тюрьмы.</vt:lpstr>
      <vt:lpstr>Камера заключенного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Предъявленные обвинения</vt:lpstr>
      <vt:lpstr>Слайд 30</vt:lpstr>
      <vt:lpstr>Слайд 31</vt:lpstr>
      <vt:lpstr>Зал суда</vt:lpstr>
      <vt:lpstr>Кабины переводчиков. </vt:lpstr>
      <vt:lpstr>Судьи Международного трибунала</vt:lpstr>
      <vt:lpstr>Главный судья лорд Лоуренс</vt:lpstr>
      <vt:lpstr>Главные обвинители: Р.А. Руденко</vt:lpstr>
      <vt:lpstr>Главные обвинители: Р. Джексон</vt:lpstr>
      <vt:lpstr>Главные обвинители: Ш. де Риб</vt:lpstr>
      <vt:lpstr>Главные обвинители: Х. Шоукросс</vt:lpstr>
      <vt:lpstr>Из обвинительной речи Р.А. Руденко</vt:lpstr>
      <vt:lpstr>   Из обвинительной речи Роберта Джексона:</vt:lpstr>
      <vt:lpstr>Свидетельство преступления</vt:lpstr>
      <vt:lpstr>Из заключительной речи Ш. де Риба</vt:lpstr>
      <vt:lpstr>Нюрнбергский процесс в цифрах</vt:lpstr>
      <vt:lpstr>Совещание судей Трибунала перед вынесением приговора. </vt:lpstr>
      <vt:lpstr>Подсудимые слушают приговор</vt:lpstr>
      <vt:lpstr>Приговор</vt:lpstr>
      <vt:lpstr>Приговор</vt:lpstr>
      <vt:lpstr>Приговор</vt:lpstr>
      <vt:lpstr>Особое мнение</vt:lpstr>
      <vt:lpstr>Приговор</vt:lpstr>
      <vt:lpstr>Слайд 52</vt:lpstr>
      <vt:lpstr>Слайд 53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6789</dc:creator>
  <cp:lastModifiedBy>6789</cp:lastModifiedBy>
  <cp:revision>92</cp:revision>
  <dcterms:created xsi:type="dcterms:W3CDTF">2015-11-15T11:17:44Z</dcterms:created>
  <dcterms:modified xsi:type="dcterms:W3CDTF">2016-01-26T11:23:23Z</dcterms:modified>
</cp:coreProperties>
</file>