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328" r:id="rId4"/>
    <p:sldId id="329" r:id="rId5"/>
    <p:sldId id="330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31" r:id="rId14"/>
    <p:sldId id="332" r:id="rId15"/>
    <p:sldId id="32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E5F"/>
    <a:srgbClr val="FF6600"/>
    <a:srgbClr val="FF00FF"/>
    <a:srgbClr val="FF9900"/>
    <a:srgbClr val="FFCC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84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D02CE0-4A65-4764-921C-0CFA925D5FAD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1956CB-F4DD-4642-8F56-1BA6C90D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6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3302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56C9-FE36-4108-AEDC-807476B05696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E37E-CDFC-4A1C-9366-651E3BB1A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AEF0-2843-4A92-A49E-87900D048134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B1E8-B88F-444C-8D05-7118C2D35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1498-5D5D-4A6A-9CBA-EC983C89DF44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C15-EA66-494E-8D47-74ADB0F8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8D74-D987-44C6-9865-017767893D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62271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C0F-D9F1-401F-8323-F1D7ACA56E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961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BA6F-2532-4318-A3C3-23C263D5F9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9048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EA4E-B7D5-4675-9296-517E9703B4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3682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80DF-A84F-4023-AB7D-6C4416563B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0246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E143-ECC0-4F3A-B88C-F36414355A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34151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2703-B5AC-41CF-AF2C-4B17A2C34C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61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CC64-C817-45E7-A542-BD1636E000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4465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95AB-1B2F-4A84-8E0A-598F5F8D682A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7D15-DF7C-4A66-A49F-F79252BE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76E4-7748-4D38-BBBE-9EAFCFA82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76814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0158-1E22-4F79-A5E9-01A2AD7233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9647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7B52-8F4B-44BB-83A3-3F6A589A2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294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5D3-EDC0-4021-B72E-8F5E546B63D8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1D52-7755-4199-A7AD-BB42B961B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C7A3-D613-4EC6-8CE8-A93FBA77DBD5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5DFA-E26A-42F3-A05F-BF278ECE5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E64C-EA83-4489-8D78-106A16F85D23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77BD-B35A-4797-9112-D4E9D6857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9F7C-A6B8-458F-8F44-0D4CCB48A67D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C238-C981-49AB-A8E8-552C2982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4EBE-A50C-46A0-8DB8-0A349C1C063E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A883-56B1-4F65-9BEF-4D420384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298C-E725-4B7B-BBEF-29B245FF5396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006E-5B4F-44FB-88BB-4B627CE8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C8C-E9A5-4A02-8A7F-936E8AAA9900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C818-9A3D-423C-BCB1-93AAF1DCC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B7DC2-1B21-456A-8935-45E227765FA5}" type="datetimeFigureOut">
              <a:rPr lang="en-US"/>
              <a:pPr>
                <a:defRPr/>
              </a:pPr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910FA-C5A5-40BE-8577-9A4A336F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63A93C-CC7B-4C60-9E20-7854B2F78A6A}" type="slidenum">
              <a:rPr lang="ru-RU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90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8459787" cy="14700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Муниципальное бюджетное общеобразовательное учреждение средняя общеобразовательная школа №</a:t>
            </a:r>
            <a:r>
              <a:rPr lang="en-US" sz="1800" b="1" dirty="0" smtClean="0"/>
              <a:t>4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имени Героя Советского Союза А. Б. Михайлова</a:t>
            </a:r>
            <a:endParaRPr lang="en-US" sz="1800" b="1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76864" cy="1223566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Отчет о работе математического клуба Интеграл»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364087" y="4341424"/>
            <a:ext cx="3420219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latin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Составила: руководитель ШМО учителей математики Зуева Ольга Ивановна</a:t>
            </a:r>
            <a:endParaRPr lang="ru-RU" sz="2000" b="1" dirty="0">
              <a:latin typeface="Calibri" pitchFamily="34" charset="0"/>
            </a:endParaRPr>
          </a:p>
          <a:p>
            <a:pPr algn="r"/>
            <a:r>
              <a:rPr lang="ru-RU" sz="2300" dirty="0" smtClean="0">
                <a:latin typeface="Calibri" pitchFamily="34" charset="0"/>
              </a:rPr>
              <a:t> </a:t>
            </a:r>
            <a:endParaRPr lang="en-US" sz="23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48037" y="5249365"/>
            <a:ext cx="28082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г. Вязьма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Смоленской области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201</a:t>
            </a:r>
            <a:r>
              <a:rPr lang="ru-RU" b="1" dirty="0">
                <a:latin typeface="Calibri" pitchFamily="34" charset="0"/>
              </a:rPr>
              <a:t>6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год.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F:\фото Дня науки 2014 года\IMG_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5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67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332656"/>
            <a:ext cx="7715250" cy="5810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7" name="Picture 5" descr="F:\физик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12" y="169547"/>
            <a:ext cx="4140259" cy="27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F:\фото Дня науки 2014 года\IMG_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0" y="3305941"/>
            <a:ext cx="460851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:\фото Дня науки 2014 года\IMG_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21" y="3096492"/>
            <a:ext cx="3960440" cy="35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:\фото Дня науки 2014 года\интеграл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6" y="96764"/>
            <a:ext cx="4511040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74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Факультативные занятия</a:t>
            </a:r>
            <a:endParaRPr lang="ru-RU" dirty="0"/>
          </a:p>
        </p:txBody>
      </p:sp>
      <p:pic>
        <p:nvPicPr>
          <p:cNvPr id="2050" name="Picture 2" descr="D:\Все документы\Downloads\IMG_20151024_114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се документы\Downloads\IMG_20151024_114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036342" cy="22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се документы\Downloads\IMG_20151024_114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0" y="3509070"/>
            <a:ext cx="3025080" cy="22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Все документы\Downloads\IMG_20151024_114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67661"/>
            <a:ext cx="3036342" cy="227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71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работы</a:t>
            </a:r>
            <a:endParaRPr lang="ru-RU" dirty="0"/>
          </a:p>
        </p:txBody>
      </p:sp>
      <p:pic>
        <p:nvPicPr>
          <p:cNvPr id="3074" name="Picture 2" descr="D:\Все документы\Downloads\IMG_20160105_001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се документы\Downloads\IMG_20160105_001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54" y="2489498"/>
            <a:ext cx="1919977" cy="36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се документы\Downloads\IMG_20160105_000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14" y="785290"/>
            <a:ext cx="3062118" cy="34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5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0007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>
              <a:buFontTx/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Желаем всем успехов</a:t>
            </a:r>
            <a:r>
              <a:rPr lang="ru-RU" sz="8000" b="1" i="1" smtClean="0">
                <a:solidFill>
                  <a:srgbClr val="C00000"/>
                </a:solidFill>
              </a:rPr>
              <a:t>!                          </a:t>
            </a:r>
            <a:endParaRPr lang="ru-RU" sz="15000" b="1" dirty="0" smtClean="0">
              <a:solidFill>
                <a:srgbClr val="FFC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1173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4050"/>
          </a:xfrm>
        </p:spPr>
        <p:txBody>
          <a:bodyPr/>
          <a:lstStyle/>
          <a:p>
            <a:r>
              <a:rPr lang="ru-RU" sz="4800" dirty="0" smtClean="0"/>
              <a:t>Учительский проект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412776"/>
            <a:ext cx="7715250" cy="473084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6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Математический клуб « Интеграл»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143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692696"/>
            <a:ext cx="771525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.</a:t>
            </a:r>
            <a:endParaRPr lang="ru-RU" sz="2000" b="1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нашей </a:t>
            </a:r>
            <a:r>
              <a:rPr lang="ru-RU" sz="2000" dirty="0"/>
              <a:t>школе есть творческие учителя и способные учащиеся, интересы которых выходят далеко за пределы школьной программы, учебных </a:t>
            </a:r>
            <a:r>
              <a:rPr lang="ru-RU" sz="2000" dirty="0" smtClean="0"/>
              <a:t>предметов. А </a:t>
            </a:r>
            <a:r>
              <a:rPr lang="ru-RU" sz="2000" dirty="0"/>
              <a:t>реализовать себя в пределах школьной программы такие дети в полной мере не могут.</a:t>
            </a:r>
          </a:p>
          <a:p>
            <a:pPr marL="0" indent="0">
              <a:buNone/>
            </a:pPr>
            <a:r>
              <a:rPr lang="ru-RU" sz="2000" dirty="0"/>
              <a:t>  Среди существующих форм внеурочной деятельности, направленных на развитие интеллектуальных возможностей </a:t>
            </a:r>
            <a:r>
              <a:rPr lang="ru-RU" sz="2000" dirty="0" smtClean="0"/>
              <a:t>учащихся</a:t>
            </a:r>
            <a:r>
              <a:rPr lang="ru-RU" sz="2000" dirty="0"/>
              <a:t> </a:t>
            </a:r>
            <a:r>
              <a:rPr lang="ru-RU" sz="2000" dirty="0" smtClean="0"/>
              <a:t>мы выбрали </a:t>
            </a:r>
            <a:r>
              <a:rPr lang="ru-RU" sz="2000" dirty="0"/>
              <a:t>такую модель, которая предусматривает организацию поисковой деятельности учащихся путём постановки познавательных и творческих задач, требующих самостоятельного решения.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После </a:t>
            </a:r>
            <a:r>
              <a:rPr lang="ru-RU" sz="2000" dirty="0"/>
              <a:t>изучения и обобщения совместного опыта   по внеклассной работе было решено организовать школьный математический клуб для учащихся. Создание математического клуба и стало нашим </a:t>
            </a:r>
            <a:r>
              <a:rPr lang="ru-RU" sz="2000" dirty="0" smtClean="0"/>
              <a:t>проектом.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Проекты бывают не только ученические, но и учительские</a:t>
            </a:r>
          </a:p>
        </p:txBody>
      </p:sp>
    </p:spTree>
    <p:extLst>
      <p:ext uri="{BB962C8B-B14F-4D97-AF65-F5344CB8AC3E}">
        <p14:creationId xmlns:p14="http://schemas.microsoft.com/office/powerpoint/2010/main" val="3649438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54050"/>
          </a:xfrm>
        </p:spPr>
        <p:txBody>
          <a:bodyPr/>
          <a:lstStyle/>
          <a:p>
            <a:r>
              <a:rPr lang="ru-RU" sz="4000" b="1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sz="2000" dirty="0" smtClean="0"/>
              <a:t>Создание </a:t>
            </a:r>
            <a:r>
              <a:rPr lang="ru-RU" sz="2000" dirty="0"/>
              <a:t>инициативной творческой группы педагогов для разработки и реализации проекта математического клуба. </a:t>
            </a:r>
            <a:endParaRPr lang="ru-RU" sz="2000" dirty="0" smtClean="0"/>
          </a:p>
          <a:p>
            <a:pPr>
              <a:buAutoNum type="arabicPeriod"/>
            </a:pPr>
            <a:r>
              <a:rPr lang="ru-RU" sz="2000" dirty="0" smtClean="0"/>
              <a:t>Изучение </a:t>
            </a:r>
            <a:r>
              <a:rPr lang="ru-RU" sz="2000" dirty="0"/>
              <a:t>опыта организации математических кружков, клубов в других школах</a:t>
            </a:r>
            <a:r>
              <a:rPr lang="ru-RU" sz="2000" dirty="0" smtClean="0"/>
              <a:t>.</a:t>
            </a:r>
          </a:p>
          <a:p>
            <a:pPr>
              <a:buAutoNum type="arabicPeriod"/>
            </a:pPr>
            <a:r>
              <a:rPr lang="ru-RU" sz="2000" dirty="0" smtClean="0"/>
              <a:t>Определение </a:t>
            </a:r>
            <a:r>
              <a:rPr lang="ru-RU" sz="2000" dirty="0"/>
              <a:t>целей и задач клуба, содержания деятельности</a:t>
            </a:r>
            <a:r>
              <a:rPr lang="ru-RU" sz="2000" dirty="0" smtClean="0"/>
              <a:t>.</a:t>
            </a:r>
          </a:p>
          <a:p>
            <a:pPr>
              <a:buAutoNum type="arabicPeriod"/>
            </a:pPr>
            <a:r>
              <a:rPr lang="ru-RU" sz="2000" dirty="0" smtClean="0"/>
              <a:t>Выявление </a:t>
            </a:r>
            <a:r>
              <a:rPr lang="ru-RU" sz="2000" dirty="0"/>
              <a:t>способных учащихся и вовлечение их в математический клуб. </a:t>
            </a:r>
            <a:endParaRPr lang="ru-RU" sz="2000" dirty="0" smtClean="0"/>
          </a:p>
          <a:p>
            <a:pPr>
              <a:buAutoNum type="arabicPeriod"/>
            </a:pPr>
            <a:r>
              <a:rPr lang="ru-RU" sz="2000" dirty="0" smtClean="0"/>
              <a:t>Реализация </a:t>
            </a:r>
            <a:r>
              <a:rPr lang="ru-RU" sz="2000" dirty="0"/>
              <a:t>исследовательской деятельности учащихся через различные формы работы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dirty="0"/>
              <a:t>Считаем, что создание в условиях средней общеобразовательной школы математического клуба приведёт к развитию и реализации интеллектуальных и творческих способностей учащихся, позволит привлечь их к результативному участию в интеллектуальных мероприятиях разного уровня.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8265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20688"/>
            <a:ext cx="8229600" cy="864096"/>
          </a:xfrm>
        </p:spPr>
        <p:txBody>
          <a:bodyPr/>
          <a:lstStyle/>
          <a:p>
            <a:r>
              <a:rPr lang="ru-RU" sz="4000" b="1" dirty="0" smtClean="0"/>
              <a:t>Результаты работы</a:t>
            </a:r>
            <a:br>
              <a:rPr lang="ru-RU" sz="4000" b="1" dirty="0" smtClean="0"/>
            </a:br>
            <a:r>
              <a:rPr lang="ru-RU" sz="4000" b="1" dirty="0" smtClean="0"/>
              <a:t>ЕГЭ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641122"/>
              </p:ext>
            </p:extLst>
          </p:nvPr>
        </p:nvGraphicFramePr>
        <p:xfrm>
          <a:off x="827584" y="4221088"/>
          <a:ext cx="7715253" cy="2133600"/>
        </p:xfrm>
        <a:graphic>
          <a:graphicData uri="http://schemas.openxmlformats.org/drawingml/2006/table">
            <a:tbl>
              <a:tblPr/>
              <a:tblGrid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</a:tblGrid>
              <a:tr h="128586"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предмет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 сдавав</a:t>
                      </a:r>
                    </a:p>
                    <a:p>
                      <a:r>
                        <a:rPr lang="ru-RU" sz="1000">
                          <a:effectLst/>
                        </a:rPr>
                        <a:t>ших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 сдав</a:t>
                      </a:r>
                    </a:p>
                    <a:p>
                      <a:r>
                        <a:rPr lang="ru-RU" sz="1000">
                          <a:effectLst/>
                        </a:rPr>
                        <a:t>ших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</a:t>
                      </a:r>
                    </a:p>
                    <a:p>
                      <a:r>
                        <a:rPr lang="ru-RU" sz="1000">
                          <a:effectLst/>
                        </a:rPr>
                        <a:t> не сдав</a:t>
                      </a:r>
                    </a:p>
                    <a:p>
                      <a:r>
                        <a:rPr lang="ru-RU" sz="1000">
                          <a:effectLst/>
                        </a:rPr>
                        <a:t>ших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</a:rPr>
                        <a:t>Ниж</a:t>
                      </a:r>
                      <a:endParaRPr lang="ru-RU" sz="1000" dirty="0">
                        <a:effectLst/>
                      </a:endParaRPr>
                    </a:p>
                    <a:p>
                      <a:r>
                        <a:rPr lang="ru-RU" sz="1000" dirty="0" err="1">
                          <a:effectLst/>
                        </a:rPr>
                        <a:t>няя</a:t>
                      </a:r>
                      <a:r>
                        <a:rPr lang="ru-RU" sz="1000" dirty="0">
                          <a:effectLst/>
                        </a:rPr>
                        <a:t> грани</a:t>
                      </a:r>
                    </a:p>
                    <a:p>
                      <a:r>
                        <a:rPr lang="ru-RU" sz="1000" dirty="0" err="1">
                          <a:effectLst/>
                        </a:rPr>
                        <a:t>ца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Сред</a:t>
                      </a:r>
                    </a:p>
                    <a:p>
                      <a:r>
                        <a:rPr lang="ru-RU" sz="1000">
                          <a:effectLst/>
                        </a:rPr>
                        <a:t>ний балл по школе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Ср.балл</a:t>
                      </a:r>
                    </a:p>
                    <a:p>
                      <a:r>
                        <a:rPr lang="ru-RU" sz="1000">
                          <a:effectLst/>
                        </a:rPr>
                        <a:t>по школе в 2012/2013</a:t>
                      </a:r>
                    </a:p>
                    <a:p>
                      <a:r>
                        <a:rPr lang="ru-RU" sz="1000">
                          <a:effectLst/>
                        </a:rPr>
                        <a:t> году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Высший балл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65 баллов и выше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балл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Ф.И.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 чел.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642929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effectLst/>
                        </a:rPr>
                        <a:t>Матема</a:t>
                      </a:r>
                      <a:r>
                        <a:rPr lang="ru-RU" sz="1000" dirty="0" smtClean="0">
                          <a:effectLst/>
                        </a:rPr>
                        <a:t>-тика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40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46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72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Воробьева Анна</a:t>
                      </a:r>
                    </a:p>
                    <a:p>
                      <a:r>
                        <a:rPr lang="ru-RU" sz="1000" dirty="0" smtClean="0">
                          <a:effectLst/>
                        </a:rPr>
                        <a:t>Каверз-</a:t>
                      </a:r>
                      <a:r>
                        <a:rPr lang="ru-RU" sz="1000" dirty="0" err="1" smtClean="0">
                          <a:effectLst/>
                        </a:rPr>
                        <a:t>нева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Вероника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257172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Физика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30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37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50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48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Воробьева Анна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257172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effectLst/>
                        </a:rPr>
                        <a:t>Информа</a:t>
                      </a:r>
                      <a:r>
                        <a:rPr lang="ru-RU" sz="1000" dirty="0" smtClean="0">
                          <a:effectLst/>
                        </a:rPr>
                        <a:t>-тика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60 б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67583"/>
              </p:ext>
            </p:extLst>
          </p:nvPr>
        </p:nvGraphicFramePr>
        <p:xfrm>
          <a:off x="755576" y="1628800"/>
          <a:ext cx="7715253" cy="2362200"/>
        </p:xfrm>
        <a:graphic>
          <a:graphicData uri="http://schemas.openxmlformats.org/drawingml/2006/table">
            <a:tbl>
              <a:tblPr/>
              <a:tblGrid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  <a:gridCol w="593481"/>
              </a:tblGrid>
              <a:tr h="384725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Пред-мет</a:t>
                      </a:r>
                      <a:endParaRPr lang="ru-RU" sz="1000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 сдавав</a:t>
                      </a:r>
                    </a:p>
                    <a:p>
                      <a:r>
                        <a:rPr lang="ru-RU" sz="1000">
                          <a:effectLst/>
                        </a:rPr>
                        <a:t>ших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 сдав</a:t>
                      </a:r>
                    </a:p>
                    <a:p>
                      <a:r>
                        <a:rPr lang="ru-RU" sz="1000">
                          <a:effectLst/>
                        </a:rPr>
                        <a:t>ших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</a:t>
                      </a:r>
                    </a:p>
                    <a:p>
                      <a:r>
                        <a:rPr lang="ru-RU" sz="1000">
                          <a:effectLst/>
                        </a:rPr>
                        <a:t>не сдав</a:t>
                      </a:r>
                    </a:p>
                    <a:p>
                      <a:r>
                        <a:rPr lang="ru-RU" sz="1000">
                          <a:effectLst/>
                        </a:rPr>
                        <a:t>ших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Ниж</a:t>
                      </a:r>
                    </a:p>
                    <a:p>
                      <a:r>
                        <a:rPr lang="ru-RU" sz="1000">
                          <a:effectLst/>
                        </a:rPr>
                        <a:t>няя грани</a:t>
                      </a:r>
                    </a:p>
                    <a:p>
                      <a:r>
                        <a:rPr lang="ru-RU" sz="1000">
                          <a:effectLst/>
                        </a:rPr>
                        <a:t>ца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Сред</a:t>
                      </a:r>
                    </a:p>
                    <a:p>
                      <a:r>
                        <a:rPr lang="ru-RU" sz="1000">
                          <a:effectLst/>
                        </a:rPr>
                        <a:t>ний балл по школе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Ср.балл</a:t>
                      </a:r>
                    </a:p>
                    <a:p>
                      <a:r>
                        <a:rPr lang="ru-RU" sz="1000">
                          <a:effectLst/>
                        </a:rPr>
                        <a:t>по школе в 2011</a:t>
                      </a:r>
                    </a:p>
                    <a:p>
                      <a:r>
                        <a:rPr lang="ru-RU" sz="1000">
                          <a:effectLst/>
                        </a:rPr>
                        <a:t>году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Высший балл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65 баллов и выше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балл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Ф.И.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Кол-во чел.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518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Математика</a:t>
                      </a:r>
                      <a:endParaRPr lang="ru-RU" sz="1000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27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24 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46 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43 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81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Солодухина Ольга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18,5 %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384725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Физика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38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50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49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67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Шубин Сергей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20%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38472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Информатика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60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60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54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60 б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Вознюк Артем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21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48072"/>
          </a:xfrm>
        </p:spPr>
        <p:txBody>
          <a:bodyPr/>
          <a:lstStyle/>
          <a:p>
            <a:r>
              <a:rPr lang="ru-RU" sz="4000" b="1" dirty="0" smtClean="0"/>
              <a:t>ГИА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265913"/>
              </p:ext>
            </p:extLst>
          </p:nvPr>
        </p:nvGraphicFramePr>
        <p:xfrm>
          <a:off x="755576" y="3501008"/>
          <a:ext cx="7715244" cy="2232248"/>
        </p:xfrm>
        <a:graphic>
          <a:graphicData uri="http://schemas.openxmlformats.org/drawingml/2006/table">
            <a:tbl>
              <a:tblPr/>
              <a:tblGrid>
                <a:gridCol w="642937"/>
                <a:gridCol w="642937"/>
                <a:gridCol w="642937"/>
                <a:gridCol w="642937"/>
                <a:gridCol w="642937"/>
                <a:gridCol w="642937"/>
                <a:gridCol w="642937"/>
                <a:gridCol w="642937"/>
                <a:gridCol w="642937"/>
                <a:gridCol w="642937"/>
                <a:gridCol w="642937"/>
                <a:gridCol w="642937"/>
              </a:tblGrid>
              <a:tr h="457897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Предмет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Всего сдавали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Сдали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gridSpan="9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Результаты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0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«5»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«4»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«3»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«2»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подтвердили годовую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ниже годовой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выше годовой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  %  успеваемости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%  качества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Математика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57+1 (ГВЭ)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39,66%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37925"/>
              </p:ext>
            </p:extLst>
          </p:nvPr>
        </p:nvGraphicFramePr>
        <p:xfrm>
          <a:off x="683568" y="1556792"/>
          <a:ext cx="7848876" cy="1566174"/>
        </p:xfrm>
        <a:graphic>
          <a:graphicData uri="http://schemas.openxmlformats.org/drawingml/2006/table">
            <a:tbl>
              <a:tblPr/>
              <a:tblGrid>
                <a:gridCol w="654073"/>
                <a:gridCol w="654073"/>
                <a:gridCol w="654073"/>
                <a:gridCol w="654073"/>
                <a:gridCol w="654073"/>
                <a:gridCol w="654073"/>
                <a:gridCol w="654073"/>
                <a:gridCol w="654073"/>
                <a:gridCol w="654073"/>
                <a:gridCol w="654073"/>
                <a:gridCol w="654073"/>
                <a:gridCol w="654073"/>
              </a:tblGrid>
              <a:tr h="321267"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Предметы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Всего сдавало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Сдали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gridSpan="9"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Результаты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«5»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«4»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«3»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«2»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Подтвердили годовую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Ниже годовой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Вышек годовой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 успеваемости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% качества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математика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45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68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ru-RU" sz="3600" b="1" dirty="0" smtClean="0"/>
              <a:t>Участие в олимпиадах,</a:t>
            </a:r>
            <a:br>
              <a:rPr lang="ru-RU" sz="3600" b="1" dirty="0" smtClean="0"/>
            </a:br>
            <a:r>
              <a:rPr lang="ru-RU" sz="3600" b="1" dirty="0" smtClean="0"/>
              <a:t> конкурсах, фестивалях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715250" cy="4608512"/>
          </a:xfrm>
        </p:spPr>
        <p:txBody>
          <a:bodyPr/>
          <a:lstStyle/>
          <a:p>
            <a:r>
              <a:rPr lang="ru-RU" sz="2000" dirty="0" smtClean="0"/>
              <a:t>X </a:t>
            </a:r>
            <a:r>
              <a:rPr lang="ru-RU" sz="2000" dirty="0"/>
              <a:t>международная олимпиада по основам </a:t>
            </a:r>
            <a:r>
              <a:rPr lang="ru-RU" sz="2000" dirty="0" smtClean="0"/>
              <a:t>наук;</a:t>
            </a:r>
            <a:endParaRPr lang="ru-RU" sz="2000" dirty="0"/>
          </a:p>
          <a:p>
            <a:r>
              <a:rPr lang="ru-RU" sz="2000" dirty="0"/>
              <a:t>Международная игра-конкурс по информатике «</a:t>
            </a:r>
            <a:r>
              <a:rPr lang="ru-RU" sz="2000" dirty="0" err="1"/>
              <a:t>Инфознайка</a:t>
            </a:r>
            <a:r>
              <a:rPr lang="ru-RU" sz="2000" dirty="0"/>
              <a:t> - </a:t>
            </a:r>
            <a:r>
              <a:rPr lang="ru-RU" sz="2000" dirty="0" smtClean="0"/>
              <a:t>2015»;</a:t>
            </a:r>
            <a:endParaRPr lang="ru-RU" sz="2000" dirty="0"/>
          </a:p>
          <a:p>
            <a:r>
              <a:rPr lang="ru-RU" sz="2000" dirty="0"/>
              <a:t>Международная игра-конкурс </a:t>
            </a:r>
            <a:r>
              <a:rPr lang="ru-RU" sz="2000" dirty="0" smtClean="0"/>
              <a:t>«</a:t>
            </a:r>
            <a:r>
              <a:rPr lang="ru-RU" sz="2000" dirty="0" err="1" smtClean="0"/>
              <a:t>Гелиантус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/>
              <a:t>Общероссийская олимпиада "</a:t>
            </a:r>
            <a:r>
              <a:rPr lang="ru-RU" sz="2000" dirty="0" err="1"/>
              <a:t>Олимпус</a:t>
            </a:r>
            <a:r>
              <a:rPr lang="ru-RU" sz="2000" dirty="0"/>
              <a:t>" </a:t>
            </a:r>
          </a:p>
          <a:p>
            <a:r>
              <a:rPr lang="ru-RU" sz="2000" dirty="0"/>
              <a:t>Всероссийская олимпиада школьников г. Бийск </a:t>
            </a:r>
            <a:r>
              <a:rPr lang="ru-RU" sz="2000" dirty="0" smtClean="0"/>
              <a:t>«Центр </a:t>
            </a:r>
            <a:r>
              <a:rPr lang="ru-RU" sz="2000" dirty="0"/>
              <a:t>поддержки талантливой </a:t>
            </a:r>
            <a:r>
              <a:rPr lang="ru-RU" sz="2000" dirty="0" smtClean="0"/>
              <a:t>молодежи»;</a:t>
            </a:r>
            <a:endParaRPr lang="ru-RU" sz="2000" dirty="0"/>
          </a:p>
          <a:p>
            <a:r>
              <a:rPr lang="ru-RU" sz="2000" dirty="0"/>
              <a:t>Всероссийский конкурс </a:t>
            </a:r>
            <a:r>
              <a:rPr lang="ru-RU" sz="2000" dirty="0" smtClean="0"/>
              <a:t>«Интернет-карусель </a:t>
            </a:r>
            <a:r>
              <a:rPr lang="ru-RU" sz="2000" dirty="0"/>
              <a:t>по </a:t>
            </a:r>
            <a:r>
              <a:rPr lang="ru-RU" sz="2000" dirty="0" smtClean="0"/>
              <a:t>математике»</a:t>
            </a:r>
            <a:endParaRPr lang="ru-RU" sz="2000" dirty="0"/>
          </a:p>
          <a:p>
            <a:r>
              <a:rPr lang="ru-RU" sz="2000" dirty="0"/>
              <a:t>Всероссийский чемпионат по он-</a:t>
            </a:r>
            <a:r>
              <a:rPr lang="ru-RU" sz="2000" dirty="0" err="1"/>
              <a:t>лайн</a:t>
            </a:r>
            <a:r>
              <a:rPr lang="ru-RU" sz="2000" dirty="0"/>
              <a:t> игре </a:t>
            </a:r>
            <a:r>
              <a:rPr lang="ru-RU" sz="2000" dirty="0" smtClean="0"/>
              <a:t>«Изучи </a:t>
            </a:r>
            <a:r>
              <a:rPr lang="ru-RU" sz="2000" dirty="0"/>
              <a:t>Интернет - управляй </a:t>
            </a:r>
            <a:r>
              <a:rPr lang="ru-RU" sz="2000" dirty="0" smtClean="0"/>
              <a:t>им»;</a:t>
            </a:r>
          </a:p>
          <a:p>
            <a:r>
              <a:rPr lang="ru-RU" sz="2000" dirty="0" smtClean="0"/>
              <a:t>Фестиваль «Портфолио ученика»;</a:t>
            </a:r>
          </a:p>
          <a:p>
            <a:r>
              <a:rPr lang="ru-RU" sz="2000" dirty="0" smtClean="0"/>
              <a:t>Фестиваль «Открытый урок»;</a:t>
            </a:r>
          </a:p>
          <a:p>
            <a:r>
              <a:rPr lang="ru-RU" sz="2000" dirty="0" smtClean="0"/>
              <a:t>Всероссийская олимпиада школьников</a:t>
            </a:r>
          </a:p>
          <a:p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50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4050"/>
          </a:xfrm>
        </p:spPr>
        <p:txBody>
          <a:bodyPr/>
          <a:lstStyle/>
          <a:p>
            <a:r>
              <a:rPr lang="ru-RU" sz="3600" b="1" dirty="0" smtClean="0"/>
              <a:t>День науки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4" y="1412776"/>
            <a:ext cx="7746057" cy="4730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F:\фото Дня науки 2014 года\IMG_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828"/>
            <a:ext cx="7920880" cy="59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39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F:\фото Дня науки 2014 года\IMG_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908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74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1277</TotalTime>
  <Words>594</Words>
  <Application>Microsoft Office PowerPoint</Application>
  <PresentationFormat>Экран (4:3)</PresentationFormat>
  <Paragraphs>221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TS101908703</vt:lpstr>
      <vt:lpstr>Оформление по умолчанию</vt:lpstr>
      <vt:lpstr>Муниципальное бюджетное общеобразовательное учреждение средняя общеобразовательная школа №4  имени Героя Советского Союза А. Б. Михайлова</vt:lpstr>
      <vt:lpstr>Учительский проект</vt:lpstr>
      <vt:lpstr>Презентация PowerPoint</vt:lpstr>
      <vt:lpstr>Задачи</vt:lpstr>
      <vt:lpstr>Результаты работы ЕГЭ</vt:lpstr>
      <vt:lpstr>ГИА</vt:lpstr>
      <vt:lpstr>Участие в олимпиадах,  конкурсах, фестивалях</vt:lpstr>
      <vt:lpstr>День науки</vt:lpstr>
      <vt:lpstr>Презентация PowerPoint</vt:lpstr>
      <vt:lpstr>Презентация PowerPoint</vt:lpstr>
      <vt:lpstr>Презентация PowerPoint</vt:lpstr>
      <vt:lpstr>Факультативные занятия</vt:lpstr>
      <vt:lpstr>Творческие работы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Bacek</dc:creator>
  <cp:lastModifiedBy>User</cp:lastModifiedBy>
  <cp:revision>264</cp:revision>
  <dcterms:created xsi:type="dcterms:W3CDTF">2012-03-29T08:57:41Z</dcterms:created>
  <dcterms:modified xsi:type="dcterms:W3CDTF">2016-01-26T20:08:07Z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