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56" r:id="rId3"/>
    <p:sldId id="267" r:id="rId4"/>
    <p:sldId id="264" r:id="rId5"/>
    <p:sldId id="265" r:id="rId6"/>
    <p:sldId id="257" r:id="rId7"/>
    <p:sldId id="258" r:id="rId8"/>
    <p:sldId id="260" r:id="rId9"/>
    <p:sldId id="261" r:id="rId10"/>
    <p:sldId id="268" r:id="rId11"/>
    <p:sldId id="263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2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72B9D-F1FB-4529-B7FF-F42BC48C09CC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5C05D-4E93-44E8-9AA3-C4A51670C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22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D8C8-9F02-4D7F-819A-9220DBA69E3B}" type="datetime1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Антонова Г.В.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09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EFC6-312D-467F-B513-316473B72B06}" type="datetime1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Антонова Г.В.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52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4F80-0BEE-4790-8AC7-C7D796D33687}" type="datetime1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Антонова Г.В.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175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l="2000" r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90C4-7376-491F-9ECC-B2C7F907A4F3}" type="datetime1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Антонова Г.В.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950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CC"/>
                </a:solidFill>
                <a:latin typeface="Bookman Old Style" panose="02050604050505020204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/>
          <a:lstStyle>
            <a:lvl1pPr>
              <a:defRPr>
                <a:solidFill>
                  <a:srgbClr val="0000CC"/>
                </a:solidFill>
                <a:latin typeface="Bookman Old Style" panose="02050604050505020204" pitchFamily="18" charset="0"/>
              </a:defRPr>
            </a:lvl1pPr>
            <a:lvl2pPr>
              <a:defRPr>
                <a:solidFill>
                  <a:srgbClr val="0000CC"/>
                </a:solidFill>
                <a:latin typeface="Bookman Old Style" panose="02050604050505020204" pitchFamily="18" charset="0"/>
              </a:defRPr>
            </a:lvl2pPr>
            <a:lvl3pPr>
              <a:defRPr>
                <a:solidFill>
                  <a:srgbClr val="0000CC"/>
                </a:solidFill>
                <a:latin typeface="Bookman Old Style" panose="02050604050505020204" pitchFamily="18" charset="0"/>
              </a:defRPr>
            </a:lvl3pPr>
            <a:lvl4pPr>
              <a:defRPr>
                <a:solidFill>
                  <a:srgbClr val="0000CC"/>
                </a:solidFill>
                <a:latin typeface="Bookman Old Style" panose="02050604050505020204" pitchFamily="18" charset="0"/>
              </a:defRPr>
            </a:lvl4pPr>
            <a:lvl5pPr>
              <a:defRPr>
                <a:solidFill>
                  <a:srgbClr val="0000CC"/>
                </a:solidFill>
                <a:latin typeface="Bookman Old Style" panose="02050604050505020204" pitchFamily="18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855A-A1A9-4B41-BB98-411814D1479A}" type="datetime1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Антонова Г.В.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663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429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2687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76FC-E9C6-4669-9829-7C2931F83E46}" type="datetime1">
              <a:rPr lang="ru-RU" smtClean="0"/>
              <a:t>26.01.2016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Антонова Г.В.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534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70080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2040" y="170080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663DD-DB4E-4CF6-87AE-4B7728D9C072}" type="datetime1">
              <a:rPr lang="ru-RU" smtClean="0"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Антонова Г.В.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403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410CA-0105-4805-824A-528D8E2A1376}" type="datetime1">
              <a:rPr lang="ru-RU" smtClean="0"/>
              <a:t>26.01.2016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Антонова Г.В.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055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B785-A4F8-4467-B9C5-BB6D7DECE5E2}" type="datetime1">
              <a:rPr lang="ru-RU" smtClean="0"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Антонова Г.В.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257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30D1-02D6-41E1-BB8E-F9D6C2CABB9D}" type="datetime1">
              <a:rPr lang="ru-RU" smtClean="0"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Антонова Г.В.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157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D00B-24B0-4666-8E97-4270DD750D09}" type="datetime1">
              <a:rPr lang="ru-RU" smtClean="0"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Антонова Г.В.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48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CC"/>
                </a:solidFill>
                <a:latin typeface="Bookman Old Style" panose="02050604050505020204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/>
          <a:lstStyle>
            <a:lvl1pPr>
              <a:defRPr>
                <a:solidFill>
                  <a:srgbClr val="0000CC"/>
                </a:solidFill>
                <a:latin typeface="Bookman Old Style" panose="02050604050505020204" pitchFamily="18" charset="0"/>
              </a:defRPr>
            </a:lvl1pPr>
            <a:lvl2pPr>
              <a:defRPr>
                <a:solidFill>
                  <a:srgbClr val="0000CC"/>
                </a:solidFill>
                <a:latin typeface="Bookman Old Style" panose="02050604050505020204" pitchFamily="18" charset="0"/>
              </a:defRPr>
            </a:lvl2pPr>
            <a:lvl3pPr>
              <a:defRPr>
                <a:solidFill>
                  <a:srgbClr val="0000CC"/>
                </a:solidFill>
                <a:latin typeface="Bookman Old Style" panose="02050604050505020204" pitchFamily="18" charset="0"/>
              </a:defRPr>
            </a:lvl3pPr>
            <a:lvl4pPr>
              <a:defRPr>
                <a:solidFill>
                  <a:srgbClr val="0000CC"/>
                </a:solidFill>
                <a:latin typeface="Bookman Old Style" panose="02050604050505020204" pitchFamily="18" charset="0"/>
              </a:defRPr>
            </a:lvl4pPr>
            <a:lvl5pPr>
              <a:defRPr>
                <a:solidFill>
                  <a:srgbClr val="0000CC"/>
                </a:solidFill>
                <a:latin typeface="Bookman Old Style" panose="02050604050505020204" pitchFamily="18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89FB-77A1-48D0-ACBC-0B2C4C15EBB4}" type="datetime1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Антонова Г.В.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2797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0B9A7-31C8-49DE-8C12-DFED41FB3C9C}" type="datetime1">
              <a:rPr lang="ru-RU" smtClean="0"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Антонова Г.В.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99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A402-BC99-47D8-9481-ACBD09EFE993}" type="datetime1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Антонова Г.В.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4027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3B11-C2EB-4D1B-B2A3-893D1488471C}" type="datetime1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Антонова Г.В.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B014-8A27-4827-B65D-DFE0EA422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56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429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2687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D612-7815-45A5-9A33-4FEC6D91B6C3}" type="datetime1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Антонова Г.В.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462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70080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2040" y="170080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8A26-1C75-4207-B68D-CADA1B4D3AED}" type="datetime1">
              <a:rPr lang="ru-RU" smtClean="0"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Антонова Г.В.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4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6FF6-6CE3-47D5-A3C4-3DBF36B85001}" type="datetime1">
              <a:rPr lang="ru-RU" smtClean="0"/>
              <a:t>26.01.2016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Антонова Г.В.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57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0602-36E0-4E94-9141-81211EFE5982}" type="datetime1">
              <a:rPr lang="ru-RU" smtClean="0"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Антонова Г.В.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08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DA51-F484-4752-8349-967AE2AC68E4}" type="datetime1">
              <a:rPr lang="ru-RU" smtClean="0"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Антонова Г.В.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22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73F01-F235-4B32-A5BF-143B1FA53489}" type="datetime1">
              <a:rPr lang="ru-RU" smtClean="0"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Антонова Г.В.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69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42E4-2D13-4ED2-8B3B-F4609D1E6FC0}" type="datetime1">
              <a:rPr lang="ru-RU" smtClean="0"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Антонова Г.В.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59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gradFill flip="none" rotWithShape="1">
            <a:gsLst>
              <a:gs pos="23000">
                <a:srgbClr val="0000CC"/>
              </a:gs>
              <a:gs pos="96000">
                <a:srgbClr val="0000CC">
                  <a:alpha val="66000"/>
                </a:srgbClr>
              </a:gs>
              <a:gs pos="11000">
                <a:schemeClr val="accent1">
                  <a:tint val="44500"/>
                  <a:satMod val="160000"/>
                </a:schemeClr>
              </a:gs>
              <a:gs pos="86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333D6-7F8C-4AD6-AF57-0EA3E7CA1DF1}" type="datetime1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Антонова Г.В.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5143"/>
            <a:ext cx="2880320" cy="153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33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bg1"/>
          </a:solidFill>
          <a:latin typeface="Bookman Old Style" panose="0205060405050502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rgbClr val="0000CC"/>
          </a:solidFill>
          <a:latin typeface="Bookman Old Style" panose="020506040505050202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36000">
              <a:schemeClr val="bg1">
                <a:lumMod val="50000"/>
              </a:schemeClr>
            </a:gs>
            <a:gs pos="72000">
              <a:schemeClr val="bg1">
                <a:lumMod val="75000"/>
              </a:schemeClr>
            </a:gs>
            <a:gs pos="16000">
              <a:schemeClr val="bg1">
                <a:lumMod val="85000"/>
              </a:schemeClr>
            </a:gs>
            <a:gs pos="98000">
              <a:schemeClr val="accent1">
                <a:tint val="23500"/>
                <a:satMod val="160000"/>
              </a:schemeClr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gradFill flip="none" rotWithShape="1">
            <a:gsLst>
              <a:gs pos="23000">
                <a:srgbClr val="0000CC"/>
              </a:gs>
              <a:gs pos="96000">
                <a:srgbClr val="0000CC">
                  <a:alpha val="66000"/>
                </a:srgbClr>
              </a:gs>
              <a:gs pos="11000">
                <a:schemeClr val="accent1">
                  <a:tint val="44500"/>
                  <a:satMod val="160000"/>
                </a:schemeClr>
              </a:gs>
              <a:gs pos="86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0D33D-E6E9-4316-9181-83F5F43E60FD}" type="datetime1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Антонова Г.В.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Апрельская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5143"/>
            <a:ext cx="2880320" cy="153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58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bg1"/>
          </a:solidFill>
          <a:latin typeface="Bookman Old Style" panose="0205060405050502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rgbClr val="0000CC"/>
          </a:solidFill>
          <a:latin typeface="Bookman Old Style" panose="020506040505050202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0.png"/><Relationship Id="rId7" Type="http://schemas.openxmlformats.org/officeDocument/2006/relationships/image" Target="../media/image1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012847"/>
              </p:ext>
            </p:extLst>
          </p:nvPr>
        </p:nvGraphicFramePr>
        <p:xfrm>
          <a:off x="0" y="583287"/>
          <a:ext cx="9144005" cy="596675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</a:tblGrid>
              <a:tr h="1609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Название 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класса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Миллиарды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Миллионы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Тысячи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Единицы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3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0" dirty="0" smtClean="0">
                          <a:effectLst/>
                        </a:rPr>
                        <a:t>название разряда</a:t>
                      </a:r>
                      <a:endParaRPr lang="ru-RU" sz="2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smtClean="0">
                          <a:solidFill>
                            <a:srgbClr val="C00000"/>
                          </a:solidFill>
                          <a:effectLst/>
                        </a:rPr>
                        <a:t>сотни</a:t>
                      </a:r>
                      <a:r>
                        <a:rPr lang="ru-RU" sz="2400" i="0" dirty="0" smtClean="0">
                          <a:effectLst/>
                        </a:rPr>
                        <a:t> миллиардов</a:t>
                      </a:r>
                      <a:endParaRPr lang="ru-RU" sz="2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smtClean="0">
                          <a:solidFill>
                            <a:srgbClr val="C00000"/>
                          </a:solidFill>
                          <a:effectLst/>
                        </a:rPr>
                        <a:t>де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err="1" smtClean="0">
                          <a:solidFill>
                            <a:srgbClr val="C00000"/>
                          </a:solidFill>
                          <a:effectLst/>
                        </a:rPr>
                        <a:t>сят</a:t>
                      </a:r>
                      <a:endParaRPr lang="ru-RU" sz="2400" b="1" i="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err="1" smtClean="0">
                          <a:solidFill>
                            <a:srgbClr val="C00000"/>
                          </a:solidFill>
                          <a:effectLst/>
                        </a:rPr>
                        <a:t>ки</a:t>
                      </a:r>
                      <a:r>
                        <a:rPr lang="ru-RU" sz="2400" b="1" i="0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2400" i="0" dirty="0" smtClean="0">
                          <a:effectLst/>
                        </a:rPr>
                        <a:t>миллиардов</a:t>
                      </a:r>
                      <a:endParaRPr lang="ru-RU" sz="2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err="1" smtClean="0">
                          <a:solidFill>
                            <a:schemeClr val="tx1"/>
                          </a:solidFill>
                          <a:effectLst/>
                        </a:rPr>
                        <a:t>милли</a:t>
                      </a:r>
                      <a:endParaRPr lang="ru-RU" sz="2400" b="1" i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effectLst/>
                        </a:rPr>
                        <a:t>ар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err="1" smtClean="0">
                          <a:solidFill>
                            <a:schemeClr val="tx1"/>
                          </a:solidFill>
                          <a:effectLst/>
                        </a:rPr>
                        <a:t>ды</a:t>
                      </a:r>
                      <a:endParaRPr lang="ru-RU" sz="24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smtClean="0">
                          <a:solidFill>
                            <a:srgbClr val="C00000"/>
                          </a:solidFill>
                          <a:effectLst/>
                        </a:rPr>
                        <a:t>сотни</a:t>
                      </a:r>
                      <a:r>
                        <a:rPr lang="ru-RU" sz="2400" i="0" dirty="0" smtClean="0">
                          <a:effectLst/>
                        </a:rPr>
                        <a:t> миллионов</a:t>
                      </a:r>
                      <a:endParaRPr lang="ru-RU" sz="2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smtClean="0">
                          <a:solidFill>
                            <a:srgbClr val="C00000"/>
                          </a:solidFill>
                          <a:effectLst/>
                        </a:rPr>
                        <a:t>де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err="1" smtClean="0">
                          <a:solidFill>
                            <a:srgbClr val="C00000"/>
                          </a:solidFill>
                          <a:effectLst/>
                        </a:rPr>
                        <a:t>сят</a:t>
                      </a:r>
                      <a:endParaRPr lang="ru-RU" sz="2400" b="1" i="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err="1" smtClean="0">
                          <a:solidFill>
                            <a:srgbClr val="C00000"/>
                          </a:solidFill>
                          <a:effectLst/>
                        </a:rPr>
                        <a:t>ки</a:t>
                      </a:r>
                      <a:r>
                        <a:rPr lang="ru-RU" sz="2400" i="0" dirty="0" smtClean="0">
                          <a:effectLst/>
                        </a:rPr>
                        <a:t> миллионов</a:t>
                      </a:r>
                      <a:endParaRPr lang="ru-RU" sz="2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err="1" smtClean="0">
                          <a:solidFill>
                            <a:schemeClr val="tx1"/>
                          </a:solidFill>
                          <a:effectLst/>
                        </a:rPr>
                        <a:t>милли</a:t>
                      </a:r>
                      <a:endParaRPr lang="ru-RU" sz="2400" b="1" i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effectLst/>
                        </a:rPr>
                        <a:t>оны</a:t>
                      </a:r>
                      <a:endParaRPr lang="ru-RU" sz="24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smtClean="0">
                          <a:solidFill>
                            <a:srgbClr val="C00000"/>
                          </a:solidFill>
                          <a:effectLst/>
                        </a:rPr>
                        <a:t>сотни</a:t>
                      </a:r>
                      <a:r>
                        <a:rPr lang="ru-RU" sz="2400" i="0" dirty="0" smtClean="0">
                          <a:effectLst/>
                        </a:rPr>
                        <a:t> тысяч</a:t>
                      </a:r>
                      <a:endParaRPr lang="ru-RU" sz="2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smtClean="0">
                          <a:solidFill>
                            <a:srgbClr val="C00000"/>
                          </a:solidFill>
                          <a:effectLst/>
                        </a:rPr>
                        <a:t>де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err="1" smtClean="0">
                          <a:solidFill>
                            <a:srgbClr val="C00000"/>
                          </a:solidFill>
                          <a:effectLst/>
                        </a:rPr>
                        <a:t>сят</a:t>
                      </a:r>
                      <a:endParaRPr lang="ru-RU" sz="2400" b="1" i="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err="1" smtClean="0">
                          <a:solidFill>
                            <a:srgbClr val="C00000"/>
                          </a:solidFill>
                          <a:effectLst/>
                        </a:rPr>
                        <a:t>ки</a:t>
                      </a:r>
                      <a:r>
                        <a:rPr lang="ru-RU" sz="2400" b="1" i="0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2400" i="0" dirty="0" smtClean="0">
                          <a:effectLst/>
                        </a:rPr>
                        <a:t>тысяч</a:t>
                      </a:r>
                      <a:endParaRPr lang="ru-RU" sz="2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smtClean="0">
                          <a:solidFill>
                            <a:schemeClr val="tx1"/>
                          </a:solidFill>
                          <a:effectLst/>
                        </a:rPr>
                        <a:t>ты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err="1" smtClean="0">
                          <a:solidFill>
                            <a:schemeClr val="tx1"/>
                          </a:solidFill>
                          <a:effectLst/>
                        </a:rPr>
                        <a:t>ся</a:t>
                      </a:r>
                      <a:endParaRPr lang="ru-RU" sz="2400" b="1" i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err="1" smtClean="0">
                          <a:solidFill>
                            <a:schemeClr val="tx1"/>
                          </a:solidFill>
                          <a:effectLst/>
                        </a:rPr>
                        <a:t>чи</a:t>
                      </a:r>
                      <a:endParaRPr lang="ru-RU" sz="24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smtClean="0">
                          <a:solidFill>
                            <a:srgbClr val="C00000"/>
                          </a:solidFill>
                          <a:effectLst/>
                        </a:rPr>
                        <a:t>сотни</a:t>
                      </a:r>
                      <a:endParaRPr lang="ru-RU" sz="2400" b="1" i="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smtClean="0">
                          <a:solidFill>
                            <a:srgbClr val="C00000"/>
                          </a:solidFill>
                          <a:effectLst/>
                        </a:rPr>
                        <a:t>де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err="1" smtClean="0">
                          <a:solidFill>
                            <a:srgbClr val="C00000"/>
                          </a:solidFill>
                          <a:effectLst/>
                        </a:rPr>
                        <a:t>сят</a:t>
                      </a:r>
                      <a:endParaRPr lang="ru-RU" sz="2400" b="1" i="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err="1" smtClean="0">
                          <a:solidFill>
                            <a:srgbClr val="C00000"/>
                          </a:solidFill>
                          <a:effectLst/>
                        </a:rPr>
                        <a:t>ки</a:t>
                      </a:r>
                      <a:endParaRPr lang="ru-RU" sz="2400" b="1" i="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smtClean="0">
                          <a:effectLst/>
                        </a:rPr>
                        <a:t>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err="1" smtClean="0">
                          <a:effectLst/>
                        </a:rPr>
                        <a:t>ди</a:t>
                      </a:r>
                      <a:endParaRPr lang="ru-RU" sz="2400" b="1" i="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smtClean="0">
                          <a:effectLst/>
                        </a:rPr>
                        <a:t>ни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 err="1" smtClean="0">
                          <a:effectLst/>
                        </a:rPr>
                        <a:t>цы</a:t>
                      </a:r>
                      <a:endParaRPr lang="ru-RU" sz="24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Цифра </a:t>
                      </a:r>
                      <a:br>
                        <a:rPr lang="ru-RU" sz="2000" b="0" dirty="0">
                          <a:effectLst/>
                        </a:rPr>
                      </a:br>
                      <a:r>
                        <a:rPr lang="ru-RU" sz="2000" b="0" dirty="0">
                          <a:effectLst/>
                        </a:rPr>
                        <a:t>(символ)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b="1" dirty="0" smtClean="0">
                          <a:effectLst/>
                        </a:rPr>
                        <a:t>7</a:t>
                      </a:r>
                      <a:endParaRPr lang="ru-RU" sz="5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b="1" dirty="0" smtClean="0">
                          <a:effectLst/>
                        </a:rPr>
                        <a:t>8</a:t>
                      </a:r>
                      <a:endParaRPr lang="ru-RU" sz="5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b="1" dirty="0" smtClean="0">
                          <a:effectLst/>
                        </a:rPr>
                        <a:t>3</a:t>
                      </a:r>
                      <a:endParaRPr lang="ru-RU" sz="5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b="1" dirty="0" smtClean="0">
                          <a:effectLst/>
                        </a:rPr>
                        <a:t>5</a:t>
                      </a:r>
                      <a:endParaRPr lang="ru-RU" sz="5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b="1" dirty="0" smtClean="0">
                          <a:effectLst/>
                        </a:rPr>
                        <a:t>0</a:t>
                      </a:r>
                      <a:endParaRPr lang="ru-RU" sz="5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b="1" dirty="0" smtClean="0">
                          <a:effectLst/>
                        </a:rPr>
                        <a:t>2</a:t>
                      </a:r>
                      <a:endParaRPr lang="ru-RU" sz="5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b="1" dirty="0" smtClean="0">
                          <a:effectLst/>
                        </a:rPr>
                        <a:t>1</a:t>
                      </a:r>
                      <a:endParaRPr lang="ru-RU" sz="5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b="1" dirty="0" smtClean="0">
                          <a:effectLst/>
                        </a:rPr>
                        <a:t>9</a:t>
                      </a:r>
                      <a:endParaRPr lang="ru-RU" sz="5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b="1" dirty="0" smtClean="0">
                          <a:effectLst/>
                        </a:rPr>
                        <a:t>7</a:t>
                      </a:r>
                      <a:endParaRPr lang="ru-RU" sz="5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b="1" dirty="0" smtClean="0">
                          <a:effectLst/>
                        </a:rPr>
                        <a:t>0</a:t>
                      </a:r>
                      <a:endParaRPr lang="ru-RU" sz="5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b="1" dirty="0" smtClean="0">
                          <a:effectLst/>
                        </a:rPr>
                        <a:t>4</a:t>
                      </a:r>
                      <a:endParaRPr lang="ru-RU" sz="5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5400" b="1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28114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0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Разряды и классы натурального числа</a:t>
            </a:r>
          </a:p>
          <a:p>
            <a:pPr algn="ctr"/>
            <a:endParaRPr lang="ru-RU" sz="3600" b="1" dirty="0"/>
          </a:p>
        </p:txBody>
      </p:sp>
      <p:sp>
        <p:nvSpPr>
          <p:cNvPr id="5" name="Управляющая кнопка: домой 4">
            <a:hlinkClick r:id="" action="ppaction://hlinkshowjump?jump=lastslideviewed" highlightClick="1"/>
          </p:cNvPr>
          <p:cNvSpPr/>
          <p:nvPr/>
        </p:nvSpPr>
        <p:spPr>
          <a:xfrm>
            <a:off x="7884368" y="4653136"/>
            <a:ext cx="467544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495928" y="5179494"/>
            <a:ext cx="6480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6</a:t>
            </a:r>
            <a:endParaRPr lang="ru-RU" sz="5400" b="1" dirty="0">
              <a:ea typeface="Calibri"/>
              <a:cs typeface="Times New Roman"/>
            </a:endParaRPr>
          </a:p>
          <a:p>
            <a:endParaRPr lang="ru-RU" sz="540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ED8D-5E59-46AC-8F89-5D4E3C211759}" type="datetime1">
              <a:rPr lang="ru-RU" smtClean="0"/>
              <a:t>26.01.2016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Антонова Г.В.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90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941819"/>
            <a:ext cx="3960440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23 785</a:t>
            </a:r>
            <a:endParaRPr lang="ru-RU" sz="2800" b="1" dirty="0"/>
          </a:p>
          <a:p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07280" y="941819"/>
            <a:ext cx="3960440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54 162</a:t>
            </a:r>
            <a:endParaRPr lang="ru-RU" sz="2800" b="1" dirty="0"/>
          </a:p>
          <a:p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3540" y="2165955"/>
            <a:ext cx="3960440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673 186</a:t>
            </a:r>
            <a:endParaRPr lang="ru-RU" sz="2800" b="1" dirty="0"/>
          </a:p>
          <a:p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19680" y="2165955"/>
            <a:ext cx="3960440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714 395</a:t>
            </a:r>
            <a:endParaRPr lang="ru-RU" sz="2800" b="1" dirty="0"/>
          </a:p>
          <a:p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86425" y="3390091"/>
            <a:ext cx="3960440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1 237</a:t>
            </a:r>
            <a:endParaRPr lang="ru-RU" sz="2800" b="1" dirty="0"/>
          </a:p>
          <a:p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987374" y="3390091"/>
            <a:ext cx="3960440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31 745</a:t>
            </a:r>
            <a:endParaRPr lang="ru-RU" sz="2800" b="1" dirty="0"/>
          </a:p>
          <a:p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00073" y="4614227"/>
            <a:ext cx="3960440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526 723</a:t>
            </a:r>
            <a:endParaRPr lang="ru-RU" sz="2800" b="1" dirty="0"/>
          </a:p>
          <a:p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012725" y="4614227"/>
            <a:ext cx="3960440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713 426</a:t>
            </a:r>
            <a:endParaRPr lang="ru-RU" sz="2800" b="1" dirty="0"/>
          </a:p>
          <a:p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93540" y="5838363"/>
            <a:ext cx="3960440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54 318 967</a:t>
            </a:r>
            <a:endParaRPr lang="ru-RU" sz="2800" b="1" dirty="0"/>
          </a:p>
          <a:p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026373" y="5838363"/>
            <a:ext cx="3960440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34 692 341</a:t>
            </a:r>
            <a:endParaRPr lang="ru-RU" sz="2800" b="1" dirty="0"/>
          </a:p>
          <a:p>
            <a:endParaRPr lang="ru-R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187624" y="926136"/>
                <a:ext cx="23762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ru-RU" sz="2800" b="1" dirty="0" smtClean="0">
                    <a:solidFill>
                      <a:schemeClr val="bg1"/>
                    </a:solidFill>
                  </a:rPr>
                  <a:t> 23800</a:t>
                </a:r>
                <a:endParaRPr lang="ru-RU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926136"/>
                <a:ext cx="2376264" cy="523220"/>
              </a:xfrm>
              <a:prstGeom prst="rect">
                <a:avLst/>
              </a:prstGeom>
              <a:blipFill rotWithShape="1">
                <a:blip r:embed="rId2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084168" y="936016"/>
                <a:ext cx="23762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ru-RU" sz="2800" b="1" dirty="0" smtClean="0">
                    <a:solidFill>
                      <a:schemeClr val="bg1"/>
                    </a:solidFill>
                  </a:rPr>
                  <a:t> 54200</a:t>
                </a:r>
                <a:endParaRPr lang="ru-RU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936016"/>
                <a:ext cx="2376264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588" b="-341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400707" y="2168593"/>
                <a:ext cx="23762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ru-RU" sz="2800" b="1" dirty="0" smtClean="0">
                    <a:solidFill>
                      <a:schemeClr val="bg1"/>
                    </a:solidFill>
                  </a:rPr>
                  <a:t> 670 000</a:t>
                </a:r>
                <a:endParaRPr lang="ru-RU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0707" y="2168593"/>
                <a:ext cx="2376264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228184" y="2185700"/>
                <a:ext cx="23762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ru-RU" sz="2800" b="1" dirty="0" smtClean="0">
                    <a:solidFill>
                      <a:schemeClr val="bg1"/>
                    </a:solidFill>
                  </a:rPr>
                  <a:t> 710 000</a:t>
                </a:r>
                <a:endParaRPr lang="ru-RU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2185700"/>
                <a:ext cx="2376264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588" b="-341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92161" y="3398844"/>
                <a:ext cx="23762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ru-RU" sz="2800" b="1" dirty="0" smtClean="0">
                    <a:solidFill>
                      <a:schemeClr val="bg1"/>
                    </a:solidFill>
                  </a:rPr>
                  <a:t> 1240</a:t>
                </a:r>
                <a:endParaRPr lang="ru-RU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161" y="3398844"/>
                <a:ext cx="2376264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588" b="-341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012160" y="3374408"/>
                <a:ext cx="23762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ru-RU" sz="2800" b="1" dirty="0" smtClean="0">
                    <a:solidFill>
                      <a:schemeClr val="bg1"/>
                    </a:solidFill>
                  </a:rPr>
                  <a:t> 31 750</a:t>
                </a:r>
                <a:endParaRPr lang="ru-RU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3374408"/>
                <a:ext cx="2376264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588" b="-341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403648" y="4609957"/>
                <a:ext cx="23762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ru-RU" sz="2800" b="1" dirty="0" smtClean="0">
                    <a:solidFill>
                      <a:schemeClr val="bg1"/>
                    </a:solidFill>
                  </a:rPr>
                  <a:t> 527 000</a:t>
                </a:r>
                <a:endParaRPr lang="ru-RU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4609957"/>
                <a:ext cx="2376264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228184" y="4614227"/>
                <a:ext cx="23762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ru-RU" sz="2800" b="1" dirty="0" smtClean="0">
                    <a:solidFill>
                      <a:schemeClr val="bg1"/>
                    </a:solidFill>
                  </a:rPr>
                  <a:t> 713 000</a:t>
                </a:r>
                <a:endParaRPr lang="ru-RU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4614227"/>
                <a:ext cx="2376264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835696" y="5845604"/>
                <a:ext cx="23762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ru-RU" sz="2800" b="1" dirty="0" smtClean="0">
                    <a:solidFill>
                      <a:schemeClr val="bg1"/>
                    </a:solidFill>
                  </a:rPr>
                  <a:t> 54 000 000</a:t>
                </a:r>
                <a:endParaRPr lang="ru-RU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5845604"/>
                <a:ext cx="2376264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660232" y="5832560"/>
                <a:ext cx="23762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ru-RU" sz="2800" b="1" dirty="0" smtClean="0">
                    <a:solidFill>
                      <a:schemeClr val="bg1"/>
                    </a:solidFill>
                  </a:rPr>
                  <a:t> 35 000 000</a:t>
                </a:r>
                <a:endParaRPr lang="ru-RU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5832560"/>
                <a:ext cx="2376264" cy="523220"/>
              </a:xfrm>
              <a:prstGeom prst="rect">
                <a:avLst/>
              </a:prstGeom>
              <a:blipFill rotWithShape="1">
                <a:blip r:embed="rId11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Прямая соединительная линия 17"/>
          <p:cNvCxnSpPr/>
          <p:nvPr/>
        </p:nvCxnSpPr>
        <p:spPr>
          <a:xfrm>
            <a:off x="705870" y="1368468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877290" y="980728"/>
            <a:ext cx="0" cy="37658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Дуга 35"/>
          <p:cNvSpPr/>
          <p:nvPr/>
        </p:nvSpPr>
        <p:spPr>
          <a:xfrm rot="7850024">
            <a:off x="915594" y="1246321"/>
            <a:ext cx="228537" cy="112125"/>
          </a:xfrm>
          <a:prstGeom prst="arc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5547606" y="1368468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701826" y="978553"/>
            <a:ext cx="0" cy="37658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Дуга 38"/>
          <p:cNvSpPr/>
          <p:nvPr/>
        </p:nvSpPr>
        <p:spPr>
          <a:xfrm rot="7850024">
            <a:off x="5727940" y="1242153"/>
            <a:ext cx="228537" cy="112125"/>
          </a:xfrm>
          <a:prstGeom prst="arc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462442" y="2592308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286978" y="2585756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638964" y="2242518"/>
            <a:ext cx="0" cy="37658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440822" y="2237901"/>
            <a:ext cx="0" cy="37658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717021" y="3822847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724128" y="3822847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661266" y="5056808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474651" y="5051765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94948" y="6265012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5325533" y="6265663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93540" y="1743199"/>
            <a:ext cx="878497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Округлите до десятков тысяч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93540" y="2967335"/>
            <a:ext cx="878497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Округлите до десятков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8569" y="4191471"/>
            <a:ext cx="878497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Округлите до тысяч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5415607"/>
            <a:ext cx="878497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Округлите до миллионов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519063"/>
            <a:ext cx="878497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Округлите до сотен</a:t>
            </a: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7AA0-104F-499E-ABFD-3F1AFEAB32C1}" type="datetime1">
              <a:rPr lang="ru-RU" smtClean="0"/>
              <a:t>26.01.2016</a:t>
            </a:fld>
            <a:endParaRPr lang="ru-RU"/>
          </a:p>
        </p:txBody>
      </p:sp>
      <p:sp>
        <p:nvSpPr>
          <p:cNvPr id="30" name="Нижний колонтитул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Антонова Г.В.</a:t>
            </a:r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146996" y="0"/>
            <a:ext cx="7036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РЕШИТЕ САМОСТОЯТЕЛЬНО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093755" y="0"/>
            <a:ext cx="6768752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ПРОВЕРЯЕМ</a:t>
            </a:r>
            <a:endParaRPr lang="ru-RU" sz="3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06458" y="476672"/>
            <a:ext cx="2741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 вариант</a:t>
            </a:r>
            <a:endParaRPr lang="ru-RU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6007058" y="555925"/>
            <a:ext cx="2741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 вариант</a:t>
            </a:r>
            <a:endParaRPr lang="ru-RU" sz="2400" dirty="0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5513741" y="5889074"/>
            <a:ext cx="0" cy="37658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701417" y="5938827"/>
            <a:ext cx="0" cy="37658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5619614" y="4714691"/>
            <a:ext cx="0" cy="37658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877290" y="4683272"/>
            <a:ext cx="0" cy="37658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881298" y="3490555"/>
            <a:ext cx="0" cy="37658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897389" y="3454639"/>
            <a:ext cx="0" cy="37658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15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6" grpId="0" animBg="1"/>
      <p:bldP spid="39" grpId="0" animBg="1"/>
      <p:bldP spid="5" grpId="0" animBg="1"/>
      <p:bldP spid="6" grpId="0" animBg="1"/>
      <p:bldP spid="7" grpId="0" animBg="1"/>
      <p:bldP spid="8" grpId="0" animBg="1"/>
      <p:bldP spid="2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331789"/>
              </p:ext>
            </p:extLst>
          </p:nvPr>
        </p:nvGraphicFramePr>
        <p:xfrm>
          <a:off x="251520" y="548680"/>
          <a:ext cx="8439472" cy="48245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3531"/>
                <a:gridCol w="4045941"/>
              </a:tblGrid>
              <a:tr h="908643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effectLst/>
                        </a:rPr>
                        <a:t>1. На уроке я работал</a:t>
                      </a:r>
                      <a:endParaRPr lang="ru-RU" sz="2400" b="1" i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effectLst/>
                        </a:rPr>
                        <a:t>активно / пассивно</a:t>
                      </a:r>
                      <a:endParaRPr lang="ru-RU" sz="2400" b="1" i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4388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effectLst/>
                        </a:rPr>
                        <a:t>2. Своей работой на уроке я</a:t>
                      </a:r>
                      <a:endParaRPr lang="ru-RU" sz="2400" b="1" i="1" kern="12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effectLst/>
                        </a:rPr>
                        <a:t>доволен / не доволен</a:t>
                      </a:r>
                      <a:endParaRPr lang="ru-RU" sz="2400" b="1" i="1" kern="12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4388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effectLst/>
                        </a:rPr>
                        <a:t>3. Урок для меня показался</a:t>
                      </a:r>
                      <a:endParaRPr lang="ru-RU" sz="2400" b="1" i="1" kern="12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effectLst/>
                        </a:rPr>
                        <a:t>коротким / длинным</a:t>
                      </a:r>
                      <a:endParaRPr lang="ru-RU" sz="2400" b="1" i="1" kern="12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4388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effectLst/>
                        </a:rPr>
                        <a:t>4. За урок я</a:t>
                      </a:r>
                      <a:endParaRPr lang="ru-RU" sz="2400" b="1" i="1" kern="12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effectLst/>
                        </a:rPr>
                        <a:t>устал / не устал </a:t>
                      </a:r>
                      <a:endParaRPr lang="ru-RU" sz="2400" b="1" i="1" kern="12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32730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effectLst/>
                        </a:rPr>
                        <a:t>5. Материал урока мне был</a:t>
                      </a:r>
                      <a:endParaRPr lang="ru-RU" sz="2400" b="1" i="1" kern="12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effectLst/>
                        </a:rPr>
                        <a:t>полезен / бесполезен</a:t>
                      </a:r>
                      <a:br>
                        <a:rPr lang="ru-RU" sz="2400" kern="1200" dirty="0" smtClean="0">
                          <a:effectLst/>
                        </a:rPr>
                      </a:br>
                      <a:r>
                        <a:rPr lang="ru-RU" sz="2400" kern="1200" dirty="0" smtClean="0">
                          <a:effectLst/>
                        </a:rPr>
                        <a:t>интересен / скучен</a:t>
                      </a:r>
                      <a:endParaRPr lang="ru-RU" sz="2400" b="1" i="1" kern="12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3809-D48A-4A37-B13C-EDD1327FD4BC}" type="datetime1">
              <a:rPr lang="ru-RU" smtClean="0"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Антонова Г.В.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89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57200" y="990600"/>
            <a:ext cx="2590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6948 </a:t>
            </a:r>
            <a:r>
              <a:rPr lang="ru-RU" altLang="ru-RU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  <a:sym typeface="Symbol" panose="05050102010706020507" pitchFamily="18" charset="2"/>
              </a:rPr>
              <a:t>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33388" y="1914525"/>
            <a:ext cx="177641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6848 </a:t>
            </a:r>
            <a:r>
              <a:rPr lang="ru-RU" altLang="ru-RU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  <a:sym typeface="Symbol" panose="05050102010706020507" pitchFamily="18" charset="2"/>
              </a:rPr>
              <a:t>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33388" y="2809875"/>
            <a:ext cx="1852612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6748 </a:t>
            </a:r>
            <a:r>
              <a:rPr lang="ru-RU" altLang="ru-RU" sz="4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  <a:sym typeface="Symbol" panose="05050102010706020507" pitchFamily="18" charset="2"/>
              </a:rPr>
              <a:t>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33388" y="3705225"/>
            <a:ext cx="1852612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6648 </a:t>
            </a:r>
            <a:r>
              <a:rPr lang="ru-RU" altLang="ru-RU" sz="4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  <a:sym typeface="Symbol" panose="05050102010706020507" pitchFamily="18" charset="2"/>
              </a:rPr>
              <a:t>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33388" y="4600575"/>
            <a:ext cx="1852612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6548 </a:t>
            </a:r>
            <a:r>
              <a:rPr lang="ru-RU" altLang="ru-RU" sz="4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  <a:sym typeface="Symbol" panose="05050102010706020507" pitchFamily="18" charset="2"/>
              </a:rPr>
              <a:t>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953000" y="1019175"/>
            <a:ext cx="21574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6448 </a:t>
            </a:r>
            <a:r>
              <a:rPr lang="ru-RU" altLang="ru-RU" sz="4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  <a:sym typeface="Symbol" panose="05050102010706020507" pitchFamily="18" charset="2"/>
              </a:rPr>
              <a:t>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4953000" y="1933575"/>
            <a:ext cx="21574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6348 </a:t>
            </a:r>
            <a:r>
              <a:rPr lang="ru-RU" altLang="ru-RU" sz="4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  <a:sym typeface="Symbol" panose="05050102010706020507" pitchFamily="18" charset="2"/>
              </a:rPr>
              <a:t>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4953000" y="2847975"/>
            <a:ext cx="21574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6248 </a:t>
            </a:r>
            <a:r>
              <a:rPr lang="ru-RU" altLang="ru-RU" sz="4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  <a:sym typeface="Symbol" panose="05050102010706020507" pitchFamily="18" charset="2"/>
              </a:rPr>
              <a:t>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953000" y="3762375"/>
            <a:ext cx="21574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6148 </a:t>
            </a:r>
            <a:r>
              <a:rPr lang="ru-RU" altLang="ru-RU" sz="4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  <a:sym typeface="Symbol" panose="05050102010706020507" pitchFamily="18" charset="2"/>
              </a:rPr>
              <a:t>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4953000" y="4676775"/>
            <a:ext cx="21574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6048 </a:t>
            </a:r>
            <a:r>
              <a:rPr lang="ru-RU" altLang="ru-RU" sz="4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  <a:sym typeface="Symbol" panose="05050102010706020507" pitchFamily="18" charset="2"/>
              </a:rPr>
              <a:t></a:t>
            </a:r>
          </a:p>
        </p:txBody>
      </p:sp>
      <p:sp>
        <p:nvSpPr>
          <p:cNvPr id="3" name="AutoShape 14"/>
          <p:cNvSpPr>
            <a:spLocks noChangeArrowheads="1"/>
          </p:cNvSpPr>
          <p:nvPr/>
        </p:nvSpPr>
        <p:spPr bwMode="auto">
          <a:xfrm>
            <a:off x="1340897" y="117013"/>
            <a:ext cx="6552727" cy="715089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У </a:t>
            </a:r>
            <a:r>
              <a:rPr lang="ru-RU" altLang="ru-RU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130 (из учебника)</a:t>
            </a:r>
            <a:endParaRPr lang="ru-RU" altLang="ru-RU" sz="3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179512" y="5334000"/>
            <a:ext cx="3528392" cy="106680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</a:rPr>
              <a:t>Округление с избытком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4211960" y="5334000"/>
            <a:ext cx="3528392" cy="106680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</a:rPr>
              <a:t>Округление с недостатком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2133600" y="990600"/>
            <a:ext cx="2590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4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7000</a:t>
            </a:r>
            <a:endParaRPr lang="ru-RU" altLang="ru-RU" sz="400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2133600" y="1905000"/>
            <a:ext cx="2590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7000</a:t>
            </a:r>
            <a:endParaRPr lang="ru-RU" altLang="ru-RU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2057400" y="2819400"/>
            <a:ext cx="2590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7000</a:t>
            </a:r>
            <a:endParaRPr lang="ru-RU" altLang="ru-RU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2133600" y="3810000"/>
            <a:ext cx="2590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4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7000</a:t>
            </a:r>
            <a:endParaRPr lang="ru-RU" altLang="ru-RU" sz="400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2133600" y="4648200"/>
            <a:ext cx="2590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4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7000</a:t>
            </a:r>
            <a:endParaRPr lang="ru-RU" altLang="ru-RU" sz="400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6553200" y="990600"/>
            <a:ext cx="2590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4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6000</a:t>
            </a:r>
            <a:endParaRPr lang="ru-RU" altLang="ru-RU" sz="400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6553200" y="1981200"/>
            <a:ext cx="2590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4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6000</a:t>
            </a:r>
            <a:endParaRPr lang="ru-RU" altLang="ru-RU" sz="400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6553200" y="2819400"/>
            <a:ext cx="2590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4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6000</a:t>
            </a:r>
            <a:endParaRPr lang="ru-RU" altLang="ru-RU" sz="400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6553200" y="3733800"/>
            <a:ext cx="2590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4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6000</a:t>
            </a:r>
            <a:endParaRPr lang="ru-RU" altLang="ru-RU" sz="400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6553200" y="4648200"/>
            <a:ext cx="2590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6000</a:t>
            </a:r>
            <a:endParaRPr lang="ru-RU" altLang="ru-RU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7956550" y="5589588"/>
            <a:ext cx="936625" cy="9350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456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autoUpdateAnimBg="0"/>
      <p:bldP spid="2052" grpId="0" autoUpdateAnimBg="0"/>
      <p:bldP spid="2053" grpId="0" autoUpdateAnimBg="0"/>
      <p:bldP spid="2054" grpId="0" autoUpdateAnimBg="0"/>
      <p:bldP spid="2056" grpId="0" autoUpdateAnimBg="0"/>
      <p:bldP spid="2057" grpId="0" autoUpdateAnimBg="0"/>
      <p:bldP spid="2058" grpId="0" autoUpdateAnimBg="0"/>
      <p:bldP spid="2059" grpId="0" autoUpdateAnimBg="0"/>
      <p:bldP spid="2060" grpId="0" autoUpdateAnimBg="0"/>
      <p:bldP spid="2063" grpId="0" animBg="1" autoUpdateAnimBg="0"/>
      <p:bldP spid="2064" grpId="0" animBg="1" autoUpdateAnimBg="0"/>
      <p:bldP spid="2066" grpId="0" autoUpdateAnimBg="0"/>
      <p:bldP spid="2067" grpId="0" autoUpdateAnimBg="0"/>
      <p:bldP spid="2068" grpId="0" autoUpdateAnimBg="0"/>
      <p:bldP spid="2069" grpId="0" autoUpdateAnimBg="0"/>
      <p:bldP spid="2070" grpId="0" autoUpdateAnimBg="0"/>
      <p:bldP spid="2071" grpId="0" autoUpdateAnimBg="0"/>
      <p:bldP spid="2072" grpId="0" autoUpdateAnimBg="0"/>
      <p:bldP spid="2073" grpId="0" autoUpdateAnimBg="0"/>
      <p:bldP spid="2074" grpId="0" autoUpdateAnimBg="0"/>
      <p:bldP spid="207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5760" y="1340768"/>
            <a:ext cx="889248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Полярный радиус Земли составляет 6357 км, а экваториальный – 6378 км. Однако, обычно говорят, что радиус Земли равен приблизительно 6400 км.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5760" y="2593255"/>
            <a:ext cx="8892480" cy="378565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altLang="ru-RU" sz="2400" dirty="0">
                <a:solidFill>
                  <a:schemeClr val="tx1"/>
                </a:solidFill>
              </a:rPr>
              <a:t>Когда мы включаем выключатель, вся комната сразу же озаряется светом. Кажется, что свету совсем не надо времени, чтобы добраться до стен. Делались многочисленные попытки определить скорость света. В 17 веке считали, что скорость света </a:t>
            </a:r>
            <a:r>
              <a:rPr lang="ru-RU" altLang="ru-RU" sz="2400" dirty="0" smtClean="0">
                <a:solidFill>
                  <a:schemeClr val="tx1"/>
                </a:solidFill>
              </a:rPr>
              <a:t>равна 300 </a:t>
            </a:r>
            <a:r>
              <a:rPr lang="ru-RU" altLang="ru-RU" sz="2400" dirty="0">
                <a:solidFill>
                  <a:schemeClr val="tx1"/>
                </a:solidFill>
              </a:rPr>
              <a:t>000 км/с, в 19 веке </a:t>
            </a:r>
            <a:r>
              <a:rPr lang="ru-RU" altLang="ru-RU" sz="2400" dirty="0" smtClean="0">
                <a:solidFill>
                  <a:schemeClr val="tx1"/>
                </a:solidFill>
              </a:rPr>
              <a:t>– 313 </a:t>
            </a:r>
            <a:r>
              <a:rPr lang="ru-RU" altLang="ru-RU" sz="2400" dirty="0">
                <a:solidFill>
                  <a:schemeClr val="tx1"/>
                </a:solidFill>
              </a:rPr>
              <a:t>000 км/с. А современные исследования показали, что скорость света равна 299 792 458 м/с. Однако,  если вы спросите у образованного человека какова скорость света, он ответит, что она приближенно равна 300 000 км/ч</a:t>
            </a: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760" y="130064"/>
            <a:ext cx="889248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Миша вышел из дома около 12 часов дня и пошёл в «Пятёрочку». На дорогу у него ушло примерно 10 минут. В «Пятёрочке» он купил молоко, хлеб и мороженое, заплатив за покупку 97 рублей. </a:t>
            </a:r>
            <a:endParaRPr lang="ru-RU" sz="24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192697" y="507520"/>
            <a:ext cx="72008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05528" y="908720"/>
            <a:ext cx="14401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053754" y="5534432"/>
            <a:ext cx="1841929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21343" y="2454341"/>
            <a:ext cx="213504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3D94-2AAC-4936-B645-38F427C587DE}" type="datetime1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Антонова Г.В.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93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052736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10;   7 000;   8 000;   300 000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07153" y="2708920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380 000;   45 000;  1 200 000;  100</a:t>
            </a:r>
            <a:endParaRPr lang="ru-RU" sz="4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8FDF-75A7-44F1-9BD8-57A0CE7EE8A1}" type="datetime1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Антонова Г.В.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13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558" y="692696"/>
            <a:ext cx="8856984" cy="1938992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Числа округляют, когда полная точность не нужна или невозможна.</a:t>
            </a:r>
          </a:p>
          <a:p>
            <a:pPr algn="ctr"/>
            <a:r>
              <a:rPr lang="ru-RU" sz="2400" b="1" u="sng" dirty="0"/>
              <a:t>Округлить число</a:t>
            </a:r>
            <a:r>
              <a:rPr lang="ru-RU" sz="2400" u="sng" dirty="0"/>
              <a:t> </a:t>
            </a:r>
            <a:r>
              <a:rPr lang="ru-RU" sz="2400" dirty="0"/>
              <a:t>до </a:t>
            </a:r>
            <a:r>
              <a:rPr lang="ru-RU" sz="2400" u="sng" dirty="0">
                <a:solidFill>
                  <a:srgbClr val="C00000"/>
                </a:solidFill>
              </a:rPr>
              <a:t>определенной цифры (знака), </a:t>
            </a:r>
            <a:r>
              <a:rPr lang="ru-RU" sz="2400" dirty="0"/>
              <a:t>значит </a:t>
            </a:r>
            <a:r>
              <a:rPr lang="ru-RU" sz="2400" dirty="0">
                <a:solidFill>
                  <a:srgbClr val="C00000"/>
                </a:solidFill>
              </a:rPr>
              <a:t>заменить</a:t>
            </a:r>
            <a:r>
              <a:rPr lang="ru-RU" sz="2400" dirty="0"/>
              <a:t> его близким по значению числом </a:t>
            </a:r>
            <a:r>
              <a:rPr lang="ru-RU" sz="2400" u="sng" dirty="0"/>
              <a:t>с нулями на конце</a:t>
            </a:r>
            <a:r>
              <a:rPr lang="ru-RU" sz="2400" dirty="0"/>
              <a:t>. </a:t>
            </a:r>
          </a:p>
          <a:p>
            <a:pPr algn="ctr"/>
            <a:r>
              <a:rPr lang="ru-RU" sz="2400" dirty="0"/>
              <a:t>Натуральные числа округляют до десятков, сотен, тысяч </a:t>
            </a:r>
            <a:r>
              <a:rPr lang="ru-RU" sz="2400" dirty="0">
                <a:hlinkClick r:id="rId2" action="ppaction://hlinksldjump"/>
              </a:rPr>
              <a:t>и т.д. 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2780928"/>
            <a:ext cx="8856984" cy="2677656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В зависимости от того, до какого разряда надо округлить число, мы заменяем нулями цифру в разрядах единиц, десятков и т.д.</a:t>
            </a:r>
          </a:p>
          <a:p>
            <a:pPr algn="ctr"/>
            <a:r>
              <a:rPr lang="ru-RU" sz="2400" dirty="0"/>
              <a:t>Если число округляется до десятков, то нулями заменяем цифру в разряде единицы.</a:t>
            </a:r>
          </a:p>
          <a:p>
            <a:pPr algn="ctr"/>
            <a:r>
              <a:rPr lang="ru-RU" sz="2400" dirty="0"/>
              <a:t>Если число округляется до сотен, то цифра ноль должна стоять и в разряде единиц, и в разряде </a:t>
            </a:r>
            <a:r>
              <a:rPr lang="ru-RU" sz="2400" dirty="0">
                <a:hlinkClick r:id="rId3" action="ppaction://hlinksldjump"/>
              </a:rPr>
              <a:t>десятков.</a:t>
            </a:r>
            <a:endParaRPr lang="ru-RU" sz="2400" dirty="0"/>
          </a:p>
          <a:p>
            <a:pPr algn="ctr"/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16632"/>
            <a:ext cx="8352928" cy="52322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Тема урока «Округление натуральных чисел»</a:t>
            </a:r>
            <a:endParaRPr lang="ru-RU" sz="28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22AB-3A96-45CD-8AC3-01056FE11471}" type="datetime1">
              <a:rPr lang="ru-RU" smtClean="0"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Антонова Г.В.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78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307677"/>
            <a:ext cx="8928992" cy="6001643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/>
              <a:t>При округлении натурального числа до какого-либо разряда надо воспользоваться </a:t>
            </a:r>
            <a:r>
              <a:rPr lang="ru-RU" sz="2400" b="1" dirty="0"/>
              <a:t>правилами округления</a:t>
            </a:r>
            <a:r>
              <a:rPr lang="ru-RU" sz="2400" dirty="0"/>
              <a:t>.</a:t>
            </a:r>
          </a:p>
          <a:p>
            <a:pPr lvl="0"/>
            <a:r>
              <a:rPr lang="ru-RU" sz="2400" dirty="0" smtClean="0"/>
              <a:t>1. </a:t>
            </a:r>
            <a:r>
              <a:rPr lang="ru-RU" sz="2400" dirty="0" smtClean="0">
                <a:solidFill>
                  <a:srgbClr val="C00000"/>
                </a:solidFill>
              </a:rPr>
              <a:t>Подчеркнуть </a:t>
            </a:r>
            <a:r>
              <a:rPr lang="ru-RU" sz="2400" dirty="0">
                <a:solidFill>
                  <a:srgbClr val="C00000"/>
                </a:solidFill>
              </a:rPr>
              <a:t>цифру разряда, до которого надо округлить число.</a:t>
            </a:r>
          </a:p>
          <a:p>
            <a:pPr lvl="0"/>
            <a:r>
              <a:rPr lang="ru-RU" sz="2400" dirty="0" smtClean="0"/>
              <a:t>2. </a:t>
            </a:r>
            <a:r>
              <a:rPr lang="ru-RU" sz="2400" dirty="0" smtClean="0">
                <a:solidFill>
                  <a:srgbClr val="C00000"/>
                </a:solidFill>
              </a:rPr>
              <a:t>Отделить </a:t>
            </a:r>
            <a:r>
              <a:rPr lang="ru-RU" sz="2400" dirty="0">
                <a:solidFill>
                  <a:srgbClr val="C00000"/>
                </a:solidFill>
              </a:rPr>
              <a:t>все цифры, стоящие справа этого разряда вертикальной </a:t>
            </a:r>
            <a:r>
              <a:rPr lang="ru-RU" sz="2400" dirty="0" smtClean="0">
                <a:solidFill>
                  <a:srgbClr val="C00000"/>
                </a:solidFill>
              </a:rPr>
              <a:t>чертой и:</a:t>
            </a:r>
            <a:r>
              <a:rPr lang="ru-RU" sz="2400" dirty="0"/>
              <a:t> 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2A2268"/>
                </a:solidFill>
              </a:rPr>
              <a:t>Если справа от подчёркнутой цифры стоит цифра </a:t>
            </a:r>
            <a:r>
              <a:rPr lang="ru-RU" sz="2400" b="1" u="sng" dirty="0">
                <a:solidFill>
                  <a:srgbClr val="2A22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 1, 2, 3 или 4</a:t>
            </a:r>
            <a:r>
              <a:rPr lang="ru-RU" sz="2400" dirty="0">
                <a:solidFill>
                  <a:srgbClr val="2A2268"/>
                </a:solidFill>
              </a:rPr>
              <a:t>, то все цифры, которые отделены справа, </a:t>
            </a:r>
            <a:r>
              <a:rPr lang="ru-RU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заменяются</a:t>
            </a:r>
            <a:r>
              <a:rPr lang="ru-RU" sz="2400" dirty="0">
                <a:solidFill>
                  <a:srgbClr val="2A2268"/>
                </a:solidFill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нулями.</a:t>
            </a:r>
            <a:r>
              <a:rPr lang="ru-RU" sz="2400" dirty="0">
                <a:solidFill>
                  <a:srgbClr val="2A2268"/>
                </a:solidFill>
              </a:rPr>
              <a:t> Цифру разряда, до которой округляли, оставляем </a:t>
            </a:r>
            <a:r>
              <a:rPr lang="ru-RU" sz="2400" b="1" u="sng" dirty="0">
                <a:solidFill>
                  <a:srgbClr val="2A22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 изменений</a:t>
            </a:r>
            <a:r>
              <a:rPr lang="ru-RU" sz="2400" dirty="0">
                <a:solidFill>
                  <a:srgbClr val="2A2268"/>
                </a:solidFill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2A2268"/>
                </a:solidFill>
              </a:rPr>
              <a:t>Если справа от подчёркнутой цифры стоит цифра </a:t>
            </a:r>
            <a:r>
              <a:rPr lang="ru-RU" sz="2400" b="1" u="sng" dirty="0">
                <a:solidFill>
                  <a:srgbClr val="2A22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5, 6, 7, 8 или 9</a:t>
            </a:r>
            <a:r>
              <a:rPr lang="ru-RU" sz="2400" dirty="0">
                <a:solidFill>
                  <a:srgbClr val="2A2268"/>
                </a:solidFill>
              </a:rPr>
              <a:t>, то все цифры, которые отделены справа, </a:t>
            </a:r>
            <a:r>
              <a:rPr lang="ru-RU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заменяются нулями</a:t>
            </a:r>
            <a:r>
              <a:rPr lang="ru-RU" sz="2400" dirty="0">
                <a:solidFill>
                  <a:srgbClr val="2A2268"/>
                </a:solidFill>
              </a:rPr>
              <a:t>, а к цифре разряда, до которой округляли, </a:t>
            </a:r>
            <a:r>
              <a:rPr lang="ru-RU" sz="2400" b="1" u="sng" dirty="0">
                <a:solidFill>
                  <a:srgbClr val="2A22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прибавляется 1.</a:t>
            </a:r>
          </a:p>
          <a:p>
            <a:r>
              <a:rPr lang="ru-RU" sz="2400" dirty="0"/>
              <a:t>Поясним на примере. Округлим </a:t>
            </a:r>
            <a:r>
              <a:rPr lang="ru-RU" sz="2400" dirty="0" smtClean="0"/>
              <a:t>67 852 </a:t>
            </a:r>
            <a:r>
              <a:rPr lang="ru-RU" sz="2400" dirty="0"/>
              <a:t>до тысяч. Выполним первые два пункта из правил округления.</a:t>
            </a:r>
          </a:p>
          <a:p>
            <a:endParaRPr lang="ru-RU" sz="240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5AA7-C976-4496-816F-E3CE4E9394E7}" type="datetime1">
              <a:rPr lang="ru-RU" smtClean="0">
                <a:solidFill>
                  <a:schemeClr val="tx1"/>
                </a:solidFill>
              </a:rPr>
              <a:t>26.01.2016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Антонова Г.В.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5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990998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6</a:t>
            </a:r>
            <a:r>
              <a:rPr lang="ru-RU" sz="3200" b="1" dirty="0" smtClean="0"/>
              <a:t>7 852  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88640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Округлим </a:t>
            </a:r>
            <a:r>
              <a:rPr lang="ru-RU" sz="2400" dirty="0" smtClean="0"/>
              <a:t>67 852 </a:t>
            </a:r>
            <a:r>
              <a:rPr lang="ru-RU" sz="2400" dirty="0"/>
              <a:t>до тысяч. </a:t>
            </a:r>
            <a:endParaRPr lang="ru-RU" sz="2400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782992" y="1116614"/>
            <a:ext cx="0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75856" y="637625"/>
            <a:ext cx="4608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67852</a:t>
            </a:r>
            <a:endParaRPr lang="ru-RU" sz="3200" b="1" dirty="0"/>
          </a:p>
          <a:p>
            <a:endParaRPr lang="ru-RU" sz="32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530435" y="1510107"/>
            <a:ext cx="156046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уга 10"/>
          <p:cNvSpPr/>
          <p:nvPr/>
        </p:nvSpPr>
        <p:spPr>
          <a:xfrm rot="7850024">
            <a:off x="3780908" y="1262558"/>
            <a:ext cx="421077" cy="193140"/>
          </a:xfrm>
          <a:prstGeom prst="arc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3059832" y="1544418"/>
            <a:ext cx="548626" cy="39981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030634" y="1514934"/>
            <a:ext cx="541366" cy="3998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39552" y="1962329"/>
            <a:ext cx="2804691" cy="9087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211960" y="1933085"/>
            <a:ext cx="2880320" cy="9087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39552" y="1988840"/>
            <a:ext cx="29445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цифра округляемого </a:t>
            </a:r>
          </a:p>
          <a:p>
            <a:r>
              <a:rPr lang="ru-RU" sz="2400" dirty="0" smtClean="0"/>
              <a:t>разряда (тысячи)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301317" y="1988840"/>
            <a:ext cx="3078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первая заменяемая на ноль цифра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07504" y="2996952"/>
            <a:ext cx="8856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После подчёркнутой цифры стоит цифра 8, значит к цифре разряда тысяч (у нас это 7) прибавим 1, а все цифры, отделённые вертикальной </a:t>
            </a:r>
            <a:r>
              <a:rPr lang="ru-RU" sz="2400" dirty="0" smtClean="0"/>
              <a:t>чертой, </a:t>
            </a:r>
            <a:r>
              <a:rPr lang="ru-RU" sz="2400" dirty="0"/>
              <a:t>заменим нулями.</a:t>
            </a:r>
          </a:p>
          <a:p>
            <a:pPr algn="just"/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196008" y="4274224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67 852</a:t>
            </a:r>
            <a:endParaRPr lang="ru-RU" sz="3200" b="1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910226" y="4349189"/>
            <a:ext cx="0" cy="46387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660533" y="4748421"/>
            <a:ext cx="156046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506529" y="4021089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</a:rPr>
              <a:t>+1</a:t>
            </a:r>
            <a:endParaRPr lang="ru-RU" sz="24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82792" y="4276843"/>
                <a:ext cx="28803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200" b="1" i="1" smtClean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ru-RU" sz="3200" b="1" dirty="0" smtClean="0"/>
                  <a:t>68 000</a:t>
                </a:r>
                <a:endParaRPr lang="ru-RU" sz="32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2792" y="4276843"/>
                <a:ext cx="2880320" cy="584775"/>
              </a:xfrm>
              <a:prstGeom prst="rect">
                <a:avLst/>
              </a:prstGeom>
              <a:blipFill rotWithShape="1">
                <a:blip r:embed="rId2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284F-3795-46AE-8947-DFB8E6A1AE0D}" type="datetime1">
              <a:rPr lang="ru-RU" smtClean="0"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Антонова Г.В.</a:t>
            </a: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802692" y="1116614"/>
            <a:ext cx="227942" cy="369332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969143" y="4372065"/>
            <a:ext cx="210731" cy="369332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6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 animBg="1"/>
      <p:bldP spid="16" grpId="0" animBg="1"/>
      <p:bldP spid="17" grpId="0" animBg="1"/>
      <p:bldP spid="18" grpId="0"/>
      <p:bldP spid="19" grpId="0"/>
      <p:bldP spid="20" grpId="0"/>
      <p:bldP spid="22" grpId="0"/>
      <p:bldP spid="26" grpId="0"/>
      <p:bldP spid="27" grpId="0"/>
      <p:bldP spid="23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116632"/>
            <a:ext cx="89644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Теперь округлим 315 455 до сотен.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548680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315 455</a:t>
            </a:r>
            <a:endParaRPr lang="ru-RU" sz="40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515697" y="620688"/>
            <a:ext cx="0" cy="58477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223111" y="1124744"/>
            <a:ext cx="236831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39952" y="40466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</a:rPr>
              <a:t>+1</a:t>
            </a:r>
            <a:endParaRPr lang="ru-RU" sz="24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970595" y="548680"/>
                <a:ext cx="28803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000" b="1" i="1" smtClean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ru-RU" sz="4000" b="1" dirty="0" smtClean="0"/>
                  <a:t>315 500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0595" y="548680"/>
                <a:ext cx="2880320" cy="707886"/>
              </a:xfrm>
              <a:prstGeom prst="rect">
                <a:avLst/>
              </a:prstGeom>
              <a:blipFill rotWithShape="1">
                <a:blip r:embed="rId2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51520" y="1268760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Округлим </a:t>
            </a:r>
            <a:r>
              <a:rPr lang="ru-RU" sz="2400" dirty="0" smtClean="0"/>
              <a:t>184 </a:t>
            </a:r>
            <a:r>
              <a:rPr lang="ru-RU" sz="2400" dirty="0"/>
              <a:t>до десятков.</a:t>
            </a:r>
          </a:p>
          <a:p>
            <a:pPr algn="ctr"/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83568" y="1628800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184</a:t>
            </a:r>
            <a:endParaRPr lang="ru-RU" sz="4000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709967" y="1700808"/>
            <a:ext cx="0" cy="58477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422882" y="2204864"/>
            <a:ext cx="236831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970595" y="1628800"/>
                <a:ext cx="28803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000" b="1" i="1" smtClean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ru-RU" sz="4000" b="1" dirty="0" smtClean="0"/>
                  <a:t>180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0595" y="1628800"/>
                <a:ext cx="2880320" cy="707886"/>
              </a:xfrm>
              <a:prstGeom prst="rect">
                <a:avLst/>
              </a:prstGeom>
              <a:blipFill rotWithShape="1">
                <a:blip r:embed="rId3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DFBC-FF66-46A5-9BE4-D44347FEA7AE}" type="datetime1">
              <a:rPr lang="ru-RU" smtClean="0"/>
              <a:t>26.01.2016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Антонова Г.В.</a:t>
            </a:r>
            <a:endParaRPr lang="ru-RU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152400" y="2237963"/>
            <a:ext cx="89644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Теперь округлим 316 729 до сотен тысяч.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87624" y="2721114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316 729</a:t>
            </a:r>
            <a:endParaRPr lang="ru-RU" sz="4000" b="1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419872" y="2782669"/>
            <a:ext cx="0" cy="58477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131840" y="3284984"/>
            <a:ext cx="236831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788024" y="2695816"/>
                <a:ext cx="28803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000" b="1" i="1" smtClean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ru-RU" sz="4000" b="1" dirty="0" smtClean="0"/>
                  <a:t>300 000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695816"/>
                <a:ext cx="2880320" cy="707886"/>
              </a:xfrm>
              <a:prstGeom prst="rect">
                <a:avLst/>
              </a:prstGeom>
              <a:blipFill rotWithShape="1">
                <a:blip r:embed="rId4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359532" y="3429000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Округлим </a:t>
            </a:r>
            <a:r>
              <a:rPr lang="ru-RU" sz="2400" dirty="0" smtClean="0"/>
              <a:t>837 412 </a:t>
            </a:r>
            <a:r>
              <a:rPr lang="ru-RU" sz="2400" dirty="0"/>
              <a:t>до </a:t>
            </a:r>
            <a:r>
              <a:rPr lang="ru-RU" sz="2400" dirty="0" smtClean="0"/>
              <a:t>десятков тысяч.</a:t>
            </a:r>
            <a:endParaRPr lang="ru-RU" sz="2400" dirty="0"/>
          </a:p>
          <a:p>
            <a:pPr algn="ctr"/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794131" y="3906054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837 412</a:t>
            </a:r>
            <a:endParaRPr lang="ru-RU" sz="4000" b="1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013424" y="4475667"/>
            <a:ext cx="236831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292109" y="3996353"/>
            <a:ext cx="0" cy="58477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92109" y="4077072"/>
            <a:ext cx="310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92109" y="4077072"/>
            <a:ext cx="310334" cy="369332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2915816" y="370867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</a:rPr>
              <a:t>+1</a:t>
            </a:r>
            <a:endParaRPr lang="ru-RU" sz="24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448791" y="3888406"/>
                <a:ext cx="28803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000" b="1" i="1" smtClean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ru-RU" sz="4000" b="1" dirty="0" smtClean="0"/>
                  <a:t>840 000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8791" y="3888406"/>
                <a:ext cx="2880320" cy="707886"/>
              </a:xfrm>
              <a:prstGeom prst="rect">
                <a:avLst/>
              </a:prstGeom>
              <a:blipFill rotWithShape="1">
                <a:blip r:embed="rId5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Прямоугольник 31"/>
          <p:cNvSpPr/>
          <p:nvPr/>
        </p:nvSpPr>
        <p:spPr>
          <a:xfrm>
            <a:off x="4540881" y="717957"/>
            <a:ext cx="213689" cy="369332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737368" y="1798077"/>
            <a:ext cx="213689" cy="369332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447276" y="2890390"/>
            <a:ext cx="213689" cy="369332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54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1" grpId="0"/>
      <p:bldP spid="16" grpId="0"/>
      <p:bldP spid="20" grpId="0"/>
      <p:bldP spid="21" grpId="0"/>
      <p:bldP spid="22" grpId="0"/>
      <p:bldP spid="25" grpId="0"/>
      <p:bldP spid="26" grpId="0"/>
      <p:bldP spid="27" grpId="0"/>
      <p:bldP spid="10" grpId="0" animBg="1"/>
      <p:bldP spid="30" grpId="0"/>
      <p:bldP spid="31" grpId="0"/>
      <p:bldP spid="32" grpId="0" animBg="1"/>
      <p:bldP spid="33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DA51-F484-4752-8349-967AE2AC68E4}" type="datetime1">
              <a:rPr lang="ru-RU" smtClean="0"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Антонова Г.В.</a:t>
            </a: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5536" y="159023"/>
            <a:ext cx="8352928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Отдохнём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836712"/>
            <a:ext cx="8784976" cy="39703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Раз - подняться, потянуться.</a:t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Два - нагнуться, разогнуться.</a:t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Три - в </a:t>
            </a:r>
            <a:r>
              <a:rPr lang="ru-RU" sz="3600" b="1" dirty="0" smtClean="0">
                <a:solidFill>
                  <a:srgbClr val="002060"/>
                </a:solidFill>
              </a:rPr>
              <a:t>ладоши  </a:t>
            </a:r>
            <a:r>
              <a:rPr lang="ru-RU" sz="3600" b="1" dirty="0">
                <a:solidFill>
                  <a:srgbClr val="002060"/>
                </a:solidFill>
              </a:rPr>
              <a:t>три хлопка.</a:t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Головою три кивка.</a:t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На четыре - руки шире.</a:t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Пять - руками помахать.</a:t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Шесть - на место тихо сесть.</a:t>
            </a:r>
          </a:p>
        </p:txBody>
      </p:sp>
    </p:spTree>
    <p:extLst>
      <p:ext uri="{BB962C8B-B14F-4D97-AF65-F5344CB8AC3E}">
        <p14:creationId xmlns:p14="http://schemas.microsoft.com/office/powerpoint/2010/main" val="39527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шаблон 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шаблон 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раскрытая книга</Template>
  <TotalTime>898</TotalTime>
  <Words>676</Words>
  <Application>Microsoft Office PowerPoint</Application>
  <PresentationFormat>Экран (4:3)</PresentationFormat>
  <Paragraphs>178</Paragraphs>
  <Slides>11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1_шаблон 4</vt:lpstr>
      <vt:lpstr>шаблон 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</dc:creator>
  <cp:lastModifiedBy>RePack by Diakov</cp:lastModifiedBy>
  <cp:revision>58</cp:revision>
  <dcterms:created xsi:type="dcterms:W3CDTF">2015-09-24T14:48:57Z</dcterms:created>
  <dcterms:modified xsi:type="dcterms:W3CDTF">2016-01-26T00:32:55Z</dcterms:modified>
</cp:coreProperties>
</file>