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9" r:id="rId15"/>
    <p:sldId id="271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622" y="185318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Химические уравнения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0" y="3413760"/>
            <a:ext cx="6888480" cy="3444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Сизова</a:t>
            </a:r>
            <a:r>
              <a:rPr lang="ru-RU" sz="2800" dirty="0" smtClean="0"/>
              <a:t> </a:t>
            </a:r>
            <a:r>
              <a:rPr lang="ru-RU" sz="2800" dirty="0" smtClean="0"/>
              <a:t>Нина Анатольевна,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учитель химии,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МБОУ СОШ № 38 </a:t>
            </a:r>
            <a:r>
              <a:rPr lang="ru-RU" sz="2800" dirty="0" err="1" smtClean="0"/>
              <a:t>г.Сургута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59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6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7911" y="193182"/>
            <a:ext cx="8300487" cy="6225365"/>
          </a:xfrm>
        </p:spPr>
      </p:pic>
    </p:spTree>
    <p:extLst>
      <p:ext uri="{BB962C8B-B14F-4D97-AF65-F5344CB8AC3E}">
        <p14:creationId xmlns:p14="http://schemas.microsoft.com/office/powerpoint/2010/main" val="20381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Почему масса веществ в процессе реакции сохраняется?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21" y="1735585"/>
            <a:ext cx="6689381" cy="5017036"/>
          </a:xfrm>
        </p:spPr>
      </p:pic>
    </p:spTree>
    <p:extLst>
      <p:ext uri="{BB962C8B-B14F-4D97-AF65-F5344CB8AC3E}">
        <p14:creationId xmlns:p14="http://schemas.microsoft.com/office/powerpoint/2010/main" val="8339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Вывод: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09" y="1303462"/>
            <a:ext cx="11068198" cy="3880773"/>
          </a:xfrm>
        </p:spPr>
        <p:txBody>
          <a:bodyPr>
            <a:normAutofit/>
          </a:bodyPr>
          <a:lstStyle/>
          <a:p>
            <a:r>
              <a:rPr lang="ru-RU" sz="2800" dirty="0"/>
              <a:t>сохранение массы объясняется тем, что атомы в процессе химической реакции не исчезают – происходит лишь перегруппировка.  </a:t>
            </a:r>
            <a:endParaRPr lang="ru-RU" sz="2800" dirty="0" smtClean="0"/>
          </a:p>
          <a:p>
            <a:r>
              <a:rPr lang="ru-RU" sz="2800" dirty="0" smtClean="0"/>
              <a:t>Поскольку </a:t>
            </a:r>
            <a:r>
              <a:rPr lang="ru-RU" sz="2800" dirty="0"/>
              <a:t>продукты реакции образуются из атомов исходных веществ, то количество атомов остается неизменным, а следовательно, сохраняется и общая масса веществ.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83" y="4209567"/>
            <a:ext cx="6810957" cy="23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Как на письме отразить данный процесс – химическую реакцию?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10385618" cy="12265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Химическое уравнение – условная запись химической реакции с помощью химических формул и математических знаков.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7" y="198728"/>
            <a:ext cx="10412843" cy="63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Составление химических уравнений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1044402" y="1199702"/>
            <a:ext cx="82296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+  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→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ru-RU" altLang="ru-RU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+5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ru-RU" altLang="ru-RU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-2 </a:t>
            </a:r>
            <a:endParaRPr lang="ru-RU" alt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Начинаем с кислорода.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 — 2 атома слева</a:t>
            </a:r>
            <a:b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 — 5 атомов справа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НОК — 10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10 : 2 = 5</a:t>
            </a:r>
            <a:b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P + 5O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→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P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ru-RU" alt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10 : 2 = 5</a:t>
            </a:r>
            <a:b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P + 5O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→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2P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ru-RU" alt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 В левую часть уравнения перед фосфором необходимо поставить коэффициент 4.</a:t>
            </a:r>
            <a:b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4P + 5O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=  2P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u-RU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ru-RU" alt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9822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Закрепление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564524" y="1549400"/>
            <a:ext cx="82296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anose="05020102010507070707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Расставить коэффициенты в химической реакции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Al + O</a:t>
            </a:r>
            <a:r>
              <a:rPr lang="en-US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Al</a:t>
            </a:r>
            <a:r>
              <a:rPr lang="en-US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26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ru-RU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ru-RU" altLang="ru-RU" sz="2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2. Записать химическую реакцию химическими формулами и расставить коэффициенты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ru-RU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ru-RU" altLang="ru-RU" sz="2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гидроксид железа (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+ азотная кислота → нитрат железа (</a:t>
            </a:r>
            <a:r>
              <a:rPr lang="en-US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+ вода</a:t>
            </a:r>
          </a:p>
        </p:txBody>
      </p:sp>
    </p:spTree>
    <p:extLst>
      <p:ext uri="{BB962C8B-B14F-4D97-AF65-F5344CB8AC3E}">
        <p14:creationId xmlns:p14="http://schemas.microsoft.com/office/powerpoint/2010/main" val="22868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42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Анкета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ru-RU" altLang="ru-RU" dirty="0" smtClean="0"/>
          </a:p>
        </p:txBody>
      </p:sp>
      <p:sp>
        <p:nvSpPr>
          <p:cNvPr id="5" name="Содержимое 8"/>
          <p:cNvSpPr txBox="1">
            <a:spLocks/>
          </p:cNvSpPr>
          <p:nvPr/>
        </p:nvSpPr>
        <p:spPr>
          <a:xfrm>
            <a:off x="179388" y="1600200"/>
            <a:ext cx="87852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spcBef>
                <a:spcPts val="600"/>
              </a:spcBef>
              <a:buFont typeface="Wingdings 2" panose="05020102010507070707" pitchFamily="18" charset="2"/>
              <a:buChar char=""/>
            </a:pPr>
            <a:r>
              <a:rPr lang="ru-RU" altLang="ru-RU" sz="2800" smtClean="0">
                <a:latin typeface="Corbel" panose="020B0503020204020204" pitchFamily="34" charset="0"/>
              </a:rPr>
              <a:t>На уроке я работал                          активно/пассивно</a:t>
            </a:r>
          </a:p>
          <a:p>
            <a:pPr marL="365125" indent="-282575">
              <a:spcBef>
                <a:spcPts val="600"/>
              </a:spcBef>
              <a:buFont typeface="Wingdings 2" panose="05020102010507070707" pitchFamily="18" charset="2"/>
              <a:buChar char=""/>
            </a:pPr>
            <a:r>
              <a:rPr lang="ru-RU" altLang="ru-RU" sz="2800" smtClean="0">
                <a:latin typeface="Corbel" panose="020B0503020204020204" pitchFamily="34" charset="0"/>
              </a:rPr>
              <a:t>Своей работой на уроке я           доволен/не доволен</a:t>
            </a:r>
          </a:p>
          <a:p>
            <a:pPr marL="365125" indent="-282575">
              <a:spcBef>
                <a:spcPts val="600"/>
              </a:spcBef>
              <a:buFont typeface="Wingdings 2" panose="05020102010507070707" pitchFamily="18" charset="2"/>
              <a:buChar char=""/>
            </a:pPr>
            <a:r>
              <a:rPr lang="ru-RU" altLang="ru-RU" sz="2800" smtClean="0">
                <a:latin typeface="Corbel" panose="020B0503020204020204" pitchFamily="34" charset="0"/>
              </a:rPr>
              <a:t>Урок для меня показался             коротким/длинным</a:t>
            </a:r>
          </a:p>
          <a:p>
            <a:pPr marL="365125" indent="-282575">
              <a:spcBef>
                <a:spcPts val="600"/>
              </a:spcBef>
              <a:buFont typeface="Wingdings 2" panose="05020102010507070707" pitchFamily="18" charset="2"/>
              <a:buChar char=""/>
            </a:pPr>
            <a:r>
              <a:rPr lang="ru-RU" altLang="ru-RU" sz="2800" smtClean="0">
                <a:latin typeface="Corbel" panose="020B0503020204020204" pitchFamily="34" charset="0"/>
              </a:rPr>
              <a:t>За урок я                                                не устал/устал</a:t>
            </a:r>
          </a:p>
          <a:p>
            <a:pPr marL="365125" indent="-282575">
              <a:spcBef>
                <a:spcPts val="600"/>
              </a:spcBef>
              <a:buFont typeface="Wingdings 2" panose="05020102010507070707" pitchFamily="18" charset="2"/>
              <a:buChar char=""/>
            </a:pPr>
            <a:r>
              <a:rPr lang="ru-RU" altLang="ru-RU" sz="2800" smtClean="0">
                <a:latin typeface="Corbel" panose="020B0503020204020204" pitchFamily="34" charset="0"/>
              </a:rPr>
              <a:t>Материал урока мне был            понятен/не понятен</a:t>
            </a:r>
          </a:p>
          <a:p>
            <a:pPr marL="365125" indent="-282575">
              <a:spcBef>
                <a:spcPts val="600"/>
              </a:spcBef>
            </a:pPr>
            <a:r>
              <a:rPr lang="ru-RU" altLang="ru-RU" sz="2800" smtClean="0">
                <a:latin typeface="Corbel" panose="020B0503020204020204" pitchFamily="34" charset="0"/>
              </a:rPr>
              <a:t>                                                                  полезен/бесполезен</a:t>
            </a:r>
          </a:p>
          <a:p>
            <a:pPr marL="365125" indent="-282575">
              <a:spcBef>
                <a:spcPts val="600"/>
              </a:spcBef>
            </a:pPr>
            <a:r>
              <a:rPr lang="ru-RU" altLang="ru-RU" sz="2800" smtClean="0">
                <a:latin typeface="Corbel" panose="020B0503020204020204" pitchFamily="34" charset="0"/>
              </a:rPr>
              <a:t>                                                                   интересен/скучен        </a:t>
            </a:r>
          </a:p>
        </p:txBody>
      </p:sp>
    </p:spTree>
    <p:extLst>
      <p:ext uri="{BB962C8B-B14F-4D97-AF65-F5344CB8AC3E}">
        <p14:creationId xmlns:p14="http://schemas.microsoft.com/office/powerpoint/2010/main" val="35256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7504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Домашнее задание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7504" y="21153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§ 27, упр. 1-3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02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49" y="785611"/>
            <a:ext cx="7766936" cy="3644722"/>
          </a:xfrm>
        </p:spPr>
        <p:txBody>
          <a:bodyPr/>
          <a:lstStyle/>
          <a:p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В течение тысячелетий люди верили в то, что вещество может бесследно исчезать, а также возникать из ничего.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13" descr="Горящая све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2187575"/>
            <a:ext cx="41306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3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667" y="331037"/>
            <a:ext cx="10186949" cy="164630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Тема: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Химические уравнения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732" y="2665927"/>
            <a:ext cx="9208393" cy="390229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Цель урока: </a:t>
            </a:r>
          </a:p>
          <a:p>
            <a:pPr algn="just"/>
            <a:r>
              <a:rPr lang="ru-RU" sz="2400" dirty="0" smtClean="0"/>
              <a:t>Опытным путем доказать и сформулировать закон </a:t>
            </a:r>
            <a:r>
              <a:rPr lang="ru-RU" sz="2400" dirty="0"/>
              <a:t>сохранения массы </a:t>
            </a:r>
            <a:r>
              <a:rPr lang="ru-RU" sz="2400" dirty="0" smtClean="0"/>
              <a:t>веществ. Объяснить </a:t>
            </a:r>
            <a:r>
              <a:rPr lang="ru-RU" sz="2400" dirty="0"/>
              <a:t>причины сохранения массы веществ при химических реакциях. Сформировать понятие об уравнении химической реакции как условной записи, отображающей превращения веществ. </a:t>
            </a:r>
            <a:r>
              <a:rPr lang="ru-RU" sz="2400" dirty="0" smtClean="0"/>
              <a:t>Научиться </a:t>
            </a:r>
            <a:r>
              <a:rPr lang="ru-RU" sz="2400" dirty="0"/>
              <a:t>расставлять коэффициенты в уравнениях реакций.</a:t>
            </a:r>
          </a:p>
        </p:txBody>
      </p:sp>
    </p:spTree>
    <p:extLst>
      <p:ext uri="{BB962C8B-B14F-4D97-AF65-F5344CB8AC3E}">
        <p14:creationId xmlns:p14="http://schemas.microsoft.com/office/powerpoint/2010/main" val="838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Вспомним 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87064"/>
          </a:xfrm>
        </p:spPr>
        <p:txBody>
          <a:bodyPr/>
          <a:lstStyle/>
          <a:p>
            <a:pPr lvl="0"/>
            <a:r>
              <a:rPr lang="ru-RU" sz="2400" dirty="0"/>
              <a:t>Что такое вещество?</a:t>
            </a:r>
          </a:p>
          <a:p>
            <a:pPr lvl="0"/>
            <a:r>
              <a:rPr lang="ru-RU" sz="2400" dirty="0"/>
              <a:t>Чем вещества отличаются друг от друга?</a:t>
            </a:r>
          </a:p>
          <a:p>
            <a:pPr lvl="0"/>
            <a:r>
              <a:rPr lang="ru-RU" sz="2400" dirty="0"/>
              <a:t>Какие признаки количественно характеризуют вещество?</a:t>
            </a:r>
          </a:p>
          <a:p>
            <a:pPr lvl="0"/>
            <a:r>
              <a:rPr lang="ru-RU" sz="2400" dirty="0" smtClean="0"/>
              <a:t>Какие изменения могут происходить с веществами?</a:t>
            </a:r>
          </a:p>
          <a:p>
            <a:pPr lvl="0"/>
            <a:r>
              <a:rPr lang="ru-RU" sz="2400" dirty="0" smtClean="0"/>
              <a:t>Как определить, что произошла химическая реакция?</a:t>
            </a:r>
          </a:p>
          <a:p>
            <a:pPr lvl="0"/>
            <a:r>
              <a:rPr lang="ru-RU" sz="2400" dirty="0" smtClean="0"/>
              <a:t>В </a:t>
            </a:r>
            <a:r>
              <a:rPr lang="ru-RU" sz="2400" dirty="0"/>
              <a:t>чем заключается особенность химических реакций?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8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9" y="262126"/>
            <a:ext cx="8062771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Как вы думаете, изменяется ли масса веществ в процессе их взаимодействия?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" y="2141799"/>
            <a:ext cx="3771290" cy="2811429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958936"/>
            <a:ext cx="3674320" cy="274741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70" y="1342363"/>
            <a:ext cx="3446039" cy="2576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04" y="4005330"/>
            <a:ext cx="3674320" cy="27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14" y="26330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Изменяется ли масса веществ в процессе их взаимодействия?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765"/>
            <a:ext cx="6242564" cy="41617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63" y="2387242"/>
            <a:ext cx="6706137" cy="44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331" y="326260"/>
            <a:ext cx="11390170" cy="1760119"/>
          </a:xfrm>
        </p:spPr>
        <p:txBody>
          <a:bodyPr/>
          <a:lstStyle/>
          <a:p>
            <a:r>
              <a:rPr lang="ru-RU" altLang="ru-RU" sz="2400" dirty="0" smtClean="0"/>
              <a:t>Бойль проделал </a:t>
            </a:r>
            <a:r>
              <a:rPr lang="ru-RU" altLang="ru-RU" sz="2400" dirty="0"/>
              <a:t>множество опытов по прокаливанию металлов в запаянных ретортах и всякий раз масса окалины оказывалась больше массы прокаливаемого металла</a:t>
            </a:r>
            <a:r>
              <a:rPr lang="ru-RU" altLang="ru-RU" sz="2400" dirty="0" smtClean="0"/>
              <a:t>.</a:t>
            </a:r>
          </a:p>
          <a:p>
            <a:endParaRPr lang="ru-RU" altLang="ru-RU" sz="2400" dirty="0"/>
          </a:p>
          <a:p>
            <a:endParaRPr lang="ru-RU" dirty="0"/>
          </a:p>
        </p:txBody>
      </p:sp>
      <p:pic>
        <p:nvPicPr>
          <p:cNvPr id="4" name="Picture 6" descr="Опыт Бой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2336534"/>
            <a:ext cx="5443470" cy="41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2331" y="1834653"/>
            <a:ext cx="6084075" cy="4797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dirty="0" smtClean="0"/>
              <a:t>Вот что записал учёный после одного из своих опытов в 1673 году.</a:t>
            </a:r>
          </a:p>
          <a:p>
            <a:pPr algn="just">
              <a:buFont typeface="Wingdings 3" charset="2"/>
              <a:buNone/>
            </a:pPr>
            <a:r>
              <a:rPr lang="ru-RU" altLang="ru-RU" sz="2400" i="1" dirty="0" smtClean="0"/>
              <a:t>   «После двух часов нагревания был открыт запаянный кончик реторты, причём в неё ворвался с шумом наружный воздух. </a:t>
            </a:r>
          </a:p>
          <a:p>
            <a:pPr algn="just">
              <a:buFont typeface="Wingdings 3" charset="2"/>
              <a:buNone/>
            </a:pPr>
            <a:r>
              <a:rPr lang="ru-RU" altLang="ru-RU" sz="2400" i="1" dirty="0" smtClean="0"/>
              <a:t>   По нашему наблюдению при этой операции была прибыль в весе на 8 </a:t>
            </a:r>
            <a:r>
              <a:rPr lang="ru-RU" altLang="ru-RU" sz="2400" i="1" dirty="0" err="1" smtClean="0"/>
              <a:t>гранов</a:t>
            </a:r>
            <a:r>
              <a:rPr lang="ru-RU" altLang="ru-RU" sz="2400" i="1" dirty="0" smtClean="0"/>
              <a:t>…»</a:t>
            </a:r>
          </a:p>
          <a:p>
            <a:endParaRPr lang="ru-RU" alt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8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846" y="3237806"/>
            <a:ext cx="6367410" cy="2815264"/>
          </a:xfrm>
        </p:spPr>
        <p:txBody>
          <a:bodyPr>
            <a:normAutofit/>
          </a:bodyPr>
          <a:lstStyle/>
          <a:p>
            <a:r>
              <a:rPr lang="ru-RU" altLang="ru-RU" sz="2400" dirty="0" smtClean="0"/>
              <a:t>Подобно </a:t>
            </a:r>
            <a:r>
              <a:rPr lang="ru-RU" altLang="ru-RU" sz="2400" dirty="0"/>
              <a:t>Бойлю русский учёный делал опыт в запаянных ретортах. Но, в отличие от Бойля,  Ломоносов взвешивал сосуды как до, так и после прокаливания не вскрывая.</a:t>
            </a:r>
          </a:p>
          <a:p>
            <a:endParaRPr lang="ru-RU" dirty="0"/>
          </a:p>
        </p:txBody>
      </p:sp>
      <p:pic>
        <p:nvPicPr>
          <p:cNvPr id="5" name="Picture 6" descr="Опыт Ломонос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14" y="2514325"/>
            <a:ext cx="5029646" cy="39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3694" y="419794"/>
            <a:ext cx="10965168" cy="252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 smtClean="0"/>
              <a:t>В 1748 году </a:t>
            </a:r>
            <a:r>
              <a:rPr lang="ru-RU" altLang="ru-RU" sz="2400" dirty="0" err="1" smtClean="0"/>
              <a:t>М.В.Ломоносов</a:t>
            </a:r>
            <a:r>
              <a:rPr lang="ru-RU" altLang="ru-RU" sz="2400" dirty="0" smtClean="0"/>
              <a:t> сформулировал закон сохранения массы веществ.</a:t>
            </a:r>
          </a:p>
          <a:p>
            <a:r>
              <a:rPr lang="ru-RU" altLang="ru-RU" sz="2400" dirty="0" smtClean="0"/>
              <a:t>В 1756 году Ломоносову удалось проверить опытным путём теоретически открытый закон сохранения массы вещества при химических реакциях.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17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62" y="421942"/>
            <a:ext cx="8596668" cy="2102318"/>
          </a:xfrm>
        </p:spPr>
        <p:txBody>
          <a:bodyPr/>
          <a:lstStyle/>
          <a:p>
            <a:r>
              <a:rPr lang="ru-RU" altLang="ru-RU" sz="2800" dirty="0"/>
              <a:t>Спустя 41 год после опытов Ломоносова французский учёный Антуан Лоран Лавуазье практически повторил формулировку закона в своём учебнике.</a:t>
            </a:r>
          </a:p>
          <a:p>
            <a:endParaRPr lang="ru-RU" dirty="0"/>
          </a:p>
        </p:txBody>
      </p:sp>
      <p:pic>
        <p:nvPicPr>
          <p:cNvPr id="4" name="Picture 7" descr="Лавуаз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70" y="421942"/>
            <a:ext cx="3035360" cy="337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195" y="2766611"/>
            <a:ext cx="8596668" cy="103265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Закон сохранения массы веществ: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1913" y="4237679"/>
            <a:ext cx="9115861" cy="1931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масса веществ, вступивших в реакцию, равна массе веществ, полученных в результате реакции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496</Words>
  <Application>Microsoft Office PowerPoint</Application>
  <PresentationFormat>Произвольный</PresentationFormat>
  <Paragraphs>58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Химические уравнения</vt:lpstr>
      <vt:lpstr>В течение тысячелетий люди верили в то, что вещество может бесследно исчезать, а также возникать из ничего. </vt:lpstr>
      <vt:lpstr>Тема:           Химические уравнения</vt:lpstr>
      <vt:lpstr>Вспомним !</vt:lpstr>
      <vt:lpstr>Как вы думаете, изменяется ли масса веществ в процессе их взаимодействия?</vt:lpstr>
      <vt:lpstr>Изменяется ли масса веществ в процессе их взаимодействия? </vt:lpstr>
      <vt:lpstr>Презентация PowerPoint</vt:lpstr>
      <vt:lpstr>Презентация PowerPoint</vt:lpstr>
      <vt:lpstr>Закон сохранения массы веществ: </vt:lpstr>
      <vt:lpstr>Презентация PowerPoint</vt:lpstr>
      <vt:lpstr>Почему масса веществ в процессе реакции сохраняется? </vt:lpstr>
      <vt:lpstr>Вывод:</vt:lpstr>
      <vt:lpstr>Как на письме отразить данный процесс – химическую реакцию? </vt:lpstr>
      <vt:lpstr>Составление химических уравнений</vt:lpstr>
      <vt:lpstr>Закрепление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        Химические уравнения</dc:title>
  <dc:creator>Нина</dc:creator>
  <cp:lastModifiedBy>316</cp:lastModifiedBy>
  <cp:revision>15</cp:revision>
  <dcterms:created xsi:type="dcterms:W3CDTF">2016-01-25T18:08:06Z</dcterms:created>
  <dcterms:modified xsi:type="dcterms:W3CDTF">2016-01-26T05:42:42Z</dcterms:modified>
</cp:coreProperties>
</file>