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59" r:id="rId6"/>
    <p:sldId id="260" r:id="rId7"/>
    <p:sldId id="261" r:id="rId8"/>
    <p:sldId id="262" r:id="rId9"/>
    <p:sldId id="263" r:id="rId10"/>
    <p:sldId id="264"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88" autoAdjust="0"/>
  </p:normalViewPr>
  <p:slideViewPr>
    <p:cSldViewPr>
      <p:cViewPr varScale="1">
        <p:scale>
          <a:sx n="45" d="100"/>
          <a:sy n="45" d="100"/>
        </p:scale>
        <p:origin x="1176" y="54"/>
      </p:cViewPr>
      <p:guideLst>
        <p:guide orient="horz" pos="2160"/>
        <p:guide pos="2880"/>
      </p:guideLst>
    </p:cSldViewPr>
  </p:slideViewPr>
  <p:outlineViewPr>
    <p:cViewPr>
      <p:scale>
        <a:sx n="33" d="100"/>
        <a:sy n="33" d="100"/>
      </p:scale>
      <p:origin x="296" y="52804"/>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284CFB2-DB74-4BB8-A32E-78BC0AE84405}" type="datetimeFigureOut">
              <a:rPr lang="ru-RU" smtClean="0"/>
              <a:t>26.01.2016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FCBCB0-A95A-4A18-9AE5-D8E337C9EF5F}"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284CFB2-DB74-4BB8-A32E-78BC0AE84405}" type="datetimeFigureOut">
              <a:rPr lang="ru-RU" smtClean="0"/>
              <a:t>26.01.2016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84CFB2-DB74-4BB8-A32E-78BC0AE84405}" type="datetimeFigureOut">
              <a:rPr lang="ru-RU" smtClean="0"/>
              <a:t>26.01.2016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84CFB2-DB74-4BB8-A32E-78BC0AE84405}" type="datetimeFigureOut">
              <a:rPr lang="ru-RU" smtClean="0"/>
              <a:t>26.01.2016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FCBCB0-A95A-4A18-9AE5-D8E337C9EF5F}"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84CFB2-DB74-4BB8-A32E-78BC0AE84405}" type="datetimeFigureOut">
              <a:rPr lang="ru-RU" smtClean="0"/>
              <a:t>26.01.2016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4CFB2-DB74-4BB8-A32E-78BC0AE84405}" type="datetimeFigureOut">
              <a:rPr lang="ru-RU" smtClean="0"/>
              <a:t>26.01.2016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FCBCB0-A95A-4A18-9AE5-D8E337C9EF5F}"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84CFB2-DB74-4BB8-A32E-78BC0AE84405}" type="datetimeFigureOut">
              <a:rPr lang="ru-RU" smtClean="0"/>
              <a:t>26.01.2016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6FCBCB0-A95A-4A18-9AE5-D8E337C9EF5F}"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284CFB2-DB74-4BB8-A32E-78BC0AE84405}" type="datetimeFigureOut">
              <a:rPr lang="ru-RU" smtClean="0"/>
              <a:t>26.01.2016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4CFB2-DB74-4BB8-A32E-78BC0AE84405}" type="datetimeFigureOut">
              <a:rPr lang="ru-RU" smtClean="0"/>
              <a:t>26.01.2016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84CFB2-DB74-4BB8-A32E-78BC0AE84405}" type="datetimeFigureOut">
              <a:rPr lang="ru-RU" smtClean="0"/>
              <a:t>26.01.2016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FCBCB0-A95A-4A18-9AE5-D8E337C9EF5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84CFB2-DB74-4BB8-A32E-78BC0AE84405}" type="datetimeFigureOut">
              <a:rPr lang="ru-RU" smtClean="0"/>
              <a:t>26.01.2016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FCBCB0-A95A-4A18-9AE5-D8E337C9EF5F}"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284CFB2-DB74-4BB8-A32E-78BC0AE84405}" type="datetimeFigureOut">
              <a:rPr lang="ru-RU" smtClean="0"/>
              <a:t>26.01.2016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6FCBCB0-A95A-4A18-9AE5-D8E337C9EF5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188640"/>
            <a:ext cx="8208912" cy="882119"/>
          </a:xfrm>
        </p:spPr>
        <p:txBody>
          <a:bodyPr>
            <a:normAutofit fontScale="85000" lnSpcReduction="10000"/>
          </a:bodyPr>
          <a:lstStyle/>
          <a:p>
            <a:pPr algn="ctr"/>
            <a:r>
              <a:rPr lang="ru-RU" sz="2000" dirty="0" smtClean="0"/>
              <a:t>Филиал государственного образовательного учреждения высшего образования Московской области «Государственный социально-гуманитарный университет» в городе Зарайске – Зарайский педагогический колледж</a:t>
            </a:r>
            <a:endParaRPr lang="ru-RU" sz="2000" dirty="0"/>
          </a:p>
        </p:txBody>
      </p:sp>
      <p:sp>
        <p:nvSpPr>
          <p:cNvPr id="2" name="Заголовок 1"/>
          <p:cNvSpPr>
            <a:spLocks noGrp="1"/>
          </p:cNvSpPr>
          <p:nvPr>
            <p:ph type="ctrTitle"/>
          </p:nvPr>
        </p:nvSpPr>
        <p:spPr>
          <a:xfrm>
            <a:off x="72008" y="2060848"/>
            <a:ext cx="8892480" cy="2880320"/>
          </a:xfrm>
        </p:spPr>
        <p:txBody>
          <a:bodyPr>
            <a:noAutofit/>
          </a:bodyPr>
          <a:lstStyle/>
          <a:p>
            <a:pPr marL="182880" indent="0" algn="ctr">
              <a:buNone/>
            </a:pPr>
            <a:r>
              <a:rPr lang="ru-RU" sz="4000" i="1" dirty="0" smtClean="0">
                <a:solidFill>
                  <a:schemeClr val="bg2">
                    <a:lumMod val="50000"/>
                  </a:schemeClr>
                </a:solidFill>
              </a:rPr>
              <a:t>Использование метода проектов на уроках английского языка при обучении речевой деятельности студентов</a:t>
            </a:r>
            <a:endParaRPr lang="ru-RU" sz="4000" i="1" dirty="0">
              <a:solidFill>
                <a:schemeClr val="bg2">
                  <a:lumMod val="50000"/>
                </a:schemeClr>
              </a:solidFill>
            </a:endParaRPr>
          </a:p>
        </p:txBody>
      </p:sp>
      <p:sp>
        <p:nvSpPr>
          <p:cNvPr id="4" name="Подзаголовок 2"/>
          <p:cNvSpPr txBox="1">
            <a:spLocks/>
          </p:cNvSpPr>
          <p:nvPr/>
        </p:nvSpPr>
        <p:spPr>
          <a:xfrm>
            <a:off x="5004048" y="5373216"/>
            <a:ext cx="4032448" cy="72008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ru-RU" sz="2000" dirty="0" smtClean="0"/>
              <a:t>Преподаватель: Минаева Р.В.</a:t>
            </a:r>
            <a:endParaRPr lang="ru-RU" sz="2000" dirty="0"/>
          </a:p>
        </p:txBody>
      </p:sp>
    </p:spTree>
    <p:extLst>
      <p:ext uri="{BB962C8B-B14F-4D97-AF65-F5344CB8AC3E}">
        <p14:creationId xmlns:p14="http://schemas.microsoft.com/office/powerpoint/2010/main" val="719851829"/>
      </p:ext>
    </p:extLst>
  </p:cSld>
  <p:clrMapOvr>
    <a:masterClrMapping/>
  </p:clrMapOvr>
  <p:transition spd="slow" advTm="3000">
    <p:wip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0"/>
            <a:ext cx="9073008" cy="6858000"/>
          </a:xfrm>
        </p:spPr>
        <p:txBody>
          <a:bodyPr/>
          <a:lstStyle/>
          <a:p>
            <a:pPr marL="0" indent="0" algn="l">
              <a:buNone/>
            </a:pPr>
            <a:r>
              <a:rPr lang="ru-RU" sz="3200" dirty="0">
                <a:solidFill>
                  <a:srgbClr val="C00000"/>
                </a:solidFill>
              </a:rPr>
              <a:t>Организация работы над проектом складывается из семи этапов.</a:t>
            </a:r>
            <a:br>
              <a:rPr lang="ru-RU" sz="3200" dirty="0">
                <a:solidFill>
                  <a:srgbClr val="C00000"/>
                </a:solidFill>
              </a:rPr>
            </a:br>
            <a:r>
              <a:rPr lang="ru-RU" sz="3200" dirty="0">
                <a:solidFill>
                  <a:srgbClr val="C00000"/>
                </a:solidFill>
                <a:latin typeface="Ariston" pitchFamily="66" charset="0"/>
              </a:rPr>
              <a:t>Этап 1-й:</a:t>
            </a:r>
            <a:r>
              <a:rPr lang="ru-RU" sz="3200" b="0" i="1" dirty="0"/>
              <a:t>поиск или формулирование </a:t>
            </a:r>
            <a:r>
              <a:rPr lang="ru-RU" sz="3200" b="0" i="1" dirty="0" smtClean="0"/>
              <a:t>проблемы,</a:t>
            </a:r>
            <a:r>
              <a:rPr lang="ru-RU" sz="3200" dirty="0"/>
              <a:t/>
            </a:r>
            <a:br>
              <a:rPr lang="ru-RU" sz="3200" dirty="0"/>
            </a:br>
            <a:r>
              <a:rPr lang="ru-RU" sz="3200" dirty="0">
                <a:solidFill>
                  <a:srgbClr val="C00000"/>
                </a:solidFill>
                <a:latin typeface="Ariston" pitchFamily="66" charset="0"/>
              </a:rPr>
              <a:t>Этап </a:t>
            </a:r>
            <a:r>
              <a:rPr lang="ru-RU" sz="3200" dirty="0" smtClean="0">
                <a:solidFill>
                  <a:srgbClr val="C00000"/>
                </a:solidFill>
                <a:latin typeface="Ariston" pitchFamily="66" charset="0"/>
              </a:rPr>
              <a:t>2-й: </a:t>
            </a:r>
            <a:r>
              <a:rPr lang="ru-RU" sz="3200" b="0" i="1" dirty="0"/>
              <a:t>организация творческих групп для работы над </a:t>
            </a:r>
            <a:r>
              <a:rPr lang="ru-RU" sz="3200" b="0" i="1" dirty="0" smtClean="0"/>
              <a:t>проектом, </a:t>
            </a:r>
            <a:r>
              <a:rPr lang="ru-RU" sz="3200" dirty="0" smtClean="0"/>
              <a:t/>
            </a:r>
            <a:br>
              <a:rPr lang="ru-RU" sz="3200" dirty="0" smtClean="0"/>
            </a:br>
            <a:r>
              <a:rPr lang="ru-RU" sz="3200" dirty="0" smtClean="0">
                <a:solidFill>
                  <a:srgbClr val="C00000"/>
                </a:solidFill>
                <a:latin typeface="Ariston" pitchFamily="66" charset="0"/>
              </a:rPr>
              <a:t>Этап 3-й: </a:t>
            </a:r>
            <a:r>
              <a:rPr lang="ru-RU" sz="3200" b="0" i="1" dirty="0"/>
              <a:t>планирование работы над </a:t>
            </a:r>
            <a:r>
              <a:rPr lang="ru-RU" sz="3200" b="0" i="1" dirty="0" smtClean="0"/>
              <a:t>проектом</a:t>
            </a:r>
            <a:r>
              <a:rPr lang="ru-RU" sz="3200" dirty="0"/>
              <a:t/>
            </a:r>
            <a:br>
              <a:rPr lang="ru-RU" sz="3200" dirty="0"/>
            </a:br>
            <a:r>
              <a:rPr lang="ru-RU" sz="3200" dirty="0">
                <a:solidFill>
                  <a:srgbClr val="C00000"/>
                </a:solidFill>
                <a:latin typeface="Ariston" pitchFamily="66" charset="0"/>
              </a:rPr>
              <a:t>Этап </a:t>
            </a:r>
            <a:r>
              <a:rPr lang="ru-RU" sz="3200" dirty="0" smtClean="0">
                <a:solidFill>
                  <a:srgbClr val="C00000"/>
                </a:solidFill>
                <a:latin typeface="Ariston" pitchFamily="66" charset="0"/>
              </a:rPr>
              <a:t>4-й: </a:t>
            </a:r>
            <a:r>
              <a:rPr lang="ru-RU" sz="3200" b="0" i="1" dirty="0"/>
              <a:t>поиск и сбор </a:t>
            </a:r>
            <a:r>
              <a:rPr lang="ru-RU" sz="3200" b="0" i="1" dirty="0" smtClean="0"/>
              <a:t>информации, </a:t>
            </a:r>
            <a:r>
              <a:rPr lang="ru-RU" sz="3200" dirty="0"/>
              <a:t/>
            </a:r>
            <a:br>
              <a:rPr lang="ru-RU" sz="3200" dirty="0"/>
            </a:br>
            <a:r>
              <a:rPr lang="ru-RU" sz="3200" dirty="0">
                <a:solidFill>
                  <a:srgbClr val="C00000"/>
                </a:solidFill>
                <a:latin typeface="Ariston" pitchFamily="66" charset="0"/>
              </a:rPr>
              <a:t>Этап </a:t>
            </a:r>
            <a:r>
              <a:rPr lang="ru-RU" sz="3200" dirty="0" smtClean="0">
                <a:solidFill>
                  <a:srgbClr val="C00000"/>
                </a:solidFill>
                <a:latin typeface="Ariston" pitchFamily="66" charset="0"/>
              </a:rPr>
              <a:t>5-й: </a:t>
            </a:r>
            <a:r>
              <a:rPr lang="ru-RU" sz="3200" b="0" i="1" dirty="0"/>
              <a:t>анализ </a:t>
            </a:r>
            <a:r>
              <a:rPr lang="ru-RU" sz="3200" b="0" i="1" dirty="0" smtClean="0"/>
              <a:t>информации, </a:t>
            </a:r>
            <a:r>
              <a:rPr lang="ru-RU" sz="3200" dirty="0"/>
              <a:t/>
            </a:r>
            <a:br>
              <a:rPr lang="ru-RU" sz="3200" dirty="0"/>
            </a:br>
            <a:r>
              <a:rPr lang="ru-RU" sz="3200" dirty="0">
                <a:solidFill>
                  <a:srgbClr val="C00000"/>
                </a:solidFill>
                <a:latin typeface="Ariston" pitchFamily="66" charset="0"/>
              </a:rPr>
              <a:t>Этап </a:t>
            </a:r>
            <a:r>
              <a:rPr lang="ru-RU" sz="3200" dirty="0" smtClean="0">
                <a:solidFill>
                  <a:srgbClr val="C00000"/>
                </a:solidFill>
                <a:latin typeface="Ariston" pitchFamily="66" charset="0"/>
              </a:rPr>
              <a:t>6-й: </a:t>
            </a:r>
            <a:r>
              <a:rPr lang="ru-RU" sz="3200" b="0" i="1" dirty="0"/>
              <a:t>оформление и представление </a:t>
            </a:r>
            <a:r>
              <a:rPr lang="ru-RU" sz="3200" b="0" i="1" dirty="0" smtClean="0"/>
              <a:t>проекта,</a:t>
            </a:r>
            <a:r>
              <a:rPr lang="ru-RU" sz="3200" b="0" i="1" dirty="0"/>
              <a:t/>
            </a:r>
            <a:br>
              <a:rPr lang="ru-RU" sz="3200" b="0" i="1" dirty="0"/>
            </a:br>
            <a:r>
              <a:rPr lang="ru-RU" sz="3200" dirty="0">
                <a:solidFill>
                  <a:srgbClr val="C00000"/>
                </a:solidFill>
                <a:latin typeface="Ariston" pitchFamily="66" charset="0"/>
              </a:rPr>
              <a:t>Этап </a:t>
            </a:r>
            <a:r>
              <a:rPr lang="ru-RU" sz="3200" dirty="0" smtClean="0">
                <a:solidFill>
                  <a:srgbClr val="C00000"/>
                </a:solidFill>
                <a:latin typeface="Ariston" pitchFamily="66" charset="0"/>
              </a:rPr>
              <a:t>7-й: </a:t>
            </a:r>
            <a:r>
              <a:rPr lang="ru-RU" sz="3200" b="0" i="1" dirty="0"/>
              <a:t>анализ и оценка результатов работы над </a:t>
            </a:r>
            <a:r>
              <a:rPr lang="ru-RU" sz="3200" b="0" i="1" dirty="0" smtClean="0"/>
              <a:t>проектом.</a:t>
            </a:r>
            <a:r>
              <a:rPr lang="ru-RU" sz="3200" b="0" i="1" dirty="0"/>
              <a:t/>
            </a:r>
            <a:br>
              <a:rPr lang="ru-RU" sz="3200" b="0" i="1" dirty="0"/>
            </a:br>
            <a:endParaRPr lang="ru-RU" sz="3200" b="0" i="1" dirty="0"/>
          </a:p>
        </p:txBody>
      </p:sp>
    </p:spTree>
    <p:extLst>
      <p:ext uri="{BB962C8B-B14F-4D97-AF65-F5344CB8AC3E}">
        <p14:creationId xmlns:p14="http://schemas.microsoft.com/office/powerpoint/2010/main" val="1942295162"/>
      </p:ext>
    </p:extLst>
  </p:cSld>
  <p:clrMapOvr>
    <a:masterClrMapping/>
  </p:clrMapOvr>
  <mc:AlternateContent xmlns:mc="http://schemas.openxmlformats.org/markup-compatibility/2006" xmlns:p14="http://schemas.microsoft.com/office/powerpoint/2010/main">
    <mc:Choice Requires="p14">
      <p:transition spd="slow" p14:dur="3900" advTm="707">
        <p14:glitter pattern="hexagon"/>
        <p:sndAc>
          <p:stSnd>
            <p:snd r:embed="rId2" name="chimes.wav"/>
          </p:stSnd>
        </p:sndAc>
      </p:transition>
    </mc:Choice>
    <mc:Fallback xmlns="">
      <p:transition spd="slow" advTm="707">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3195" y="0"/>
            <a:ext cx="5966666" cy="4595994"/>
          </a:xfrm>
        </p:spPr>
        <p:txBody>
          <a:bodyPr/>
          <a:lstStyle/>
          <a:p>
            <a:pPr marL="0" indent="0" algn="ctr">
              <a:buNone/>
            </a:pPr>
            <a:endParaRPr lang="ru-RU" sz="4000" dirty="0"/>
          </a:p>
        </p:txBody>
      </p:sp>
      <p:sp>
        <p:nvSpPr>
          <p:cNvPr id="3" name="Текст 2"/>
          <p:cNvSpPr>
            <a:spLocks noGrp="1"/>
          </p:cNvSpPr>
          <p:nvPr>
            <p:ph type="body" idx="1"/>
          </p:nvPr>
        </p:nvSpPr>
        <p:spPr>
          <a:xfrm>
            <a:off x="0" y="0"/>
            <a:ext cx="9144000" cy="6858000"/>
          </a:xfrm>
        </p:spPr>
        <p:txBody>
          <a:bodyPr>
            <a:normAutofit lnSpcReduction="10000"/>
          </a:bodyPr>
          <a:lstStyle/>
          <a:p>
            <a:pPr algn="ctr"/>
            <a:r>
              <a:rPr lang="ru-RU" sz="3600" dirty="0" smtClean="0">
                <a:solidFill>
                  <a:schemeClr val="bg2">
                    <a:lumMod val="50000"/>
                  </a:schemeClr>
                </a:solidFill>
              </a:rPr>
              <a:t>Анкета.</a:t>
            </a:r>
          </a:p>
          <a:p>
            <a:pPr marL="342900" indent="-342900" algn="l">
              <a:buAutoNum type="arabicParenR"/>
            </a:pPr>
            <a:r>
              <a:rPr lang="ru-RU" sz="1600" dirty="0" smtClean="0">
                <a:solidFill>
                  <a:schemeClr val="tx1">
                    <a:lumMod val="85000"/>
                    <a:lumOff val="15000"/>
                  </a:schemeClr>
                </a:solidFill>
              </a:rPr>
              <a:t>Какими источниками информации пользовались?</a:t>
            </a:r>
          </a:p>
          <a:p>
            <a:pPr algn="ctr"/>
            <a:r>
              <a:rPr lang="ru-RU" sz="1600" dirty="0" smtClean="0">
                <a:solidFill>
                  <a:schemeClr val="bg2">
                    <a:lumMod val="50000"/>
                  </a:schemeClr>
                </a:solidFill>
              </a:rPr>
              <a:t>а)книги;</a:t>
            </a:r>
          </a:p>
          <a:p>
            <a:pPr algn="ctr"/>
            <a:r>
              <a:rPr lang="ru-RU" sz="1600" dirty="0" smtClean="0">
                <a:solidFill>
                  <a:schemeClr val="bg2">
                    <a:lumMod val="50000"/>
                  </a:schemeClr>
                </a:solidFill>
              </a:rPr>
              <a:t>                   б)периодическая печать;</a:t>
            </a:r>
          </a:p>
          <a:p>
            <a:pPr algn="ctr"/>
            <a:r>
              <a:rPr lang="ru-RU" sz="1600" dirty="0">
                <a:solidFill>
                  <a:schemeClr val="bg2">
                    <a:lumMod val="50000"/>
                  </a:schemeClr>
                </a:solidFill>
              </a:rPr>
              <a:t>в</a:t>
            </a:r>
            <a:r>
              <a:rPr lang="ru-RU" sz="1600" dirty="0" smtClean="0">
                <a:solidFill>
                  <a:schemeClr val="bg2">
                    <a:lumMod val="50000"/>
                  </a:schemeClr>
                </a:solidFill>
              </a:rPr>
              <a:t>) интернет;</a:t>
            </a:r>
          </a:p>
          <a:p>
            <a:pPr algn="ctr"/>
            <a:r>
              <a:rPr lang="ru-RU" sz="1600" dirty="0" smtClean="0">
                <a:solidFill>
                  <a:schemeClr val="bg2">
                    <a:lumMod val="50000"/>
                  </a:schemeClr>
                </a:solidFill>
              </a:rPr>
              <a:t>г)учитель;</a:t>
            </a:r>
          </a:p>
          <a:p>
            <a:pPr algn="ctr"/>
            <a:r>
              <a:rPr lang="ru-RU" sz="1600" dirty="0">
                <a:solidFill>
                  <a:schemeClr val="bg2">
                    <a:lumMod val="50000"/>
                  </a:schemeClr>
                </a:solidFill>
              </a:rPr>
              <a:t>д</a:t>
            </a:r>
            <a:r>
              <a:rPr lang="ru-RU" sz="1600" dirty="0" smtClean="0">
                <a:solidFill>
                  <a:schemeClr val="bg2">
                    <a:lumMod val="50000"/>
                  </a:schemeClr>
                </a:solidFill>
              </a:rPr>
              <a:t>) другое;</a:t>
            </a:r>
          </a:p>
          <a:p>
            <a:pPr algn="l"/>
            <a:r>
              <a:rPr lang="ru-RU" sz="1600" dirty="0" smtClean="0">
                <a:solidFill>
                  <a:srgbClr val="C00000"/>
                </a:solidFill>
              </a:rPr>
              <a:t>Результат: 45%- книги, 35%-интернет, 10%-учитель, 10%-учитель</a:t>
            </a:r>
          </a:p>
          <a:p>
            <a:pPr algn="l"/>
            <a:r>
              <a:rPr lang="ru-RU" sz="1600" dirty="0" smtClean="0">
                <a:solidFill>
                  <a:schemeClr val="tx1">
                    <a:lumMod val="85000"/>
                    <a:lumOff val="15000"/>
                  </a:schemeClr>
                </a:solidFill>
              </a:rPr>
              <a:t>2) Достаточно ли было времени для подготовки?</a:t>
            </a:r>
          </a:p>
          <a:p>
            <a:pPr algn="ctr"/>
            <a:r>
              <a:rPr lang="ru-RU" sz="1600" dirty="0" smtClean="0">
                <a:solidFill>
                  <a:schemeClr val="bg2">
                    <a:lumMod val="50000"/>
                  </a:schemeClr>
                </a:solidFill>
              </a:rPr>
              <a:t>а)да</a:t>
            </a:r>
          </a:p>
          <a:p>
            <a:pPr algn="ctr"/>
            <a:r>
              <a:rPr lang="ru-RU" sz="1600" dirty="0" smtClean="0">
                <a:solidFill>
                  <a:schemeClr val="bg2">
                    <a:lumMod val="50000"/>
                  </a:schemeClr>
                </a:solidFill>
              </a:rPr>
              <a:t>б)нет</a:t>
            </a:r>
          </a:p>
          <a:p>
            <a:pPr algn="l"/>
            <a:r>
              <a:rPr lang="ru-RU" sz="1600" dirty="0" smtClean="0">
                <a:solidFill>
                  <a:srgbClr val="C00000"/>
                </a:solidFill>
              </a:rPr>
              <a:t>Результат: да-96%, нет-4%</a:t>
            </a:r>
          </a:p>
          <a:p>
            <a:pPr algn="l"/>
            <a:r>
              <a:rPr lang="ru-RU" sz="1600" dirty="0" smtClean="0">
                <a:solidFill>
                  <a:schemeClr val="tx1">
                    <a:lumMod val="95000"/>
                    <a:lumOff val="5000"/>
                  </a:schemeClr>
                </a:solidFill>
              </a:rPr>
              <a:t>3) Подготовка проекта оторвала Вас от более важных дел? </a:t>
            </a:r>
          </a:p>
          <a:p>
            <a:pPr algn="ctr"/>
            <a:r>
              <a:rPr lang="ru-RU" sz="1600" dirty="0">
                <a:solidFill>
                  <a:schemeClr val="bg2">
                    <a:lumMod val="50000"/>
                  </a:schemeClr>
                </a:solidFill>
              </a:rPr>
              <a:t>а</a:t>
            </a:r>
            <a:r>
              <a:rPr lang="ru-RU" sz="1600" dirty="0" smtClean="0">
                <a:solidFill>
                  <a:schemeClr val="bg2">
                    <a:lumMod val="50000"/>
                  </a:schemeClr>
                </a:solidFill>
              </a:rPr>
              <a:t>) да</a:t>
            </a:r>
          </a:p>
          <a:p>
            <a:pPr algn="ctr"/>
            <a:r>
              <a:rPr lang="ru-RU" sz="1600" dirty="0">
                <a:solidFill>
                  <a:schemeClr val="bg2">
                    <a:lumMod val="50000"/>
                  </a:schemeClr>
                </a:solidFill>
              </a:rPr>
              <a:t>б</a:t>
            </a:r>
            <a:r>
              <a:rPr lang="ru-RU" sz="1600" dirty="0" smtClean="0">
                <a:solidFill>
                  <a:schemeClr val="bg2">
                    <a:lumMod val="50000"/>
                  </a:schemeClr>
                </a:solidFill>
              </a:rPr>
              <a:t>) нет</a:t>
            </a:r>
          </a:p>
          <a:p>
            <a:pPr algn="l"/>
            <a:r>
              <a:rPr lang="ru-RU" sz="1600" dirty="0" smtClean="0">
                <a:solidFill>
                  <a:srgbClr val="C00000"/>
                </a:solidFill>
              </a:rPr>
              <a:t>Результат: да-19%, нет-81%</a:t>
            </a:r>
          </a:p>
          <a:p>
            <a:pPr algn="l"/>
            <a:r>
              <a:rPr lang="ru-RU" sz="1600" dirty="0" smtClean="0">
                <a:solidFill>
                  <a:schemeClr val="tx1">
                    <a:lumMod val="85000"/>
                    <a:lumOff val="15000"/>
                  </a:schemeClr>
                </a:solidFill>
              </a:rPr>
              <a:t>4) Хотели бы вы участвовать в следующем проекте?</a:t>
            </a:r>
          </a:p>
          <a:p>
            <a:pPr algn="ctr"/>
            <a:r>
              <a:rPr lang="ru-RU" sz="1600" dirty="0" smtClean="0">
                <a:solidFill>
                  <a:schemeClr val="bg2">
                    <a:lumMod val="50000"/>
                  </a:schemeClr>
                </a:solidFill>
              </a:rPr>
              <a:t> а)да</a:t>
            </a:r>
          </a:p>
          <a:p>
            <a:pPr algn="ctr"/>
            <a:r>
              <a:rPr lang="ru-RU" sz="1600" dirty="0" smtClean="0">
                <a:solidFill>
                  <a:schemeClr val="bg2">
                    <a:lumMod val="50000"/>
                  </a:schemeClr>
                </a:solidFill>
              </a:rPr>
              <a:t>б)нет</a:t>
            </a:r>
          </a:p>
          <a:p>
            <a:pPr algn="l"/>
            <a:r>
              <a:rPr lang="ru-RU" sz="1600" dirty="0" smtClean="0">
                <a:solidFill>
                  <a:srgbClr val="C00000"/>
                </a:solidFill>
              </a:rPr>
              <a:t>Результат:да-98%, нет-1%</a:t>
            </a:r>
          </a:p>
          <a:p>
            <a:pPr algn="ctr"/>
            <a:endParaRPr lang="ru-RU" sz="1600" dirty="0" smtClean="0">
              <a:solidFill>
                <a:schemeClr val="bg2">
                  <a:lumMod val="50000"/>
                </a:schemeClr>
              </a:solidFill>
            </a:endParaRPr>
          </a:p>
        </p:txBody>
      </p:sp>
    </p:spTree>
    <p:extLst>
      <p:ext uri="{BB962C8B-B14F-4D97-AF65-F5344CB8AC3E}">
        <p14:creationId xmlns:p14="http://schemas.microsoft.com/office/powerpoint/2010/main" val="3190482315"/>
      </p:ext>
    </p:extLst>
  </p:cSld>
  <p:clrMapOvr>
    <a:masterClrMapping/>
  </p:clrMapOvr>
  <p:transition spd="slow" advTm="926">
    <p:randomBar dir="vert"/>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pPr marL="0" indent="0" algn="ctr">
              <a:buNone/>
            </a:pPr>
            <a:r>
              <a:rPr lang="ru-RU" dirty="0" smtClean="0">
                <a:solidFill>
                  <a:schemeClr val="bg2">
                    <a:lumMod val="75000"/>
                  </a:schemeClr>
                </a:solidFill>
              </a:rPr>
              <a:t>Выводы:</a:t>
            </a:r>
            <a:r>
              <a:rPr lang="ru-RU" dirty="0" smtClean="0"/>
              <a:t/>
            </a:r>
            <a:br>
              <a:rPr lang="ru-RU" dirty="0" smtClean="0"/>
            </a:br>
            <a:r>
              <a:rPr lang="ru-RU" dirty="0" smtClean="0"/>
              <a:t/>
            </a:r>
            <a:br>
              <a:rPr lang="ru-RU" dirty="0" smtClean="0"/>
            </a:br>
            <a:r>
              <a:rPr lang="ru-RU" dirty="0"/>
              <a:t/>
            </a:r>
            <a:br>
              <a:rPr lang="ru-RU" dirty="0"/>
            </a:br>
            <a:r>
              <a:rPr lang="ru-RU" sz="3200" i="1" dirty="0" smtClean="0">
                <a:solidFill>
                  <a:srgbClr val="0070C0"/>
                </a:solidFill>
                <a:latin typeface="Comic Sans MS" pitchFamily="66" charset="0"/>
              </a:rPr>
              <a:t>Проектная методика позволяет включить всех студентов группы в деятельность при этом их активность, желание работы повышается, так как каждый выполняет задание по силам, качество </a:t>
            </a:r>
            <a:r>
              <a:rPr lang="ru-RU" sz="3200" i="1" dirty="0" err="1" smtClean="0">
                <a:solidFill>
                  <a:srgbClr val="0070C0"/>
                </a:solidFill>
                <a:latin typeface="Comic Sans MS" pitchFamily="66" charset="0"/>
              </a:rPr>
              <a:t>обученности</a:t>
            </a:r>
            <a:r>
              <a:rPr lang="ru-RU" sz="3200" i="1" dirty="0" smtClean="0">
                <a:solidFill>
                  <a:srgbClr val="0070C0"/>
                </a:solidFill>
                <a:latin typeface="Comic Sans MS" pitchFamily="66" charset="0"/>
              </a:rPr>
              <a:t> выросло с </a:t>
            </a:r>
            <a:r>
              <a:rPr lang="ru-RU" sz="3200" i="1" dirty="0" smtClean="0">
                <a:solidFill>
                  <a:srgbClr val="C00000"/>
                </a:solidFill>
                <a:latin typeface="Comic Sans MS" pitchFamily="66" charset="0"/>
              </a:rPr>
              <a:t>65%</a:t>
            </a:r>
            <a:r>
              <a:rPr lang="ru-RU" sz="3200" i="1" dirty="0" smtClean="0">
                <a:solidFill>
                  <a:srgbClr val="0070C0"/>
                </a:solidFill>
                <a:latin typeface="Comic Sans MS" pitchFamily="66" charset="0"/>
              </a:rPr>
              <a:t> (традиционная форма изучения темы) до </a:t>
            </a:r>
            <a:r>
              <a:rPr lang="ru-RU" sz="3200" i="1" dirty="0" smtClean="0">
                <a:solidFill>
                  <a:srgbClr val="C00000"/>
                </a:solidFill>
                <a:latin typeface="Comic Sans MS" pitchFamily="66" charset="0"/>
              </a:rPr>
              <a:t>93%</a:t>
            </a:r>
            <a:r>
              <a:rPr lang="ru-RU" sz="3200" i="1" dirty="0" smtClean="0">
                <a:solidFill>
                  <a:srgbClr val="0070C0"/>
                </a:solidFill>
                <a:latin typeface="Comic Sans MS" pitchFamily="66" charset="0"/>
              </a:rPr>
              <a:t>.</a:t>
            </a:r>
            <a:endParaRPr lang="ru-RU" sz="3200" i="1" dirty="0">
              <a:solidFill>
                <a:srgbClr val="0070C0"/>
              </a:solidFill>
              <a:latin typeface="Comic Sans MS" pitchFamily="66" charset="0"/>
            </a:endParaRPr>
          </a:p>
        </p:txBody>
      </p:sp>
    </p:spTree>
    <p:extLst>
      <p:ext uri="{BB962C8B-B14F-4D97-AF65-F5344CB8AC3E}">
        <p14:creationId xmlns:p14="http://schemas.microsoft.com/office/powerpoint/2010/main" val="2553139448"/>
      </p:ext>
    </p:extLst>
  </p:cSld>
  <p:clrMapOvr>
    <a:masterClrMapping/>
  </p:clrMapOvr>
  <mc:AlternateContent xmlns:mc="http://schemas.openxmlformats.org/markup-compatibility/2006" xmlns:p14="http://schemas.microsoft.com/office/powerpoint/2010/main">
    <mc:Choice Requires="p14">
      <p:transition spd="slow" p14:dur="4000" advTm="2728">
        <p14:vortex dir="r"/>
        <p:sndAc>
          <p:stSnd>
            <p:snd r:embed="rId2" name="chimes.wav"/>
          </p:stSnd>
        </p:sndAc>
      </p:transition>
    </mc:Choice>
    <mc:Fallback xmlns="">
      <p:transition spd="slow" advTm="2728">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pPr marL="0" indent="0" algn="l">
              <a:buNone/>
            </a:pPr>
            <a:r>
              <a:rPr lang="ru-RU" sz="3200" dirty="0">
                <a:solidFill>
                  <a:schemeClr val="accent5">
                    <a:lumMod val="75000"/>
                  </a:schemeClr>
                </a:solidFill>
                <a:latin typeface="Comic Sans MS" pitchFamily="66" charset="0"/>
              </a:rPr>
              <a:t>Список используемой литературы:</a:t>
            </a:r>
            <a:br>
              <a:rPr lang="ru-RU" sz="3200" dirty="0">
                <a:solidFill>
                  <a:schemeClr val="accent5">
                    <a:lumMod val="75000"/>
                  </a:schemeClr>
                </a:solidFill>
                <a:latin typeface="Comic Sans MS" pitchFamily="66" charset="0"/>
              </a:rPr>
            </a:br>
            <a:r>
              <a:rPr lang="ru-RU" sz="3200" dirty="0" smtClean="0">
                <a:solidFill>
                  <a:schemeClr val="tx2">
                    <a:lumMod val="75000"/>
                  </a:schemeClr>
                </a:solidFill>
                <a:latin typeface="Ariston" pitchFamily="66" charset="0"/>
              </a:rPr>
              <a:t>1.Зимняя </a:t>
            </a:r>
            <a:r>
              <a:rPr lang="ru-RU" sz="3200" dirty="0">
                <a:solidFill>
                  <a:schemeClr val="tx2">
                    <a:lumMod val="75000"/>
                  </a:schemeClr>
                </a:solidFill>
                <a:latin typeface="Ariston" pitchFamily="66" charset="0"/>
              </a:rPr>
              <a:t>И.А. Сахаров Т.Е. «Проектная методика обучения английскому языку». 1999 г.</a:t>
            </a:r>
            <a:br>
              <a:rPr lang="ru-RU" sz="3200" dirty="0">
                <a:solidFill>
                  <a:schemeClr val="tx2">
                    <a:lumMod val="75000"/>
                  </a:schemeClr>
                </a:solidFill>
                <a:latin typeface="Ariston" pitchFamily="66" charset="0"/>
              </a:rPr>
            </a:br>
            <a:r>
              <a:rPr lang="ru-RU" sz="3200" dirty="0">
                <a:solidFill>
                  <a:schemeClr val="tx2">
                    <a:lumMod val="75000"/>
                  </a:schemeClr>
                </a:solidFill>
                <a:latin typeface="Ariston" pitchFamily="66" charset="0"/>
              </a:rPr>
              <a:t>2.	</a:t>
            </a:r>
            <a:r>
              <a:rPr lang="ru-RU" sz="3200" dirty="0" err="1">
                <a:solidFill>
                  <a:schemeClr val="tx2">
                    <a:lumMod val="75000"/>
                  </a:schemeClr>
                </a:solidFill>
                <a:latin typeface="Ariston" pitchFamily="66" charset="0"/>
              </a:rPr>
              <a:t>Маслыко</a:t>
            </a:r>
            <a:r>
              <a:rPr lang="ru-RU" sz="3200" dirty="0">
                <a:solidFill>
                  <a:schemeClr val="tx2">
                    <a:lumMod val="75000"/>
                  </a:schemeClr>
                </a:solidFill>
                <a:latin typeface="Ariston" pitchFamily="66" charset="0"/>
              </a:rPr>
              <a:t> Е.А. «Настольная книга преподавателя иностранного языка». Минск. «Высшая школа». 2003 г.</a:t>
            </a:r>
            <a:br>
              <a:rPr lang="ru-RU" sz="3200" dirty="0">
                <a:solidFill>
                  <a:schemeClr val="tx2">
                    <a:lumMod val="75000"/>
                  </a:schemeClr>
                </a:solidFill>
                <a:latin typeface="Ariston" pitchFamily="66" charset="0"/>
              </a:rPr>
            </a:br>
            <a:r>
              <a:rPr lang="ru-RU" sz="3200" dirty="0">
                <a:solidFill>
                  <a:schemeClr val="tx2">
                    <a:lumMod val="75000"/>
                  </a:schemeClr>
                </a:solidFill>
                <a:latin typeface="Ariston" pitchFamily="66" charset="0"/>
              </a:rPr>
              <a:t>3.	</a:t>
            </a:r>
            <a:r>
              <a:rPr lang="ru-RU" sz="3200" dirty="0" err="1">
                <a:solidFill>
                  <a:schemeClr val="tx2">
                    <a:lumMod val="75000"/>
                  </a:schemeClr>
                </a:solidFill>
                <a:latin typeface="Ariston" pitchFamily="66" charset="0"/>
              </a:rPr>
              <a:t>Полат</a:t>
            </a:r>
            <a:r>
              <a:rPr lang="ru-RU" sz="3200" dirty="0">
                <a:solidFill>
                  <a:schemeClr val="tx2">
                    <a:lumMod val="75000"/>
                  </a:schemeClr>
                </a:solidFill>
                <a:latin typeface="Ariston" pitchFamily="66" charset="0"/>
              </a:rPr>
              <a:t> Е.С. «Метод проектов на уроках английского языка». «Иностранный язык в школе №2». 2000 г.</a:t>
            </a:r>
            <a:br>
              <a:rPr lang="ru-RU" sz="3200" dirty="0">
                <a:solidFill>
                  <a:schemeClr val="tx2">
                    <a:lumMod val="75000"/>
                  </a:schemeClr>
                </a:solidFill>
                <a:latin typeface="Ariston" pitchFamily="66" charset="0"/>
              </a:rPr>
            </a:br>
            <a:r>
              <a:rPr lang="ru-RU" sz="3200" dirty="0">
                <a:solidFill>
                  <a:schemeClr val="tx2">
                    <a:lumMod val="75000"/>
                  </a:schemeClr>
                </a:solidFill>
                <a:latin typeface="Ariston" pitchFamily="66" charset="0"/>
              </a:rPr>
              <a:t>4.	</a:t>
            </a:r>
            <a:r>
              <a:rPr lang="ru-RU" sz="3200" dirty="0" err="1">
                <a:solidFill>
                  <a:schemeClr val="tx2">
                    <a:lumMod val="75000"/>
                  </a:schemeClr>
                </a:solidFill>
                <a:latin typeface="Ariston" pitchFamily="66" charset="0"/>
              </a:rPr>
              <a:t>Селевко</a:t>
            </a:r>
            <a:r>
              <a:rPr lang="ru-RU" sz="3200" dirty="0">
                <a:solidFill>
                  <a:schemeClr val="tx2">
                    <a:lumMod val="75000"/>
                  </a:schemeClr>
                </a:solidFill>
                <a:latin typeface="Ariston" pitchFamily="66" charset="0"/>
              </a:rPr>
              <a:t> Г.К. «Современные образовательные технологии». Учебное пособие «Народное образование». 1998 г.</a:t>
            </a:r>
            <a:r>
              <a:rPr lang="ru-RU" dirty="0">
                <a:latin typeface="Ariston" pitchFamily="66" charset="0"/>
              </a:rPr>
              <a:t/>
            </a:r>
            <a:br>
              <a:rPr lang="ru-RU" dirty="0">
                <a:latin typeface="Ariston" pitchFamily="66" charset="0"/>
              </a:rPr>
            </a:br>
            <a:endParaRPr lang="ru-RU" dirty="0">
              <a:latin typeface="Ariston" pitchFamily="66" charset="0"/>
            </a:endParaRPr>
          </a:p>
        </p:txBody>
      </p:sp>
    </p:spTree>
    <p:extLst>
      <p:ext uri="{BB962C8B-B14F-4D97-AF65-F5344CB8AC3E}">
        <p14:creationId xmlns:p14="http://schemas.microsoft.com/office/powerpoint/2010/main" val="284768685"/>
      </p:ext>
    </p:extLst>
  </p:cSld>
  <p:clrMapOvr>
    <a:masterClrMapping/>
  </p:clrMapOvr>
  <mc:AlternateContent xmlns:mc="http://schemas.openxmlformats.org/markup-compatibility/2006" xmlns:p14="http://schemas.microsoft.com/office/powerpoint/2010/main">
    <mc:Choice Requires="p14">
      <p:transition spd="slow" p14:dur="1200" advTm="2235">
        <p:dissolve/>
        <p:sndAc>
          <p:stSnd>
            <p:snd r:embed="rId2" name="chimes.wav"/>
          </p:stSnd>
        </p:sndAc>
      </p:transition>
    </mc:Choice>
    <mc:Fallback xmlns="">
      <p:transition spd="slow" advTm="2235">
        <p:dissolv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a:xfrm>
            <a:off x="467544" y="692696"/>
            <a:ext cx="7607399" cy="4320480"/>
          </a:xfrm>
        </p:spPr>
        <p:txBody>
          <a:bodyPr/>
          <a:lstStyle/>
          <a:p>
            <a:pPr marL="182880" indent="0" algn="ctr">
              <a:buNone/>
            </a:pPr>
            <a:r>
              <a:rPr lang="ru-RU" sz="4000" dirty="0">
                <a:solidFill>
                  <a:schemeClr val="tx1"/>
                </a:solidFill>
              </a:rPr>
              <a:t> Целью данной работы является показать теоретические и практические основы метода проектов, эффективность его использования при изучении английского языка.</a:t>
            </a:r>
          </a:p>
        </p:txBody>
      </p:sp>
    </p:spTree>
    <p:extLst>
      <p:ext uri="{BB962C8B-B14F-4D97-AF65-F5344CB8AC3E}">
        <p14:creationId xmlns:p14="http://schemas.microsoft.com/office/powerpoint/2010/main" val="3241222593"/>
      </p:ext>
    </p:extLst>
  </p:cSld>
  <p:clrMapOvr>
    <a:masterClrMapping/>
  </p:clrMapOvr>
  <mc:AlternateContent xmlns:mc="http://schemas.openxmlformats.org/markup-compatibility/2006" xmlns:p14="http://schemas.microsoft.com/office/powerpoint/2010/main">
    <mc:Choice Requires="p14">
      <p:transition spd="slow" p14:dur="1400" advTm="1171">
        <p14:ripple/>
        <p:sndAc>
          <p:stSnd>
            <p:snd r:embed="rId2" name="chimes.wav"/>
          </p:stSnd>
        </p:sndAc>
      </p:transition>
    </mc:Choice>
    <mc:Fallback xmlns="">
      <p:transition spd="slow" advTm="1171">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p:txBody>
          <a:bodyPr>
            <a:normAutofit/>
          </a:bodyPr>
          <a:lstStyle/>
          <a:p>
            <a:pPr marL="45720" indent="0">
              <a:buNone/>
            </a:pPr>
            <a:r>
              <a:rPr lang="ru-RU" sz="2800" dirty="0">
                <a:solidFill>
                  <a:schemeClr val="bg2">
                    <a:lumMod val="50000"/>
                  </a:schemeClr>
                </a:solidFill>
              </a:rPr>
              <a:t>Задачи:</a:t>
            </a:r>
          </a:p>
          <a:p>
            <a:pPr marL="45720" indent="0">
              <a:buNone/>
            </a:pPr>
            <a:r>
              <a:rPr lang="ru-RU" sz="2800" dirty="0">
                <a:solidFill>
                  <a:schemeClr val="bg2">
                    <a:lumMod val="75000"/>
                  </a:schemeClr>
                </a:solidFill>
              </a:rPr>
              <a:t>•	показать алгоритм работы с данным методом, </a:t>
            </a:r>
          </a:p>
          <a:p>
            <a:pPr marL="45720" indent="0">
              <a:buNone/>
            </a:pPr>
            <a:r>
              <a:rPr lang="ru-RU" sz="2800" dirty="0">
                <a:solidFill>
                  <a:schemeClr val="bg2">
                    <a:lumMod val="75000"/>
                  </a:schemeClr>
                </a:solidFill>
              </a:rPr>
              <a:t>•</a:t>
            </a:r>
            <a:r>
              <a:rPr lang="ru-RU" sz="2800" dirty="0"/>
              <a:t>	</a:t>
            </a:r>
            <a:r>
              <a:rPr lang="ru-RU" sz="2800" dirty="0">
                <a:solidFill>
                  <a:schemeClr val="bg2">
                    <a:lumMod val="75000"/>
                  </a:schemeClr>
                </a:solidFill>
              </a:rPr>
              <a:t>рассмотреть специфику работы</a:t>
            </a:r>
          </a:p>
          <a:p>
            <a:endParaRPr lang="ru-RU" dirty="0"/>
          </a:p>
        </p:txBody>
      </p:sp>
      <p:sp>
        <p:nvSpPr>
          <p:cNvPr id="4" name="Объект 3"/>
          <p:cNvSpPr>
            <a:spLocks noGrp="1"/>
          </p:cNvSpPr>
          <p:nvPr>
            <p:ph sz="quarter" idx="14"/>
          </p:nvPr>
        </p:nvSpPr>
        <p:spPr/>
        <p:txBody>
          <a:bodyPr>
            <a:normAutofit fontScale="92500" lnSpcReduction="20000"/>
          </a:bodyPr>
          <a:lstStyle/>
          <a:p>
            <a:pPr marL="45720" indent="0">
              <a:buNone/>
            </a:pPr>
            <a:r>
              <a:rPr lang="ru-RU" sz="2600" dirty="0"/>
              <a:t> </a:t>
            </a:r>
            <a:r>
              <a:rPr lang="ru-RU" sz="2600" dirty="0">
                <a:solidFill>
                  <a:schemeClr val="bg2">
                    <a:lumMod val="50000"/>
                  </a:schemeClr>
                </a:solidFill>
              </a:rPr>
              <a:t>Гипотеза:</a:t>
            </a:r>
          </a:p>
          <a:p>
            <a:pPr marL="45720" indent="0">
              <a:buNone/>
            </a:pPr>
            <a:r>
              <a:rPr lang="ru-RU" sz="2600" dirty="0">
                <a:solidFill>
                  <a:schemeClr val="bg2">
                    <a:lumMod val="75000"/>
                  </a:schemeClr>
                </a:solidFill>
              </a:rPr>
              <a:t>•</a:t>
            </a:r>
            <a:r>
              <a:rPr lang="ru-RU" sz="2600" dirty="0"/>
              <a:t>	</a:t>
            </a:r>
            <a:r>
              <a:rPr lang="ru-RU" sz="2600" dirty="0">
                <a:solidFill>
                  <a:schemeClr val="bg2">
                    <a:lumMod val="75000"/>
                  </a:schemeClr>
                </a:solidFill>
              </a:rPr>
              <a:t>при определенных условиях проектная методика является более приемлемой и дает лучшие результаты, чем другие при обучении речевой деятельности</a:t>
            </a:r>
            <a:r>
              <a:rPr lang="ru-RU" dirty="0">
                <a:solidFill>
                  <a:schemeClr val="bg2">
                    <a:lumMod val="75000"/>
                  </a:schemeClr>
                </a:solidFill>
              </a:rPr>
              <a:t>.</a:t>
            </a:r>
          </a:p>
        </p:txBody>
      </p:sp>
    </p:spTree>
    <p:extLst>
      <p:ext uri="{BB962C8B-B14F-4D97-AF65-F5344CB8AC3E}">
        <p14:creationId xmlns:p14="http://schemas.microsoft.com/office/powerpoint/2010/main" val="3249154314"/>
      </p:ext>
    </p:extLst>
  </p:cSld>
  <p:clrMapOvr>
    <a:masterClrMapping/>
  </p:clrMapOvr>
  <mc:AlternateContent xmlns:mc="http://schemas.openxmlformats.org/markup-compatibility/2006" xmlns:p14="http://schemas.microsoft.com/office/powerpoint/2010/main">
    <mc:Choice Requires="p14">
      <p:transition spd="slow" p14:dur="1600" advTm="1766">
        <p14:prism isInverted="1"/>
        <p:sndAc>
          <p:stSnd>
            <p:snd r:embed="rId2" name="chimes.wav"/>
          </p:stSnd>
        </p:sndAc>
      </p:transition>
    </mc:Choice>
    <mc:Fallback xmlns="">
      <p:transition spd="slow" advTm="1766">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036495" cy="6858000"/>
          </a:xfrm>
        </p:spPr>
        <p:txBody>
          <a:bodyPr/>
          <a:lstStyle/>
          <a:p>
            <a:pPr marL="0" indent="0" algn="l">
              <a:buNone/>
            </a:pPr>
            <a:r>
              <a:rPr lang="ru-RU" sz="3200" dirty="0" smtClean="0">
                <a:solidFill>
                  <a:schemeClr val="tx2">
                    <a:lumMod val="60000"/>
                    <a:lumOff val="40000"/>
                  </a:schemeClr>
                </a:solidFill>
                <a:latin typeface="Arial Black" pitchFamily="34" charset="0"/>
              </a:rPr>
              <a:t>Главные  цели использования метода  проектов: </a:t>
            </a:r>
            <a:r>
              <a:rPr lang="ru-RU" dirty="0" smtClean="0"/>
              <a:t/>
            </a:r>
            <a:br>
              <a:rPr lang="ru-RU" dirty="0" smtClean="0"/>
            </a:br>
            <a:r>
              <a:rPr lang="ru-RU" dirty="0" smtClean="0"/>
              <a:t/>
            </a:r>
            <a:br>
              <a:rPr lang="ru-RU" dirty="0" smtClean="0"/>
            </a:br>
            <a:r>
              <a:rPr lang="ru-RU" sz="2800" dirty="0" smtClean="0">
                <a:solidFill>
                  <a:srgbClr val="7030A0"/>
                </a:solidFill>
              </a:rPr>
              <a:t>1)показать умения отдельного студента и группы студентов, </a:t>
            </a:r>
            <a:r>
              <a:rPr lang="ru-RU" sz="2800" dirty="0" smtClean="0"/>
              <a:t/>
            </a:r>
            <a:br>
              <a:rPr lang="ru-RU" sz="2800" dirty="0" smtClean="0"/>
            </a:br>
            <a:r>
              <a:rPr lang="ru-RU" sz="2800" dirty="0" smtClean="0"/>
              <a:t/>
            </a:r>
            <a:br>
              <a:rPr lang="ru-RU" sz="2800" dirty="0" smtClean="0"/>
            </a:br>
            <a:r>
              <a:rPr lang="ru-RU" sz="2800" dirty="0" smtClean="0">
                <a:solidFill>
                  <a:srgbClr val="7030A0"/>
                </a:solidFill>
              </a:rPr>
              <a:t>2)Реализовать свой интерес и творческий потенциал,</a:t>
            </a:r>
            <a:br>
              <a:rPr lang="ru-RU" sz="2800" dirty="0" smtClean="0">
                <a:solidFill>
                  <a:srgbClr val="7030A0"/>
                </a:solidFill>
              </a:rPr>
            </a:br>
            <a:r>
              <a:rPr lang="ru-RU" sz="2800" dirty="0">
                <a:solidFill>
                  <a:srgbClr val="7030A0"/>
                </a:solidFill>
              </a:rPr>
              <a:t/>
            </a:r>
            <a:br>
              <a:rPr lang="ru-RU" sz="2800" dirty="0">
                <a:solidFill>
                  <a:srgbClr val="7030A0"/>
                </a:solidFill>
              </a:rPr>
            </a:br>
            <a:r>
              <a:rPr lang="ru-RU" sz="2800" dirty="0" smtClean="0">
                <a:solidFill>
                  <a:srgbClr val="7030A0"/>
                </a:solidFill>
              </a:rPr>
              <a:t>3)продемонстрировать уровень </a:t>
            </a:r>
            <a:r>
              <a:rPr lang="ru-RU" sz="2800" dirty="0" err="1" smtClean="0">
                <a:solidFill>
                  <a:srgbClr val="7030A0"/>
                </a:solidFill>
              </a:rPr>
              <a:t>обученности</a:t>
            </a:r>
            <a:r>
              <a:rPr lang="ru-RU" sz="2800" dirty="0" smtClean="0">
                <a:solidFill>
                  <a:srgbClr val="7030A0"/>
                </a:solidFill>
              </a:rPr>
              <a:t>,</a:t>
            </a:r>
            <a:br>
              <a:rPr lang="ru-RU" sz="2800" dirty="0" smtClean="0">
                <a:solidFill>
                  <a:srgbClr val="7030A0"/>
                </a:solidFill>
              </a:rPr>
            </a:br>
            <a:r>
              <a:rPr lang="ru-RU" sz="2800" dirty="0">
                <a:solidFill>
                  <a:srgbClr val="7030A0"/>
                </a:solidFill>
              </a:rPr>
              <a:t/>
            </a:r>
            <a:br>
              <a:rPr lang="ru-RU" sz="2800" dirty="0">
                <a:solidFill>
                  <a:srgbClr val="7030A0"/>
                </a:solidFill>
              </a:rPr>
            </a:br>
            <a:r>
              <a:rPr lang="ru-RU" sz="2800" dirty="0" smtClean="0">
                <a:solidFill>
                  <a:srgbClr val="7030A0"/>
                </a:solidFill>
              </a:rPr>
              <a:t>4) подняться на более высокую ступень образованности, развития социальной зрелости.</a:t>
            </a:r>
            <a:br>
              <a:rPr lang="ru-RU" sz="2800" dirty="0" smtClean="0">
                <a:solidFill>
                  <a:srgbClr val="7030A0"/>
                </a:solidFill>
              </a:rPr>
            </a:br>
            <a:endParaRPr lang="ru-RU" sz="2800" dirty="0">
              <a:solidFill>
                <a:srgbClr val="7030A0"/>
              </a:solidFill>
            </a:endParaRPr>
          </a:p>
        </p:txBody>
      </p:sp>
    </p:spTree>
    <p:extLst>
      <p:ext uri="{BB962C8B-B14F-4D97-AF65-F5344CB8AC3E}">
        <p14:creationId xmlns:p14="http://schemas.microsoft.com/office/powerpoint/2010/main" val="3445815917"/>
      </p:ext>
    </p:extLst>
  </p:cSld>
  <p:clrMapOvr>
    <a:masterClrMapping/>
  </p:clrMapOvr>
  <mc:AlternateContent xmlns:mc="http://schemas.openxmlformats.org/markup-compatibility/2006" xmlns:p14="http://schemas.microsoft.com/office/powerpoint/2010/main">
    <mc:Choice Requires="p14">
      <p:transition spd="slow" advTm="1150">
        <p14:flash/>
        <p:sndAc>
          <p:stSnd>
            <p:snd r:embed="rId2" name="chimes.wav"/>
          </p:stSnd>
        </p:sndAc>
      </p:transition>
    </mc:Choice>
    <mc:Fallback xmlns="">
      <p:transition spd="slow" advTm="1150">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548680"/>
            <a:ext cx="6912768" cy="4968552"/>
          </a:xfrm>
        </p:spPr>
        <p:txBody>
          <a:bodyPr/>
          <a:lstStyle/>
          <a:p>
            <a:pPr marL="0" indent="0" algn="l">
              <a:buNone/>
            </a:pPr>
            <a:r>
              <a:rPr lang="ru-RU" sz="4590" u="heavy" dirty="0">
                <a:solidFill>
                  <a:schemeClr val="bg2">
                    <a:lumMod val="50000"/>
                  </a:schemeClr>
                </a:solidFill>
                <a:uFill>
                  <a:solidFill>
                    <a:schemeClr val="tx2">
                      <a:lumMod val="60000"/>
                      <a:lumOff val="40000"/>
                    </a:schemeClr>
                  </a:solidFill>
                </a:uFill>
              </a:rPr>
              <a:t/>
            </a:r>
            <a:br>
              <a:rPr lang="ru-RU" sz="4590" u="heavy" dirty="0">
                <a:solidFill>
                  <a:schemeClr val="bg2">
                    <a:lumMod val="50000"/>
                  </a:schemeClr>
                </a:solidFill>
                <a:uFill>
                  <a:solidFill>
                    <a:schemeClr val="tx2">
                      <a:lumMod val="60000"/>
                      <a:lumOff val="40000"/>
                    </a:schemeClr>
                  </a:solidFill>
                </a:uFill>
              </a:rPr>
            </a:br>
            <a:r>
              <a:rPr lang="ru-RU" sz="4590" u="heavy" dirty="0">
                <a:solidFill>
                  <a:schemeClr val="bg2">
                    <a:lumMod val="50000"/>
                  </a:schemeClr>
                </a:solidFill>
                <a:uFill>
                  <a:solidFill>
                    <a:schemeClr val="tx2">
                      <a:lumMod val="60000"/>
                      <a:lumOff val="40000"/>
                    </a:schemeClr>
                  </a:solidFill>
                </a:uFill>
              </a:rPr>
              <a:t>Виды проектов</a:t>
            </a:r>
            <a:r>
              <a:rPr lang="ru-RU" sz="4590" u="heavy" dirty="0" smtClean="0">
                <a:solidFill>
                  <a:schemeClr val="bg2">
                    <a:lumMod val="50000"/>
                  </a:schemeClr>
                </a:solidFill>
                <a:uFill>
                  <a:solidFill>
                    <a:schemeClr val="tx2">
                      <a:lumMod val="60000"/>
                      <a:lumOff val="40000"/>
                    </a:schemeClr>
                  </a:solidFill>
                </a:uFill>
              </a:rPr>
              <a:t>:</a:t>
            </a:r>
            <a:r>
              <a:rPr lang="ru-RU" sz="4590" u="heavy" dirty="0">
                <a:solidFill>
                  <a:schemeClr val="bg2">
                    <a:lumMod val="50000"/>
                  </a:schemeClr>
                </a:solidFill>
                <a:uFill>
                  <a:solidFill>
                    <a:schemeClr val="tx2">
                      <a:lumMod val="60000"/>
                      <a:lumOff val="40000"/>
                    </a:schemeClr>
                  </a:solidFill>
                </a:uFill>
              </a:rPr>
              <a:t/>
            </a:r>
            <a:br>
              <a:rPr lang="ru-RU" sz="4590" u="heavy" dirty="0">
                <a:solidFill>
                  <a:schemeClr val="bg2">
                    <a:lumMod val="50000"/>
                  </a:schemeClr>
                </a:solidFill>
                <a:uFill>
                  <a:solidFill>
                    <a:schemeClr val="tx2">
                      <a:lumMod val="60000"/>
                      <a:lumOff val="40000"/>
                    </a:schemeClr>
                  </a:solidFill>
                </a:uFill>
              </a:rPr>
            </a:br>
            <a:r>
              <a:rPr lang="ru-RU" sz="4400" b="0" u="heavy" dirty="0" err="1" smtClean="0">
                <a:solidFill>
                  <a:schemeClr val="bg2">
                    <a:lumMod val="50000"/>
                  </a:schemeClr>
                </a:solidFill>
                <a:uFill>
                  <a:solidFill>
                    <a:schemeClr val="tx2">
                      <a:lumMod val="60000"/>
                      <a:lumOff val="40000"/>
                    </a:schemeClr>
                  </a:solidFill>
                </a:uFill>
                <a:latin typeface="Ariston" pitchFamily="66" charset="0"/>
                <a:cs typeface="Aharoni" pitchFamily="2" charset="-79"/>
              </a:rPr>
              <a:t>идивидуальные</a:t>
            </a:r>
            <a:r>
              <a:rPr lang="ru-RU" sz="4400" b="0" u="heavy" dirty="0" smtClean="0">
                <a:solidFill>
                  <a:schemeClr val="bg2">
                    <a:lumMod val="50000"/>
                  </a:schemeClr>
                </a:solidFill>
                <a:uFill>
                  <a:solidFill>
                    <a:schemeClr val="tx2">
                      <a:lumMod val="60000"/>
                      <a:lumOff val="40000"/>
                    </a:schemeClr>
                  </a:solidFill>
                </a:uFill>
                <a:latin typeface="Ariston" pitchFamily="66" charset="0"/>
                <a:cs typeface="Aharoni" pitchFamily="2" charset="-79"/>
              </a:rPr>
              <a:t>,</a:t>
            </a:r>
            <a:br>
              <a:rPr lang="ru-RU" sz="4400" b="0" u="heavy" dirty="0" smtClean="0">
                <a:solidFill>
                  <a:schemeClr val="bg2">
                    <a:lumMod val="50000"/>
                  </a:schemeClr>
                </a:solidFill>
                <a:uFill>
                  <a:solidFill>
                    <a:schemeClr val="tx2">
                      <a:lumMod val="60000"/>
                      <a:lumOff val="40000"/>
                    </a:schemeClr>
                  </a:solidFill>
                </a:uFill>
                <a:latin typeface="Ariston" pitchFamily="66" charset="0"/>
                <a:cs typeface="Aharoni" pitchFamily="2" charset="-79"/>
              </a:rPr>
            </a:br>
            <a:r>
              <a:rPr lang="ru-RU" sz="4400" b="0" u="heavy" dirty="0" smtClean="0">
                <a:solidFill>
                  <a:schemeClr val="bg2">
                    <a:lumMod val="50000"/>
                  </a:schemeClr>
                </a:solidFill>
                <a:uFill>
                  <a:solidFill>
                    <a:schemeClr val="tx2">
                      <a:lumMod val="60000"/>
                      <a:lumOff val="40000"/>
                    </a:schemeClr>
                  </a:solidFill>
                </a:uFill>
                <a:latin typeface="Ariston" pitchFamily="66" charset="0"/>
                <a:cs typeface="Aharoni" pitchFamily="2" charset="-79"/>
              </a:rPr>
              <a:t> парные,</a:t>
            </a:r>
            <a:br>
              <a:rPr lang="ru-RU" sz="4400" b="0" u="heavy" dirty="0" smtClean="0">
                <a:solidFill>
                  <a:schemeClr val="bg2">
                    <a:lumMod val="50000"/>
                  </a:schemeClr>
                </a:solidFill>
                <a:uFill>
                  <a:solidFill>
                    <a:schemeClr val="tx2">
                      <a:lumMod val="60000"/>
                      <a:lumOff val="40000"/>
                    </a:schemeClr>
                  </a:solidFill>
                </a:uFill>
                <a:latin typeface="Ariston" pitchFamily="66" charset="0"/>
                <a:cs typeface="Aharoni" pitchFamily="2" charset="-79"/>
              </a:rPr>
            </a:br>
            <a:r>
              <a:rPr lang="ru-RU" sz="4400" b="0" u="heavy" dirty="0" smtClean="0">
                <a:solidFill>
                  <a:schemeClr val="bg2">
                    <a:lumMod val="50000"/>
                  </a:schemeClr>
                </a:solidFill>
                <a:uFill>
                  <a:solidFill>
                    <a:schemeClr val="tx2">
                      <a:lumMod val="60000"/>
                      <a:lumOff val="40000"/>
                    </a:schemeClr>
                  </a:solidFill>
                </a:uFill>
                <a:latin typeface="Ariston" pitchFamily="66" charset="0"/>
                <a:cs typeface="Aharoni" pitchFamily="2" charset="-79"/>
              </a:rPr>
              <a:t> групповые.</a:t>
            </a:r>
            <a:r>
              <a:rPr lang="ru-RU" sz="4590" u="heavy" dirty="0" smtClean="0">
                <a:solidFill>
                  <a:schemeClr val="bg2">
                    <a:lumMod val="50000"/>
                  </a:schemeClr>
                </a:solidFill>
                <a:uFill>
                  <a:solidFill>
                    <a:schemeClr val="tx2">
                      <a:lumMod val="60000"/>
                      <a:lumOff val="40000"/>
                    </a:schemeClr>
                  </a:solidFill>
                </a:uFill>
              </a:rPr>
              <a:t/>
            </a:r>
            <a:br>
              <a:rPr lang="ru-RU" sz="4590" u="heavy" dirty="0" smtClean="0">
                <a:solidFill>
                  <a:schemeClr val="bg2">
                    <a:lumMod val="50000"/>
                  </a:schemeClr>
                </a:solidFill>
                <a:uFill>
                  <a:solidFill>
                    <a:schemeClr val="tx2">
                      <a:lumMod val="60000"/>
                      <a:lumOff val="40000"/>
                    </a:schemeClr>
                  </a:solidFill>
                </a:uFill>
              </a:rPr>
            </a:br>
            <a:r>
              <a:rPr lang="ru-RU" sz="4590" u="heavy" dirty="0">
                <a:solidFill>
                  <a:schemeClr val="bg2">
                    <a:lumMod val="50000"/>
                  </a:schemeClr>
                </a:solidFill>
                <a:uFill>
                  <a:solidFill>
                    <a:schemeClr val="tx2">
                      <a:lumMod val="60000"/>
                      <a:lumOff val="40000"/>
                    </a:schemeClr>
                  </a:solidFill>
                </a:uFill>
              </a:rPr>
              <a:t/>
            </a:r>
            <a:br>
              <a:rPr lang="ru-RU" sz="4590" u="heavy" dirty="0">
                <a:solidFill>
                  <a:schemeClr val="bg2">
                    <a:lumMod val="50000"/>
                  </a:schemeClr>
                </a:solidFill>
                <a:uFill>
                  <a:solidFill>
                    <a:schemeClr val="tx2">
                      <a:lumMod val="60000"/>
                      <a:lumOff val="40000"/>
                    </a:schemeClr>
                  </a:solidFill>
                </a:uFill>
              </a:rPr>
            </a:br>
            <a:endParaRPr lang="ru-RU" sz="4590" u="heavy" dirty="0">
              <a:solidFill>
                <a:schemeClr val="bg2">
                  <a:lumMod val="50000"/>
                </a:schemeClr>
              </a:solidFill>
              <a:uFill>
                <a:solidFill>
                  <a:schemeClr val="tx2">
                    <a:lumMod val="60000"/>
                    <a:lumOff val="40000"/>
                  </a:schemeClr>
                </a:solidFill>
              </a:uFill>
            </a:endParaRPr>
          </a:p>
        </p:txBody>
      </p:sp>
      <p:sp>
        <p:nvSpPr>
          <p:cNvPr id="3" name="Текст 2"/>
          <p:cNvSpPr>
            <a:spLocks noGrp="1"/>
          </p:cNvSpPr>
          <p:nvPr>
            <p:ph type="body" idx="1"/>
          </p:nvPr>
        </p:nvSpPr>
        <p:spPr>
          <a:xfrm>
            <a:off x="2195736" y="4149080"/>
            <a:ext cx="5904656" cy="1411524"/>
          </a:xfrm>
        </p:spPr>
        <p:txBody>
          <a:bodyPr/>
          <a:lstStyle/>
          <a:p>
            <a:endParaRPr lang="ru-RU" dirty="0"/>
          </a:p>
        </p:txBody>
      </p:sp>
    </p:spTree>
    <p:extLst>
      <p:ext uri="{BB962C8B-B14F-4D97-AF65-F5344CB8AC3E}">
        <p14:creationId xmlns:p14="http://schemas.microsoft.com/office/powerpoint/2010/main" val="3291846618"/>
      </p:ext>
    </p:extLst>
  </p:cSld>
  <p:clrMapOvr>
    <a:masterClrMapping/>
  </p:clrMapOvr>
  <mc:AlternateContent xmlns:mc="http://schemas.openxmlformats.org/markup-compatibility/2006" xmlns:p14="http://schemas.microsoft.com/office/powerpoint/2010/main">
    <mc:Choice Requires="p14">
      <p:transition spd="slow" p14:dur="1500" advTm="184">
        <p14:window dir="vert"/>
        <p:sndAc>
          <p:stSnd>
            <p:snd r:embed="rId2" name="chimes.wav"/>
          </p:stSnd>
        </p:sndAc>
      </p:transition>
    </mc:Choice>
    <mc:Fallback xmlns="">
      <p:transition spd="slow" advTm="184">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7920879" cy="5760640"/>
          </a:xfrm>
        </p:spPr>
        <p:txBody>
          <a:bodyPr/>
          <a:lstStyle/>
          <a:p>
            <a:pPr marL="0" indent="0" algn="l">
              <a:buNone/>
            </a:pPr>
            <a:r>
              <a:rPr lang="ru-RU" dirty="0">
                <a:solidFill>
                  <a:schemeClr val="bg2">
                    <a:lumMod val="50000"/>
                  </a:schemeClr>
                </a:solidFill>
                <a:latin typeface="Bookman Old Style" pitchFamily="18" charset="0"/>
              </a:rPr>
              <a:t>По характеру поисковой деятельности и преобладающих </a:t>
            </a:r>
            <a:r>
              <a:rPr lang="ru-RU" dirty="0" smtClean="0">
                <a:solidFill>
                  <a:schemeClr val="bg2">
                    <a:lumMod val="50000"/>
                  </a:schemeClr>
                </a:solidFill>
                <a:latin typeface="Bookman Old Style" pitchFamily="18" charset="0"/>
              </a:rPr>
              <a:t>методов </a:t>
            </a:r>
            <a:r>
              <a:rPr lang="ru-RU" dirty="0">
                <a:solidFill>
                  <a:schemeClr val="bg2">
                    <a:lumMod val="50000"/>
                  </a:schemeClr>
                </a:solidFill>
                <a:latin typeface="Bookman Old Style" pitchFamily="18" charset="0"/>
              </a:rPr>
              <a:t>выделяют</a:t>
            </a:r>
            <a:r>
              <a:rPr lang="ru-RU" b="0" dirty="0">
                <a:solidFill>
                  <a:schemeClr val="bg2">
                    <a:lumMod val="50000"/>
                  </a:schemeClr>
                </a:solidFill>
                <a:latin typeface="Bookman Old Style" pitchFamily="18" charset="0"/>
              </a:rPr>
              <a:t>: </a:t>
            </a:r>
            <a:r>
              <a:rPr lang="ru-RU" b="0" dirty="0">
                <a:solidFill>
                  <a:schemeClr val="bg2">
                    <a:lumMod val="25000"/>
                  </a:schemeClr>
                </a:solidFill>
                <a:latin typeface="Ariston" pitchFamily="66" charset="0"/>
              </a:rPr>
              <a:t>исследовательские</a:t>
            </a:r>
            <a:r>
              <a:rPr lang="ru-RU" b="0" dirty="0" smtClean="0">
                <a:solidFill>
                  <a:schemeClr val="bg2">
                    <a:lumMod val="25000"/>
                  </a:schemeClr>
                </a:solidFill>
                <a:latin typeface="Ariston" pitchFamily="66" charset="0"/>
              </a:rPr>
              <a:t>,</a:t>
            </a:r>
            <a:br>
              <a:rPr lang="ru-RU" b="0" dirty="0" smtClean="0">
                <a:solidFill>
                  <a:schemeClr val="bg2">
                    <a:lumMod val="25000"/>
                  </a:schemeClr>
                </a:solidFill>
                <a:latin typeface="Ariston" pitchFamily="66" charset="0"/>
              </a:rPr>
            </a:br>
            <a:r>
              <a:rPr lang="ru-RU" b="0" dirty="0" smtClean="0">
                <a:solidFill>
                  <a:schemeClr val="bg2">
                    <a:lumMod val="25000"/>
                  </a:schemeClr>
                </a:solidFill>
                <a:latin typeface="Ariston" pitchFamily="66" charset="0"/>
              </a:rPr>
              <a:t> </a:t>
            </a:r>
            <a:r>
              <a:rPr lang="ru-RU" b="0" dirty="0">
                <a:solidFill>
                  <a:schemeClr val="bg2">
                    <a:lumMod val="25000"/>
                  </a:schemeClr>
                </a:solidFill>
                <a:latin typeface="Ariston" pitchFamily="66" charset="0"/>
              </a:rPr>
              <a:t>творческие</a:t>
            </a:r>
            <a:r>
              <a:rPr lang="ru-RU" b="0" dirty="0" smtClean="0">
                <a:solidFill>
                  <a:schemeClr val="bg2">
                    <a:lumMod val="25000"/>
                  </a:schemeClr>
                </a:solidFill>
                <a:latin typeface="Ariston" pitchFamily="66" charset="0"/>
              </a:rPr>
              <a:t>,</a:t>
            </a:r>
            <a:br>
              <a:rPr lang="ru-RU" b="0" dirty="0" smtClean="0">
                <a:solidFill>
                  <a:schemeClr val="bg2">
                    <a:lumMod val="25000"/>
                  </a:schemeClr>
                </a:solidFill>
                <a:latin typeface="Ariston" pitchFamily="66" charset="0"/>
              </a:rPr>
            </a:br>
            <a:r>
              <a:rPr lang="ru-RU" b="0" dirty="0" smtClean="0">
                <a:solidFill>
                  <a:schemeClr val="bg2">
                    <a:lumMod val="25000"/>
                  </a:schemeClr>
                </a:solidFill>
                <a:latin typeface="Ariston" pitchFamily="66" charset="0"/>
              </a:rPr>
              <a:t>информационные </a:t>
            </a:r>
            <a:r>
              <a:rPr lang="ru-RU" b="0" dirty="0">
                <a:solidFill>
                  <a:schemeClr val="bg2">
                    <a:lumMod val="25000"/>
                  </a:schemeClr>
                </a:solidFill>
                <a:latin typeface="Ariston" pitchFamily="66" charset="0"/>
              </a:rPr>
              <a:t>проекты</a:t>
            </a:r>
          </a:p>
        </p:txBody>
      </p:sp>
    </p:spTree>
    <p:extLst>
      <p:ext uri="{BB962C8B-B14F-4D97-AF65-F5344CB8AC3E}">
        <p14:creationId xmlns:p14="http://schemas.microsoft.com/office/powerpoint/2010/main" val="805045109"/>
      </p:ext>
    </p:extLst>
  </p:cSld>
  <p:clrMapOvr>
    <a:masterClrMapping/>
  </p:clrMapOvr>
  <mc:AlternateContent xmlns:mc="http://schemas.openxmlformats.org/markup-compatibility/2006" xmlns:p14="http://schemas.microsoft.com/office/powerpoint/2010/main">
    <mc:Choice Requires="p14">
      <p:transition spd="slow" p14:dur="1400" advTm="4621">
        <p14:doors dir="vert"/>
        <p:sndAc>
          <p:stSnd>
            <p:snd r:embed="rId2" name="chimes.wav"/>
          </p:stSnd>
        </p:sndAc>
      </p:transition>
    </mc:Choice>
    <mc:Fallback xmlns="">
      <p:transition spd="slow" advTm="4621">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7704855" cy="6309320"/>
          </a:xfrm>
        </p:spPr>
        <p:txBody>
          <a:bodyPr/>
          <a:lstStyle/>
          <a:p>
            <a:pPr marL="0" indent="0" algn="l">
              <a:buNone/>
            </a:pPr>
            <a:r>
              <a:rPr lang="ru-RU" dirty="0">
                <a:solidFill>
                  <a:schemeClr val="bg2">
                    <a:lumMod val="50000"/>
                  </a:schemeClr>
                </a:solidFill>
                <a:latin typeface="Bookman Old Style" pitchFamily="18" charset="0"/>
              </a:rPr>
              <a:t>В соответствии с характером разрабатываемой проблемы </a:t>
            </a:r>
            <a:r>
              <a:rPr lang="ru-RU" dirty="0" smtClean="0">
                <a:solidFill>
                  <a:schemeClr val="bg2">
                    <a:lumMod val="50000"/>
                  </a:schemeClr>
                </a:solidFill>
                <a:latin typeface="Bookman Old Style" pitchFamily="18" charset="0"/>
              </a:rPr>
              <a:t>разграничиваются</a:t>
            </a:r>
            <a:r>
              <a:rPr lang="ru-RU" dirty="0">
                <a:solidFill>
                  <a:schemeClr val="bg2">
                    <a:lumMod val="50000"/>
                  </a:schemeClr>
                </a:solidFill>
                <a:latin typeface="Bookman Old Style" pitchFamily="18" charset="0"/>
              </a:rPr>
              <a:t>: </a:t>
            </a:r>
            <a:r>
              <a:rPr lang="ru-RU" dirty="0">
                <a:solidFill>
                  <a:schemeClr val="bg2">
                    <a:lumMod val="25000"/>
                  </a:schemeClr>
                </a:solidFill>
                <a:latin typeface="Ariston" pitchFamily="66" charset="0"/>
              </a:rPr>
              <a:t>теоретические, </a:t>
            </a:r>
            <a:r>
              <a:rPr lang="ru-RU" dirty="0" smtClean="0">
                <a:solidFill>
                  <a:schemeClr val="bg2">
                    <a:lumMod val="25000"/>
                  </a:schemeClr>
                </a:solidFill>
                <a:latin typeface="Ariston" pitchFamily="66" charset="0"/>
              </a:rPr>
              <a:t/>
            </a:r>
            <a:br>
              <a:rPr lang="ru-RU" dirty="0" smtClean="0">
                <a:solidFill>
                  <a:schemeClr val="bg2">
                    <a:lumMod val="25000"/>
                  </a:schemeClr>
                </a:solidFill>
                <a:latin typeface="Ariston" pitchFamily="66" charset="0"/>
              </a:rPr>
            </a:br>
            <a:r>
              <a:rPr lang="ru-RU" dirty="0" smtClean="0">
                <a:solidFill>
                  <a:schemeClr val="bg2">
                    <a:lumMod val="25000"/>
                  </a:schemeClr>
                </a:solidFill>
                <a:latin typeface="Ariston" pitchFamily="66" charset="0"/>
              </a:rPr>
              <a:t>практически-ориентированные </a:t>
            </a:r>
            <a:r>
              <a:rPr lang="ru-RU" dirty="0">
                <a:solidFill>
                  <a:schemeClr val="bg2">
                    <a:lumMod val="25000"/>
                  </a:schemeClr>
                </a:solidFill>
                <a:latin typeface="Ariston" pitchFamily="66" charset="0"/>
              </a:rPr>
              <a:t>проекты</a:t>
            </a:r>
            <a:r>
              <a:rPr lang="ru-RU" dirty="0">
                <a:solidFill>
                  <a:schemeClr val="bg2">
                    <a:lumMod val="25000"/>
                  </a:schemeClr>
                </a:solidFill>
              </a:rPr>
              <a:t>. </a:t>
            </a:r>
          </a:p>
        </p:txBody>
      </p:sp>
    </p:spTree>
    <p:extLst>
      <p:ext uri="{BB962C8B-B14F-4D97-AF65-F5344CB8AC3E}">
        <p14:creationId xmlns:p14="http://schemas.microsoft.com/office/powerpoint/2010/main" val="326608165"/>
      </p:ext>
    </p:extLst>
  </p:cSld>
  <p:clrMapOvr>
    <a:masterClrMapping/>
  </p:clrMapOvr>
  <mc:AlternateContent xmlns:mc="http://schemas.openxmlformats.org/markup-compatibility/2006" xmlns:p14="http://schemas.microsoft.com/office/powerpoint/2010/main">
    <mc:Choice Requires="p14">
      <p:transition spd="slow" p14:dur="4400" advTm="754">
        <p14:honeycomb/>
        <p:sndAc>
          <p:stSnd>
            <p:snd r:embed="rId2" name="chimes.wav"/>
          </p:stSnd>
        </p:sndAc>
      </p:transition>
    </mc:Choice>
    <mc:Fallback xmlns="">
      <p:transition spd="slow" advTm="754">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496944" cy="7029400"/>
          </a:xfrm>
        </p:spPr>
        <p:txBody>
          <a:bodyPr/>
          <a:lstStyle/>
          <a:p>
            <a:pPr marL="0" indent="0" algn="l">
              <a:buNone/>
            </a:pPr>
            <a:r>
              <a:rPr lang="ru-RU" dirty="0">
                <a:solidFill>
                  <a:schemeClr val="bg2">
                    <a:lumMod val="50000"/>
                  </a:schemeClr>
                </a:solidFill>
                <a:latin typeface="Bookman Old Style" pitchFamily="18" charset="0"/>
                <a:cs typeface="Arabic Typesetting" pitchFamily="66" charset="-78"/>
              </a:rPr>
              <a:t>В зависимости от учебных дисциплин, в рамках которых </a:t>
            </a:r>
            <a:r>
              <a:rPr lang="ru-RU" dirty="0" smtClean="0">
                <a:solidFill>
                  <a:schemeClr val="bg2">
                    <a:lumMod val="50000"/>
                  </a:schemeClr>
                </a:solidFill>
                <a:latin typeface="Bookman Old Style" pitchFamily="18" charset="0"/>
                <a:cs typeface="Arabic Typesetting" pitchFamily="66" charset="-78"/>
              </a:rPr>
              <a:t>разрабатывается </a:t>
            </a:r>
            <a:r>
              <a:rPr lang="ru-RU" dirty="0">
                <a:solidFill>
                  <a:schemeClr val="bg2">
                    <a:lumMod val="50000"/>
                  </a:schemeClr>
                </a:solidFill>
                <a:latin typeface="Bookman Old Style" pitchFamily="18" charset="0"/>
                <a:cs typeface="Arabic Typesetting" pitchFamily="66" charset="-78"/>
              </a:rPr>
              <a:t>проект, можно выделить:</a:t>
            </a:r>
            <a:r>
              <a:rPr lang="ru-RU" dirty="0">
                <a:solidFill>
                  <a:schemeClr val="bg2">
                    <a:lumMod val="50000"/>
                  </a:schemeClr>
                </a:solidFill>
                <a:latin typeface="Ariston" pitchFamily="66" charset="0"/>
                <a:cs typeface="Arabic Typesetting" pitchFamily="66" charset="-78"/>
              </a:rPr>
              <a:t> </a:t>
            </a:r>
            <a:r>
              <a:rPr lang="ru-RU" dirty="0" smtClean="0">
                <a:solidFill>
                  <a:schemeClr val="bg2">
                    <a:lumMod val="50000"/>
                  </a:schemeClr>
                </a:solidFill>
                <a:latin typeface="Ariston" pitchFamily="66" charset="0"/>
                <a:cs typeface="Arabic Typesetting" pitchFamily="66" charset="-78"/>
              </a:rPr>
              <a:t/>
            </a:r>
            <a:br>
              <a:rPr lang="ru-RU" dirty="0" smtClean="0">
                <a:solidFill>
                  <a:schemeClr val="bg2">
                    <a:lumMod val="50000"/>
                  </a:schemeClr>
                </a:solidFill>
                <a:latin typeface="Ariston" pitchFamily="66" charset="0"/>
                <a:cs typeface="Arabic Typesetting" pitchFamily="66" charset="-78"/>
              </a:rPr>
            </a:br>
            <a:r>
              <a:rPr lang="ru-RU" dirty="0" smtClean="0">
                <a:solidFill>
                  <a:schemeClr val="bg2">
                    <a:lumMod val="50000"/>
                  </a:schemeClr>
                </a:solidFill>
                <a:latin typeface="Ariston" pitchFamily="66" charset="0"/>
                <a:cs typeface="Arabic Typesetting" pitchFamily="66" charset="-78"/>
              </a:rPr>
              <a:t> </a:t>
            </a:r>
            <a:r>
              <a:rPr lang="ru-RU" dirty="0" smtClean="0">
                <a:solidFill>
                  <a:schemeClr val="bg2">
                    <a:lumMod val="25000"/>
                  </a:schemeClr>
                </a:solidFill>
                <a:latin typeface="Ariston" pitchFamily="66" charset="0"/>
                <a:cs typeface="Arabic Typesetting" pitchFamily="66" charset="-78"/>
              </a:rPr>
              <a:t>моно-предметные </a:t>
            </a:r>
            <a:r>
              <a:rPr lang="ru-RU" dirty="0">
                <a:solidFill>
                  <a:schemeClr val="bg2">
                    <a:lumMod val="25000"/>
                  </a:schemeClr>
                </a:solidFill>
                <a:latin typeface="Ariston" pitchFamily="66" charset="0"/>
                <a:cs typeface="Arabic Typesetting" pitchFamily="66" charset="-78"/>
              </a:rPr>
              <a:t>проекты</a:t>
            </a:r>
            <a:r>
              <a:rPr lang="ru-RU" dirty="0" smtClean="0">
                <a:solidFill>
                  <a:schemeClr val="bg2">
                    <a:lumMod val="25000"/>
                  </a:schemeClr>
                </a:solidFill>
                <a:latin typeface="Ariston" pitchFamily="66" charset="0"/>
                <a:cs typeface="Arabic Typesetting" pitchFamily="66" charset="-78"/>
              </a:rPr>
              <a:t>,</a:t>
            </a:r>
            <a:br>
              <a:rPr lang="ru-RU" dirty="0" smtClean="0">
                <a:solidFill>
                  <a:schemeClr val="bg2">
                    <a:lumMod val="25000"/>
                  </a:schemeClr>
                </a:solidFill>
                <a:latin typeface="Ariston" pitchFamily="66" charset="0"/>
                <a:cs typeface="Arabic Typesetting" pitchFamily="66" charset="-78"/>
              </a:rPr>
            </a:br>
            <a:r>
              <a:rPr lang="ru-RU" dirty="0" smtClean="0">
                <a:solidFill>
                  <a:schemeClr val="bg2">
                    <a:lumMod val="25000"/>
                  </a:schemeClr>
                </a:solidFill>
                <a:latin typeface="Ariston" pitchFamily="66" charset="0"/>
                <a:cs typeface="Arabic Typesetting" pitchFamily="66" charset="-78"/>
              </a:rPr>
              <a:t> </a:t>
            </a:r>
            <a:r>
              <a:rPr lang="ru-RU" dirty="0">
                <a:solidFill>
                  <a:schemeClr val="bg2">
                    <a:lumMod val="25000"/>
                  </a:schemeClr>
                </a:solidFill>
                <a:latin typeface="Ariston" pitchFamily="66" charset="0"/>
                <a:cs typeface="Arabic Typesetting" pitchFamily="66" charset="-78"/>
              </a:rPr>
              <a:t>меж-предметные проекты</a:t>
            </a:r>
            <a:r>
              <a:rPr lang="ru-RU" dirty="0" smtClean="0">
                <a:solidFill>
                  <a:schemeClr val="bg2">
                    <a:lumMod val="25000"/>
                  </a:schemeClr>
                </a:solidFill>
                <a:latin typeface="Ariston" pitchFamily="66" charset="0"/>
                <a:cs typeface="Arabic Typesetting" pitchFamily="66" charset="-78"/>
              </a:rPr>
              <a:t>,</a:t>
            </a:r>
            <a:br>
              <a:rPr lang="ru-RU" dirty="0" smtClean="0">
                <a:solidFill>
                  <a:schemeClr val="bg2">
                    <a:lumMod val="25000"/>
                  </a:schemeClr>
                </a:solidFill>
                <a:latin typeface="Ariston" pitchFamily="66" charset="0"/>
                <a:cs typeface="Arabic Typesetting" pitchFamily="66" charset="-78"/>
              </a:rPr>
            </a:br>
            <a:r>
              <a:rPr lang="ru-RU" dirty="0" smtClean="0">
                <a:solidFill>
                  <a:schemeClr val="bg2">
                    <a:lumMod val="25000"/>
                  </a:schemeClr>
                </a:solidFill>
                <a:latin typeface="Ariston" pitchFamily="66" charset="0"/>
                <a:cs typeface="Arabic Typesetting" pitchFamily="66" charset="-78"/>
              </a:rPr>
              <a:t> </a:t>
            </a:r>
            <a:r>
              <a:rPr lang="ru-RU" dirty="0">
                <a:solidFill>
                  <a:schemeClr val="bg2">
                    <a:lumMod val="25000"/>
                  </a:schemeClr>
                </a:solidFill>
                <a:latin typeface="Ariston" pitchFamily="66" charset="0"/>
                <a:cs typeface="Arabic Typesetting" pitchFamily="66" charset="-78"/>
              </a:rPr>
              <a:t>над-предметные </a:t>
            </a:r>
            <a:r>
              <a:rPr lang="ru-RU" dirty="0" smtClean="0">
                <a:solidFill>
                  <a:schemeClr val="bg2">
                    <a:lumMod val="25000"/>
                  </a:schemeClr>
                </a:solidFill>
                <a:latin typeface="Ariston" pitchFamily="66" charset="0"/>
                <a:cs typeface="Arabic Typesetting" pitchFamily="66" charset="-78"/>
              </a:rPr>
              <a:t>проекты.</a:t>
            </a:r>
            <a:endParaRPr lang="ru-RU" dirty="0">
              <a:solidFill>
                <a:schemeClr val="bg2">
                  <a:lumMod val="25000"/>
                </a:schemeClr>
              </a:solidFill>
              <a:latin typeface="Ariston" pitchFamily="66" charset="0"/>
              <a:cs typeface="Arabic Typesetting" pitchFamily="66" charset="-78"/>
            </a:endParaRPr>
          </a:p>
        </p:txBody>
      </p:sp>
    </p:spTree>
    <p:extLst>
      <p:ext uri="{BB962C8B-B14F-4D97-AF65-F5344CB8AC3E}">
        <p14:creationId xmlns:p14="http://schemas.microsoft.com/office/powerpoint/2010/main" val="2919822296"/>
      </p:ext>
    </p:extLst>
  </p:cSld>
  <p:clrMapOvr>
    <a:masterClrMapping/>
  </p:clrMapOvr>
  <mc:AlternateContent xmlns:mc="http://schemas.openxmlformats.org/markup-compatibility/2006" xmlns:p14="http://schemas.microsoft.com/office/powerpoint/2010/main">
    <mc:Choice Requires="p14">
      <p:transition spd="slow" p14:dur="1200" advTm="657">
        <p14:prism/>
        <p:sndAc>
          <p:stSnd>
            <p:snd r:embed="rId2" name="chimes.wav"/>
          </p:stSnd>
        </p:sndAc>
      </p:transition>
    </mc:Choice>
    <mc:Fallback xmlns="">
      <p:transition spd="slow" advTm="657">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424936" cy="6858000"/>
          </a:xfrm>
        </p:spPr>
        <p:txBody>
          <a:bodyPr/>
          <a:lstStyle/>
          <a:p>
            <a:pPr marL="0" indent="0" algn="ctr">
              <a:buNone/>
            </a:pPr>
            <a:r>
              <a:rPr lang="ru-RU" dirty="0" smtClean="0">
                <a:solidFill>
                  <a:schemeClr val="bg2">
                    <a:lumMod val="50000"/>
                  </a:schemeClr>
                </a:solidFill>
                <a:latin typeface="Bookman Old Style" pitchFamily="18" charset="0"/>
              </a:rPr>
              <a:t>По продолжительности</a:t>
            </a:r>
            <a:r>
              <a:rPr lang="ru-RU" dirty="0">
                <a:solidFill>
                  <a:schemeClr val="bg2">
                    <a:lumMod val="50000"/>
                  </a:schemeClr>
                </a:solidFill>
                <a:latin typeface="Bookman Old Style" pitchFamily="18" charset="0"/>
              </a:rPr>
              <a:t>, срокам выполнения проекты могут быть:</a:t>
            </a:r>
            <a:r>
              <a:rPr lang="ru-RU" dirty="0">
                <a:latin typeface="Bookman Old Style" pitchFamily="18" charset="0"/>
              </a:rPr>
              <a:t> </a:t>
            </a:r>
            <a:r>
              <a:rPr lang="ru-RU" dirty="0" smtClean="0">
                <a:latin typeface="Bookman Old Style" pitchFamily="18" charset="0"/>
              </a:rPr>
              <a:t/>
            </a:r>
            <a:br>
              <a:rPr lang="ru-RU" dirty="0" smtClean="0">
                <a:latin typeface="Bookman Old Style" pitchFamily="18" charset="0"/>
              </a:rPr>
            </a:br>
            <a:r>
              <a:rPr lang="ru-RU" dirty="0">
                <a:latin typeface="Bookman Old Style" pitchFamily="18" charset="0"/>
              </a:rPr>
              <a:t/>
            </a:r>
            <a:br>
              <a:rPr lang="ru-RU" dirty="0">
                <a:latin typeface="Bookman Old Style" pitchFamily="18" charset="0"/>
              </a:rPr>
            </a:br>
            <a:r>
              <a:rPr lang="ru-RU" dirty="0" smtClean="0">
                <a:solidFill>
                  <a:schemeClr val="bg2">
                    <a:lumMod val="25000"/>
                  </a:schemeClr>
                </a:solidFill>
                <a:latin typeface="Ariston" pitchFamily="66" charset="0"/>
              </a:rPr>
              <a:t>краткосрочные</a:t>
            </a:r>
            <a:r>
              <a:rPr lang="ru-RU" dirty="0">
                <a:solidFill>
                  <a:schemeClr val="bg2">
                    <a:lumMod val="25000"/>
                  </a:schemeClr>
                </a:solidFill>
                <a:latin typeface="Ariston" pitchFamily="66" charset="0"/>
              </a:rPr>
              <a:t>, </a:t>
            </a:r>
            <a:br>
              <a:rPr lang="ru-RU" dirty="0">
                <a:solidFill>
                  <a:schemeClr val="bg2">
                    <a:lumMod val="25000"/>
                  </a:schemeClr>
                </a:solidFill>
                <a:latin typeface="Ariston" pitchFamily="66" charset="0"/>
              </a:rPr>
            </a:br>
            <a:r>
              <a:rPr lang="ru-RU" dirty="0" smtClean="0">
                <a:solidFill>
                  <a:schemeClr val="bg2">
                    <a:lumMod val="25000"/>
                  </a:schemeClr>
                </a:solidFill>
                <a:latin typeface="Ariston" pitchFamily="66" charset="0"/>
              </a:rPr>
              <a:t>среднесрочные</a:t>
            </a:r>
            <a:r>
              <a:rPr lang="ru-RU" dirty="0">
                <a:solidFill>
                  <a:schemeClr val="bg2">
                    <a:lumMod val="25000"/>
                  </a:schemeClr>
                </a:solidFill>
                <a:latin typeface="Ariston" pitchFamily="66" charset="0"/>
              </a:rPr>
              <a:t>, </a:t>
            </a:r>
            <a:r>
              <a:rPr lang="ru-RU" dirty="0" smtClean="0">
                <a:solidFill>
                  <a:schemeClr val="bg2">
                    <a:lumMod val="25000"/>
                  </a:schemeClr>
                </a:solidFill>
                <a:latin typeface="Ariston" pitchFamily="66" charset="0"/>
              </a:rPr>
              <a:t/>
            </a:r>
            <a:br>
              <a:rPr lang="ru-RU" dirty="0" smtClean="0">
                <a:solidFill>
                  <a:schemeClr val="bg2">
                    <a:lumMod val="25000"/>
                  </a:schemeClr>
                </a:solidFill>
                <a:latin typeface="Ariston" pitchFamily="66" charset="0"/>
              </a:rPr>
            </a:br>
            <a:r>
              <a:rPr lang="ru-RU" dirty="0" smtClean="0">
                <a:solidFill>
                  <a:schemeClr val="bg2">
                    <a:lumMod val="25000"/>
                  </a:schemeClr>
                </a:solidFill>
                <a:latin typeface="Ariston" pitchFamily="66" charset="0"/>
              </a:rPr>
              <a:t>долгосрочные.</a:t>
            </a:r>
            <a:endParaRPr lang="ru-RU" dirty="0">
              <a:solidFill>
                <a:schemeClr val="bg2">
                  <a:lumMod val="25000"/>
                </a:schemeClr>
              </a:solidFill>
              <a:latin typeface="Ariston" pitchFamily="66" charset="0"/>
            </a:endParaRPr>
          </a:p>
        </p:txBody>
      </p:sp>
    </p:spTree>
    <p:extLst>
      <p:ext uri="{BB962C8B-B14F-4D97-AF65-F5344CB8AC3E}">
        <p14:creationId xmlns:p14="http://schemas.microsoft.com/office/powerpoint/2010/main" val="1285792974"/>
      </p:ext>
    </p:extLst>
  </p:cSld>
  <p:clrMapOvr>
    <a:masterClrMapping/>
  </p:clrMapOvr>
  <mc:AlternateContent xmlns:mc="http://schemas.openxmlformats.org/markup-compatibility/2006" xmlns:p14="http://schemas.microsoft.com/office/powerpoint/2010/main">
    <mc:Choice Requires="p14">
      <p:transition spd="slow" p14:dur="1600" advTm="1170">
        <p:blinds dir="vert"/>
        <p:sndAc>
          <p:stSnd>
            <p:snd r:embed="rId2" name="chimes.wav"/>
          </p:stSnd>
        </p:sndAc>
      </p:transition>
    </mc:Choice>
    <mc:Fallback xmlns="">
      <p:transition spd="slow" advTm="1170">
        <p:blinds dir="vert"/>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128</TotalTime>
  <Words>228</Words>
  <Application>Microsoft Office PowerPoint</Application>
  <PresentationFormat>Экран (4:3)</PresentationFormat>
  <Paragraphs>38</Paragraphs>
  <Slides>13</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13</vt:i4>
      </vt:variant>
    </vt:vector>
  </HeadingPairs>
  <TitlesOfParts>
    <vt:vector size="22" baseType="lpstr">
      <vt:lpstr>Aharoni</vt:lpstr>
      <vt:lpstr>Arabic Typesetting</vt:lpstr>
      <vt:lpstr>Arial Black</vt:lpstr>
      <vt:lpstr>Ariston</vt:lpstr>
      <vt:lpstr>Bookman Old Style</vt:lpstr>
      <vt:lpstr>Comic Sans MS</vt:lpstr>
      <vt:lpstr>Georgia</vt:lpstr>
      <vt:lpstr>Trebuchet MS</vt:lpstr>
      <vt:lpstr>Воздушный поток</vt:lpstr>
      <vt:lpstr>Использование метода проектов на уроках английского языка при обучении речевой деятельности студентов</vt:lpstr>
      <vt:lpstr> Целью данной работы является показать теоретические и практические основы метода проектов, эффективность его использования при изучении английского языка.</vt:lpstr>
      <vt:lpstr>Презентация PowerPoint</vt:lpstr>
      <vt:lpstr>Главные  цели использования метода  проектов:   1)показать умения отдельного студента и группы студентов,   2)Реализовать свой интерес и творческий потенциал,  3)продемонстрировать уровень обученности,  4) подняться на более высокую ступень образованности, развития социальной зрелости. </vt:lpstr>
      <vt:lpstr> Виды проектов: идивидуальные,  парные,  групповые.  </vt:lpstr>
      <vt:lpstr>По характеру поисковой деятельности и преобладающих методов выделяют: исследовательские,  творческие, информационные проекты</vt:lpstr>
      <vt:lpstr>В соответствии с характером разрабатываемой проблемы разграничиваются: теоретические,  практически-ориентированные проекты. </vt:lpstr>
      <vt:lpstr>В зависимости от учебных дисциплин, в рамках которых разрабатывается проект, можно выделить:   моно-предметные проекты,  меж-предметные проекты,  над-предметные проекты.</vt:lpstr>
      <vt:lpstr>По продолжительности, срокам выполнения проекты могут быть:   краткосрочные,  среднесрочные,  долгосрочные.</vt:lpstr>
      <vt:lpstr>Организация работы над проектом складывается из семи этапов. Этап 1-й:поиск или формулирование проблемы, Этап 2-й: организация творческих групп для работы над проектом,  Этап 3-й: планирование работы над проектом Этап 4-й: поиск и сбор информации,  Этап 5-й: анализ информации,  Этап 6-й: оформление и представление проекта, Этап 7-й: анализ и оценка результатов работы над проектом. </vt:lpstr>
      <vt:lpstr>Презентация PowerPoint</vt:lpstr>
      <vt:lpstr>Выводы:   Проектная методика позволяет включить всех студентов группы в деятельность при этом их активность, желание работы повышается, так как каждый выполняет задание по силам, качество обученности выросло с 65% (традиционная форма изучения темы) до 93%.</vt:lpstr>
      <vt:lpstr>Список используемой литературы: 1.Зимняя И.А. Сахаров Т.Е. «Проектная методика обучения английскому языку». 1999 г. 2. Маслыко Е.А. «Настольная книга преподавателя иностранного языка». Минск. «Высшая школа». 2003 г. 3. Полат Е.С. «Метод проектов на уроках английского языка». «Иностранный язык в школе №2». 2000 г. 4. Селевко Г.К. «Современные образовательные технологии». Учебное пособие «Народное образование». 1998 г.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метода проектов на уроках английского языка при обучении речевой деятельности студентов</dc:title>
  <dc:creator>Римма</dc:creator>
  <cp:lastModifiedBy>Варвара</cp:lastModifiedBy>
  <cp:revision>15</cp:revision>
  <dcterms:created xsi:type="dcterms:W3CDTF">2012-04-14T13:59:54Z</dcterms:created>
  <dcterms:modified xsi:type="dcterms:W3CDTF">2016-01-26T06:48:45Z</dcterms:modified>
</cp:coreProperties>
</file>