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71" r:id="rId5"/>
    <p:sldId id="276" r:id="rId6"/>
    <p:sldId id="272" r:id="rId7"/>
    <p:sldId id="277" r:id="rId8"/>
    <p:sldId id="262" r:id="rId9"/>
    <p:sldId id="281" r:id="rId10"/>
    <p:sldId id="273" r:id="rId11"/>
    <p:sldId id="274" r:id="rId12"/>
    <p:sldId id="279" r:id="rId13"/>
    <p:sldId id="27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C75EE-2741-4F92-9001-025E5736A193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2277B-E446-437A-B717-C49033805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ACE9-B0EE-41E5-B0A0-4BC18C503B59}" type="datetimeFigureOut">
              <a:rPr lang="ru-RU" smtClean="0"/>
              <a:pPr/>
              <a:t>05.01.2016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5C799-3530-438C-946D-5EA6F4697F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25.wmf"/><Relationship Id="rId7" Type="http://schemas.openxmlformats.org/officeDocument/2006/relationships/image" Target="../media/image20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slide" Target="slide12.xml"/><Relationship Id="rId4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gif"/><Relationship Id="rId3" Type="http://schemas.openxmlformats.org/officeDocument/2006/relationships/image" Target="../media/image25.wmf"/><Relationship Id="rId7" Type="http://schemas.openxmlformats.org/officeDocument/2006/relationships/image" Target="../media/image20.gif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slide" Target="slide12.x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3.png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Целое и часть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 180"/>
          <p:cNvSpPr/>
          <p:nvPr/>
        </p:nvSpPr>
        <p:spPr>
          <a:xfrm>
            <a:off x="-15875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8" name="Line 27"/>
          <p:cNvSpPr>
            <a:spLocks noChangeShapeType="1"/>
          </p:cNvSpPr>
          <p:nvPr/>
        </p:nvSpPr>
        <p:spPr bwMode="auto">
          <a:xfrm flipV="1">
            <a:off x="7019925" y="2565400"/>
            <a:ext cx="1008063" cy="0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  <a:headEnd type="oval" w="med" len="med"/>
            <a:tailEnd type="oval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pic>
        <p:nvPicPr>
          <p:cNvPr id="4100" name="Рисунок 5" descr="post-273238-128768817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84313"/>
            <a:ext cx="18145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412875"/>
            <a:ext cx="195738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2" descr="бе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463" y="1773238"/>
            <a:ext cx="1128712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981075"/>
            <a:ext cx="1957388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7" descr="b9474d314bf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349500"/>
            <a:ext cx="1223962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00213"/>
            <a:ext cx="19558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Прямоугольник 9"/>
          <p:cNvSpPr>
            <a:spLocks noChangeArrowheads="1"/>
          </p:cNvSpPr>
          <p:nvPr/>
        </p:nvSpPr>
        <p:spPr bwMode="auto">
          <a:xfrm>
            <a:off x="3779838" y="1268413"/>
            <a:ext cx="4824412" cy="523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Нахождение дроби от числа. </a:t>
            </a:r>
          </a:p>
        </p:txBody>
      </p:sp>
      <p:grpSp>
        <p:nvGrpSpPr>
          <p:cNvPr id="3" name="Group 592"/>
          <p:cNvGrpSpPr>
            <a:grpSpLocks/>
          </p:cNvGrpSpPr>
          <p:nvPr/>
        </p:nvGrpSpPr>
        <p:grpSpPr bwMode="auto">
          <a:xfrm rot="20239432" flipH="1">
            <a:off x="1574800" y="3560763"/>
            <a:ext cx="920750" cy="469900"/>
            <a:chOff x="4649" y="2704"/>
            <a:chExt cx="544" cy="296"/>
          </a:xfrm>
        </p:grpSpPr>
        <p:grpSp>
          <p:nvGrpSpPr>
            <p:cNvPr id="4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5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250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51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248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49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246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47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9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241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42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239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40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237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38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3" name="Group 592"/>
          <p:cNvGrpSpPr>
            <a:grpSpLocks/>
          </p:cNvGrpSpPr>
          <p:nvPr/>
        </p:nvGrpSpPr>
        <p:grpSpPr bwMode="auto">
          <a:xfrm rot="20239432" flipH="1">
            <a:off x="2322513" y="3516313"/>
            <a:ext cx="920750" cy="469900"/>
            <a:chOff x="4649" y="2704"/>
            <a:chExt cx="544" cy="296"/>
          </a:xfrm>
        </p:grpSpPr>
        <p:grpSp>
          <p:nvGrpSpPr>
            <p:cNvPr id="14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15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230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31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228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29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226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27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19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221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22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219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20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1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217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18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4109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700213"/>
            <a:ext cx="1957388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" name="Group 592"/>
          <p:cNvGrpSpPr>
            <a:grpSpLocks/>
          </p:cNvGrpSpPr>
          <p:nvPr/>
        </p:nvGrpSpPr>
        <p:grpSpPr bwMode="auto">
          <a:xfrm rot="20239432" flipH="1">
            <a:off x="2251075" y="3516313"/>
            <a:ext cx="919163" cy="469900"/>
            <a:chOff x="4649" y="2704"/>
            <a:chExt cx="544" cy="296"/>
          </a:xfrm>
        </p:grpSpPr>
        <p:grpSp>
          <p:nvGrpSpPr>
            <p:cNvPr id="23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24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210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11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208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09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6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206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07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7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28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201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02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9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199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200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30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197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98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1" name="Group 592"/>
          <p:cNvGrpSpPr>
            <a:grpSpLocks/>
          </p:cNvGrpSpPr>
          <p:nvPr/>
        </p:nvGrpSpPr>
        <p:grpSpPr bwMode="auto">
          <a:xfrm rot="20239432" flipH="1">
            <a:off x="55563" y="3587750"/>
            <a:ext cx="919162" cy="469900"/>
            <a:chOff x="4649" y="2704"/>
            <a:chExt cx="544" cy="296"/>
          </a:xfrm>
        </p:grpSpPr>
        <p:grpSp>
          <p:nvGrpSpPr>
            <p:cNvPr id="4096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4097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190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91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098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188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89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099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186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87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107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4108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181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82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10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179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80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11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177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78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112" name="Group 592"/>
          <p:cNvGrpSpPr>
            <a:grpSpLocks/>
          </p:cNvGrpSpPr>
          <p:nvPr/>
        </p:nvGrpSpPr>
        <p:grpSpPr bwMode="auto">
          <a:xfrm rot="20239432" flipH="1">
            <a:off x="1609725" y="3838575"/>
            <a:ext cx="739775" cy="471488"/>
            <a:chOff x="4649" y="2704"/>
            <a:chExt cx="544" cy="296"/>
          </a:xfrm>
        </p:grpSpPr>
        <p:grpSp>
          <p:nvGrpSpPr>
            <p:cNvPr id="4113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4114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170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71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15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168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69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17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166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67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127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4128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161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62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30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159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60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31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157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58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132" name="Group 592"/>
          <p:cNvGrpSpPr>
            <a:grpSpLocks/>
          </p:cNvGrpSpPr>
          <p:nvPr/>
        </p:nvGrpSpPr>
        <p:grpSpPr bwMode="auto">
          <a:xfrm rot="20239432" flipH="1">
            <a:off x="2322513" y="3732213"/>
            <a:ext cx="920750" cy="469900"/>
            <a:chOff x="4649" y="2704"/>
            <a:chExt cx="544" cy="296"/>
          </a:xfrm>
        </p:grpSpPr>
        <p:grpSp>
          <p:nvGrpSpPr>
            <p:cNvPr id="4133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4134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150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51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35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148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49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36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146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47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143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4144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4141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42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45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4139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40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4152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4137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4138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39" name="Прямоугольник 138"/>
          <p:cNvSpPr/>
          <p:nvPr/>
        </p:nvSpPr>
        <p:spPr>
          <a:xfrm>
            <a:off x="4500563" y="4868863"/>
            <a:ext cx="4824412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Tx/>
              <a:buAutoNum type="arabicParenR"/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800 : 4 = 200 (дер.) –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часть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2)  200 * 3 = 600 (дер.)	</a:t>
            </a:r>
          </a:p>
        </p:txBody>
      </p:sp>
      <p:grpSp>
        <p:nvGrpSpPr>
          <p:cNvPr id="4153" name="Группа 139"/>
          <p:cNvGrpSpPr>
            <a:grpSpLocks/>
          </p:cNvGrpSpPr>
          <p:nvPr/>
        </p:nvGrpSpPr>
        <p:grpSpPr bwMode="auto">
          <a:xfrm>
            <a:off x="47625" y="4881563"/>
            <a:ext cx="4392613" cy="1262062"/>
            <a:chOff x="4225773" y="4089274"/>
            <a:chExt cx="4248472" cy="1261705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225773" y="4089274"/>
              <a:ext cx="4248472" cy="1261705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tx1"/>
                  </a:solidFill>
                </a:rPr>
                <a:t>Всего - 800 дер.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tx1"/>
                  </a:solidFill>
                </a:rPr>
                <a:t>Сосны-  </a:t>
              </a:r>
              <a:r>
                <a:rPr lang="en-US" sz="3200" b="1" dirty="0">
                  <a:solidFill>
                    <a:schemeClr val="tx1"/>
                  </a:solidFill>
                </a:rPr>
                <a:t>3/4</a:t>
              </a:r>
              <a:r>
                <a:rPr lang="ru-RU" sz="3200" b="1" dirty="0">
                  <a:solidFill>
                    <a:schemeClr val="tx1"/>
                  </a:solidFill>
                </a:rPr>
                <a:t> </a:t>
              </a:r>
              <a:r>
                <a:rPr lang="ru-RU" sz="3200" b="1" dirty="0">
                  <a:solidFill>
                    <a:srgbClr val="C00000"/>
                  </a:solidFill>
                </a:rPr>
                <a:t>от</a:t>
              </a:r>
              <a:r>
                <a:rPr lang="ru-RU" sz="3200" b="1" dirty="0">
                  <a:solidFill>
                    <a:schemeClr val="tx1"/>
                  </a:solidFill>
                </a:rPr>
                <a:t>            </a:t>
              </a:r>
              <a:r>
                <a:rPr lang="ru-RU" sz="4400" b="1" dirty="0">
                  <a:solidFill>
                    <a:schemeClr val="tx1"/>
                  </a:solidFill>
                </a:rPr>
                <a:t>-?</a:t>
              </a:r>
            </a:p>
          </p:txBody>
        </p:sp>
        <p:sp>
          <p:nvSpPr>
            <p:cNvPr id="148" name="AutoShape 34"/>
            <p:cNvSpPr>
              <a:spLocks/>
            </p:cNvSpPr>
            <p:nvPr/>
          </p:nvSpPr>
          <p:spPr bwMode="auto">
            <a:xfrm>
              <a:off x="7021750" y="4365421"/>
              <a:ext cx="718571" cy="576099"/>
            </a:xfrm>
            <a:prstGeom prst="rightBracket">
              <a:avLst>
                <a:gd name="adj" fmla="val 50000"/>
              </a:avLst>
            </a:prstGeom>
            <a:noFill/>
            <a:ln w="57150">
              <a:solidFill>
                <a:schemeClr val="tx1"/>
              </a:solidFill>
              <a:headEnd type="stealth" w="lg" len="lg"/>
              <a:tailEnd type="oval" w="med" len="med"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4116" name="Прямоугольник 149"/>
          <p:cNvSpPr>
            <a:spLocks noChangeArrowheads="1"/>
          </p:cNvSpPr>
          <p:nvPr/>
        </p:nvSpPr>
        <p:spPr bwMode="auto">
          <a:xfrm>
            <a:off x="5003800" y="5949950"/>
            <a:ext cx="27733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Arial" charset="0"/>
              </a:rPr>
              <a:t>Ответ: </a:t>
            </a:r>
            <a:r>
              <a:rPr lang="ru-RU" sz="2400">
                <a:latin typeface="Arial" charset="0"/>
              </a:rPr>
              <a:t>600 сосен.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39750" y="115888"/>
            <a:ext cx="8172450" cy="8683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</a:rPr>
              <a:t>В лесу 800 деревьев. Сосны составляют 3</a:t>
            </a:r>
            <a:r>
              <a:rPr lang="en-US" sz="2800" b="1" i="1" dirty="0">
                <a:solidFill>
                  <a:schemeClr val="tx1"/>
                </a:solidFill>
              </a:rPr>
              <a:t>/4</a:t>
            </a:r>
            <a:r>
              <a:rPr lang="ru-RU" sz="2800" b="1" i="1" dirty="0">
                <a:solidFill>
                  <a:schemeClr val="tx1"/>
                </a:solidFill>
              </a:rPr>
              <a:t> всех деревьев. Сколько сосен в лесу?</a:t>
            </a:r>
          </a:p>
        </p:txBody>
      </p:sp>
      <p:sp>
        <p:nvSpPr>
          <p:cNvPr id="4118" name="Line 27"/>
          <p:cNvSpPr>
            <a:spLocks noChangeShapeType="1"/>
          </p:cNvSpPr>
          <p:nvPr/>
        </p:nvSpPr>
        <p:spPr bwMode="auto">
          <a:xfrm flipV="1">
            <a:off x="3995738" y="2565400"/>
            <a:ext cx="1008062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19" name="Прямоугольник 163"/>
          <p:cNvSpPr>
            <a:spLocks noChangeArrowheads="1"/>
          </p:cNvSpPr>
          <p:nvPr/>
        </p:nvSpPr>
        <p:spPr bwMode="auto">
          <a:xfrm>
            <a:off x="5219700" y="1916113"/>
            <a:ext cx="7778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3</a:t>
            </a:r>
            <a:r>
              <a:rPr lang="en-US" sz="3200" b="1">
                <a:solidFill>
                  <a:srgbClr val="000000"/>
                </a:solidFill>
              </a:rPr>
              <a:t>/4</a:t>
            </a:r>
            <a:endParaRPr lang="ru-RU" sz="3200"/>
          </a:p>
        </p:txBody>
      </p:sp>
      <p:sp>
        <p:nvSpPr>
          <p:cNvPr id="4120" name="Прямоугольник 165"/>
          <p:cNvSpPr>
            <a:spLocks noChangeArrowheads="1"/>
          </p:cNvSpPr>
          <p:nvPr/>
        </p:nvSpPr>
        <p:spPr bwMode="auto">
          <a:xfrm>
            <a:off x="4427538" y="2565400"/>
            <a:ext cx="21605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        с о с н ы</a:t>
            </a:r>
          </a:p>
        </p:txBody>
      </p:sp>
      <p:sp>
        <p:nvSpPr>
          <p:cNvPr id="4121" name="AutoShape 13"/>
          <p:cNvSpPr>
            <a:spLocks/>
          </p:cNvSpPr>
          <p:nvPr/>
        </p:nvSpPr>
        <p:spPr bwMode="auto">
          <a:xfrm rot="-5400000">
            <a:off x="5818982" y="885031"/>
            <a:ext cx="458788" cy="4105275"/>
          </a:xfrm>
          <a:prstGeom prst="leftBrace">
            <a:avLst>
              <a:gd name="adj1" fmla="val 39148"/>
              <a:gd name="adj2" fmla="val 5217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2" name="Прямоугольник 168"/>
          <p:cNvSpPr>
            <a:spLocks noChangeArrowheads="1"/>
          </p:cNvSpPr>
          <p:nvPr/>
        </p:nvSpPr>
        <p:spPr bwMode="auto">
          <a:xfrm>
            <a:off x="5508625" y="3068638"/>
            <a:ext cx="1481138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800 </a:t>
            </a:r>
            <a:r>
              <a:rPr lang="ru-RU" sz="2400" b="1">
                <a:solidFill>
                  <a:srgbClr val="000000"/>
                </a:solidFill>
              </a:rPr>
              <a:t>дер.</a:t>
            </a:r>
            <a:endParaRPr lang="ru-RU" sz="2400"/>
          </a:p>
        </p:txBody>
      </p:sp>
      <p:pic>
        <p:nvPicPr>
          <p:cNvPr id="4123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400" y="6308725"/>
            <a:ext cx="557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24" name="Line 27"/>
          <p:cNvSpPr>
            <a:spLocks noChangeShapeType="1"/>
          </p:cNvSpPr>
          <p:nvPr/>
        </p:nvSpPr>
        <p:spPr bwMode="auto">
          <a:xfrm flipV="1">
            <a:off x="5003800" y="2565400"/>
            <a:ext cx="1008063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125" name="Line 27"/>
          <p:cNvSpPr>
            <a:spLocks noChangeShapeType="1"/>
          </p:cNvSpPr>
          <p:nvPr/>
        </p:nvSpPr>
        <p:spPr bwMode="auto">
          <a:xfrm flipV="1">
            <a:off x="6011863" y="2565400"/>
            <a:ext cx="1008062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pic>
        <p:nvPicPr>
          <p:cNvPr id="4126" name="Объект 11" descr="Animal chat 1.gif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411413" y="3068638"/>
            <a:ext cx="81438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154" name="Группа 156"/>
          <p:cNvGrpSpPr>
            <a:grpSpLocks/>
          </p:cNvGrpSpPr>
          <p:nvPr/>
        </p:nvGrpSpPr>
        <p:grpSpPr bwMode="auto">
          <a:xfrm>
            <a:off x="4608513" y="4508500"/>
            <a:ext cx="4373562" cy="2160588"/>
            <a:chOff x="179512" y="4293096"/>
            <a:chExt cx="5302696" cy="2232248"/>
          </a:xfrm>
        </p:grpSpPr>
        <p:sp>
          <p:nvSpPr>
            <p:cNvPr id="161" name="Прямоугольник 160"/>
            <p:cNvSpPr/>
            <p:nvPr/>
          </p:nvSpPr>
          <p:spPr>
            <a:xfrm rot="5400000">
              <a:off x="1714736" y="2757872"/>
              <a:ext cx="2232248" cy="530269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4129" name="Прямоугольник 161"/>
            <p:cNvSpPr>
              <a:spLocks noChangeArrowheads="1"/>
            </p:cNvSpPr>
            <p:nvPr/>
          </p:nvSpPr>
          <p:spPr bwMode="auto">
            <a:xfrm>
              <a:off x="1892691" y="4437112"/>
              <a:ext cx="19727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u="sng">
                  <a:latin typeface="Arial" charset="0"/>
                </a:rPr>
                <a:t>Решение</a:t>
              </a:r>
              <a:r>
                <a:rPr lang="ru-RU" sz="2800" b="1">
                  <a:latin typeface="Arial" charset="0"/>
                </a:rPr>
                <a:t>: </a:t>
              </a:r>
              <a:endParaRPr lang="ru-RU" sz="2800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5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Прямоугольник 169"/>
          <p:cNvSpPr/>
          <p:nvPr/>
        </p:nvSpPr>
        <p:spPr>
          <a:xfrm>
            <a:off x="0" y="23813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123" name="Рисунок 5" descr="post-273238-1287688177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484313"/>
            <a:ext cx="181451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1412875"/>
            <a:ext cx="1957387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2" descr="бер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" y="1773238"/>
            <a:ext cx="11303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981075"/>
            <a:ext cx="1957388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7" descr="b9474d314bf6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349500"/>
            <a:ext cx="1223962" cy="204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6375" y="1700213"/>
            <a:ext cx="1955800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Прямоугольник 9"/>
          <p:cNvSpPr>
            <a:spLocks noChangeArrowheads="1"/>
          </p:cNvSpPr>
          <p:nvPr/>
        </p:nvSpPr>
        <p:spPr bwMode="auto">
          <a:xfrm>
            <a:off x="3059113" y="1125538"/>
            <a:ext cx="5976937" cy="4603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Нахождение числа по значению его дроби.</a:t>
            </a:r>
          </a:p>
        </p:txBody>
      </p:sp>
      <p:grpSp>
        <p:nvGrpSpPr>
          <p:cNvPr id="3" name="Group 592"/>
          <p:cNvGrpSpPr>
            <a:grpSpLocks/>
          </p:cNvGrpSpPr>
          <p:nvPr/>
        </p:nvGrpSpPr>
        <p:grpSpPr bwMode="auto">
          <a:xfrm rot="20239432" flipH="1">
            <a:off x="1574800" y="3560763"/>
            <a:ext cx="920750" cy="469900"/>
            <a:chOff x="4649" y="2704"/>
            <a:chExt cx="544" cy="296"/>
          </a:xfrm>
        </p:grpSpPr>
        <p:grpSp>
          <p:nvGrpSpPr>
            <p:cNvPr id="4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5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77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78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75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76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73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74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9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68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69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66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67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64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65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2" name="Group 592"/>
          <p:cNvGrpSpPr>
            <a:grpSpLocks/>
          </p:cNvGrpSpPr>
          <p:nvPr/>
        </p:nvGrpSpPr>
        <p:grpSpPr bwMode="auto">
          <a:xfrm rot="20239432" flipH="1">
            <a:off x="2322513" y="3516313"/>
            <a:ext cx="920750" cy="469900"/>
            <a:chOff x="4649" y="2704"/>
            <a:chExt cx="544" cy="296"/>
          </a:xfrm>
        </p:grpSpPr>
        <p:grpSp>
          <p:nvGrpSpPr>
            <p:cNvPr id="13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14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57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58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55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56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53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54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7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18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48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49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46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47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44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45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pic>
        <p:nvPicPr>
          <p:cNvPr id="5132" name="Picture 18" descr="дуб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700213"/>
            <a:ext cx="1957388" cy="241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592"/>
          <p:cNvGrpSpPr>
            <a:grpSpLocks/>
          </p:cNvGrpSpPr>
          <p:nvPr/>
        </p:nvGrpSpPr>
        <p:grpSpPr bwMode="auto">
          <a:xfrm rot="20239432" flipH="1">
            <a:off x="2251075" y="3516313"/>
            <a:ext cx="919163" cy="469900"/>
            <a:chOff x="4649" y="2704"/>
            <a:chExt cx="544" cy="296"/>
          </a:xfrm>
        </p:grpSpPr>
        <p:grpSp>
          <p:nvGrpSpPr>
            <p:cNvPr id="22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23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37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38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4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35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36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5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33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34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26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27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28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29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8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26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27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29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24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25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0" name="Group 592"/>
          <p:cNvGrpSpPr>
            <a:grpSpLocks/>
          </p:cNvGrpSpPr>
          <p:nvPr/>
        </p:nvGrpSpPr>
        <p:grpSpPr bwMode="auto">
          <a:xfrm rot="20239432" flipH="1">
            <a:off x="55563" y="3587750"/>
            <a:ext cx="919162" cy="469900"/>
            <a:chOff x="4649" y="2704"/>
            <a:chExt cx="544" cy="296"/>
          </a:xfrm>
        </p:grpSpPr>
        <p:grpSp>
          <p:nvGrpSpPr>
            <p:cNvPr id="31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5152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17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18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57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15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16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59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13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14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160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5161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208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09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62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206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07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63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204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205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170" name="Group 592"/>
          <p:cNvGrpSpPr>
            <a:grpSpLocks/>
          </p:cNvGrpSpPr>
          <p:nvPr/>
        </p:nvGrpSpPr>
        <p:grpSpPr bwMode="auto">
          <a:xfrm rot="20239432" flipH="1">
            <a:off x="1609725" y="3838575"/>
            <a:ext cx="739775" cy="471488"/>
            <a:chOff x="4649" y="2704"/>
            <a:chExt cx="544" cy="296"/>
          </a:xfrm>
        </p:grpSpPr>
        <p:grpSp>
          <p:nvGrpSpPr>
            <p:cNvPr id="5171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5172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197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98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79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195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96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80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193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94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181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5182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188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89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83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186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87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190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184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85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191" name="Group 592"/>
          <p:cNvGrpSpPr>
            <a:grpSpLocks/>
          </p:cNvGrpSpPr>
          <p:nvPr/>
        </p:nvGrpSpPr>
        <p:grpSpPr bwMode="auto">
          <a:xfrm rot="20239432" flipH="1">
            <a:off x="2322513" y="3732213"/>
            <a:ext cx="920750" cy="469900"/>
            <a:chOff x="4649" y="2704"/>
            <a:chExt cx="544" cy="296"/>
          </a:xfrm>
        </p:grpSpPr>
        <p:grpSp>
          <p:nvGrpSpPr>
            <p:cNvPr id="5192" name="Group 593"/>
            <p:cNvGrpSpPr>
              <a:grpSpLocks/>
            </p:cNvGrpSpPr>
            <p:nvPr/>
          </p:nvGrpSpPr>
          <p:grpSpPr bwMode="auto">
            <a:xfrm rot="20634609" flipH="1">
              <a:off x="4649" y="2795"/>
              <a:ext cx="272" cy="205"/>
              <a:chOff x="4694" y="3475"/>
              <a:chExt cx="363" cy="432"/>
            </a:xfrm>
          </p:grpSpPr>
          <p:grpSp>
            <p:nvGrpSpPr>
              <p:cNvPr id="5199" name="Group 59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177" name="Freeform 59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78" name="Freeform 59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00" name="Group 59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175" name="Freeform 59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76" name="Freeform 59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01" name="Group 60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173" name="Freeform 60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74" name="Freeform 60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  <p:grpSp>
          <p:nvGrpSpPr>
            <p:cNvPr id="5202" name="Group 603"/>
            <p:cNvGrpSpPr>
              <a:grpSpLocks/>
            </p:cNvGrpSpPr>
            <p:nvPr/>
          </p:nvGrpSpPr>
          <p:grpSpPr bwMode="auto">
            <a:xfrm rot="-519260">
              <a:off x="4921" y="2704"/>
              <a:ext cx="272" cy="205"/>
              <a:chOff x="4694" y="3475"/>
              <a:chExt cx="363" cy="432"/>
            </a:xfrm>
          </p:grpSpPr>
          <p:grpSp>
            <p:nvGrpSpPr>
              <p:cNvPr id="5203" name="Group 604"/>
              <p:cNvGrpSpPr>
                <a:grpSpLocks/>
              </p:cNvGrpSpPr>
              <p:nvPr/>
            </p:nvGrpSpPr>
            <p:grpSpPr bwMode="auto">
              <a:xfrm>
                <a:off x="4694" y="3475"/>
                <a:ext cx="136" cy="341"/>
                <a:chOff x="4694" y="3475"/>
                <a:chExt cx="136" cy="341"/>
              </a:xfrm>
            </p:grpSpPr>
            <p:sp>
              <p:nvSpPr>
                <p:cNvPr id="5168" name="Freeform 605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69" name="Freeform 606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10" name="Group 607"/>
              <p:cNvGrpSpPr>
                <a:grpSpLocks/>
              </p:cNvGrpSpPr>
              <p:nvPr/>
            </p:nvGrpSpPr>
            <p:grpSpPr bwMode="auto">
              <a:xfrm rot="451181">
                <a:off x="4785" y="3521"/>
                <a:ext cx="136" cy="341"/>
                <a:chOff x="4694" y="3475"/>
                <a:chExt cx="136" cy="341"/>
              </a:xfrm>
            </p:grpSpPr>
            <p:sp>
              <p:nvSpPr>
                <p:cNvPr id="5166" name="Freeform 608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67" name="Freeform 609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  <p:grpSp>
            <p:nvGrpSpPr>
              <p:cNvPr id="5211" name="Group 610"/>
              <p:cNvGrpSpPr>
                <a:grpSpLocks/>
              </p:cNvGrpSpPr>
              <p:nvPr/>
            </p:nvGrpSpPr>
            <p:grpSpPr bwMode="auto">
              <a:xfrm rot="1557406">
                <a:off x="4921" y="3566"/>
                <a:ext cx="136" cy="341"/>
                <a:chOff x="4694" y="3475"/>
                <a:chExt cx="136" cy="341"/>
              </a:xfrm>
            </p:grpSpPr>
            <p:sp>
              <p:nvSpPr>
                <p:cNvPr id="5164" name="Freeform 611"/>
                <p:cNvSpPr>
                  <a:spLocks/>
                </p:cNvSpPr>
                <p:nvPr/>
              </p:nvSpPr>
              <p:spPr bwMode="auto">
                <a:xfrm>
                  <a:off x="4694" y="3475"/>
                  <a:ext cx="136" cy="318"/>
                </a:xfrm>
                <a:custGeom>
                  <a:avLst/>
                  <a:gdLst>
                    <a:gd name="T0" fmla="*/ 136 w 136"/>
                    <a:gd name="T1" fmla="*/ 0 h 318"/>
                    <a:gd name="T2" fmla="*/ 46 w 136"/>
                    <a:gd name="T3" fmla="*/ 137 h 318"/>
                    <a:gd name="T4" fmla="*/ 0 w 136"/>
                    <a:gd name="T5" fmla="*/ 318 h 318"/>
                    <a:gd name="T6" fmla="*/ 0 60000 65536"/>
                    <a:gd name="T7" fmla="*/ 0 60000 65536"/>
                    <a:gd name="T8" fmla="*/ 0 60000 65536"/>
                    <a:gd name="T9" fmla="*/ 0 w 136"/>
                    <a:gd name="T10" fmla="*/ 0 h 318"/>
                    <a:gd name="T11" fmla="*/ 136 w 136"/>
                    <a:gd name="T12" fmla="*/ 318 h 31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36" h="318">
                      <a:moveTo>
                        <a:pt x="136" y="0"/>
                      </a:moveTo>
                      <a:cubicBezTo>
                        <a:pt x="102" y="42"/>
                        <a:pt x="69" y="84"/>
                        <a:pt x="46" y="137"/>
                      </a:cubicBezTo>
                      <a:cubicBezTo>
                        <a:pt x="23" y="190"/>
                        <a:pt x="11" y="254"/>
                        <a:pt x="0" y="318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  <p:sp>
              <p:nvSpPr>
                <p:cNvPr id="5165" name="Freeform 612"/>
                <p:cNvSpPr>
                  <a:spLocks/>
                </p:cNvSpPr>
                <p:nvPr/>
              </p:nvSpPr>
              <p:spPr bwMode="auto">
                <a:xfrm>
                  <a:off x="4736" y="3480"/>
                  <a:ext cx="88" cy="336"/>
                </a:xfrm>
                <a:custGeom>
                  <a:avLst/>
                  <a:gdLst>
                    <a:gd name="T0" fmla="*/ 88 w 88"/>
                    <a:gd name="T1" fmla="*/ 0 h 336"/>
                    <a:gd name="T2" fmla="*/ 16 w 88"/>
                    <a:gd name="T3" fmla="*/ 200 h 336"/>
                    <a:gd name="T4" fmla="*/ 0 w 88"/>
                    <a:gd name="T5" fmla="*/ 336 h 336"/>
                    <a:gd name="T6" fmla="*/ 0 60000 65536"/>
                    <a:gd name="T7" fmla="*/ 0 60000 65536"/>
                    <a:gd name="T8" fmla="*/ 0 60000 65536"/>
                    <a:gd name="T9" fmla="*/ 0 w 88"/>
                    <a:gd name="T10" fmla="*/ 0 h 336"/>
                    <a:gd name="T11" fmla="*/ 88 w 88"/>
                    <a:gd name="T12" fmla="*/ 336 h 3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88" h="336">
                      <a:moveTo>
                        <a:pt x="88" y="0"/>
                      </a:moveTo>
                      <a:cubicBezTo>
                        <a:pt x="76" y="33"/>
                        <a:pt x="31" y="144"/>
                        <a:pt x="16" y="200"/>
                      </a:cubicBezTo>
                      <a:cubicBezTo>
                        <a:pt x="1" y="256"/>
                        <a:pt x="3" y="308"/>
                        <a:pt x="0" y="336"/>
                      </a:cubicBezTo>
                    </a:path>
                  </a:pathLst>
                </a:custGeom>
                <a:solidFill>
                  <a:srgbClr val="66FF66"/>
                </a:solidFill>
                <a:ln w="28575">
                  <a:solidFill>
                    <a:srgbClr val="33CC33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5137" name="Прямоугольник 138"/>
          <p:cNvSpPr>
            <a:spLocks noChangeArrowheads="1"/>
          </p:cNvSpPr>
          <p:nvPr/>
        </p:nvSpPr>
        <p:spPr bwMode="auto">
          <a:xfrm>
            <a:off x="4427538" y="4941888"/>
            <a:ext cx="48244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</a:rPr>
              <a:t>1) 600 : 3 = 200 (дер.) – 1 часть</a:t>
            </a:r>
          </a:p>
          <a:p>
            <a:r>
              <a:rPr lang="ru-RU" sz="2400">
                <a:latin typeface="Arial" charset="0"/>
              </a:rPr>
              <a:t>2) 200 </a:t>
            </a:r>
            <a:r>
              <a:rPr lang="ru-RU" sz="2400" b="1" baseline="30000">
                <a:latin typeface="Arial" charset="0"/>
              </a:rPr>
              <a:t>.</a:t>
            </a:r>
            <a:r>
              <a:rPr lang="ru-RU" sz="2400">
                <a:latin typeface="Arial" charset="0"/>
              </a:rPr>
              <a:t> 4 = 800 (дер.)</a:t>
            </a:r>
          </a:p>
        </p:txBody>
      </p:sp>
      <p:sp>
        <p:nvSpPr>
          <p:cNvPr id="5138" name="Прямоугольник 149"/>
          <p:cNvSpPr>
            <a:spLocks noChangeArrowheads="1"/>
          </p:cNvSpPr>
          <p:nvPr/>
        </p:nvSpPr>
        <p:spPr bwMode="auto">
          <a:xfrm>
            <a:off x="4932363" y="5876925"/>
            <a:ext cx="330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Arial" charset="0"/>
              </a:rPr>
              <a:t>Ответ: </a:t>
            </a:r>
            <a:r>
              <a:rPr lang="ru-RU" sz="2400">
                <a:latin typeface="Arial" charset="0"/>
              </a:rPr>
              <a:t>800 деревьев.</a:t>
            </a:r>
          </a:p>
        </p:txBody>
      </p:sp>
      <p:grpSp>
        <p:nvGrpSpPr>
          <p:cNvPr id="5212" name="Группа 159"/>
          <p:cNvGrpSpPr>
            <a:grpSpLocks/>
          </p:cNvGrpSpPr>
          <p:nvPr/>
        </p:nvGrpSpPr>
        <p:grpSpPr bwMode="auto">
          <a:xfrm>
            <a:off x="4356100" y="4292600"/>
            <a:ext cx="4679950" cy="2232025"/>
            <a:chOff x="179512" y="4293096"/>
            <a:chExt cx="5302696" cy="2232248"/>
          </a:xfrm>
        </p:grpSpPr>
        <p:sp>
          <p:nvSpPr>
            <p:cNvPr id="158" name="Прямоугольник 157"/>
            <p:cNvSpPr/>
            <p:nvPr/>
          </p:nvSpPr>
          <p:spPr>
            <a:xfrm rot="5400000">
              <a:off x="1714735" y="2757873"/>
              <a:ext cx="2232248" cy="530269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5158" name="Прямоугольник 158"/>
            <p:cNvSpPr>
              <a:spLocks noChangeArrowheads="1"/>
            </p:cNvSpPr>
            <p:nvPr/>
          </p:nvSpPr>
          <p:spPr bwMode="auto">
            <a:xfrm>
              <a:off x="1892691" y="4437112"/>
              <a:ext cx="1972720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800" b="1" u="sng">
                  <a:latin typeface="Arial" charset="0"/>
                </a:rPr>
                <a:t>Решение</a:t>
              </a:r>
              <a:r>
                <a:rPr lang="ru-RU" sz="2800" b="1">
                  <a:latin typeface="Arial" charset="0"/>
                </a:rPr>
                <a:t>: </a:t>
              </a:r>
              <a:endParaRPr lang="ru-RU" sz="2800">
                <a:latin typeface="Arial" charset="0"/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539750" y="115888"/>
            <a:ext cx="8172450" cy="8683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1"/>
                </a:solidFill>
              </a:rPr>
              <a:t>В лесу 600 сосен, что составляет 3</a:t>
            </a:r>
            <a:r>
              <a:rPr lang="en-US" sz="2800" b="1" i="1" dirty="0">
                <a:solidFill>
                  <a:schemeClr val="tx1"/>
                </a:solidFill>
              </a:rPr>
              <a:t>/</a:t>
            </a:r>
            <a:r>
              <a:rPr lang="ru-RU" sz="2800" b="1" i="1" dirty="0">
                <a:solidFill>
                  <a:schemeClr val="tx1"/>
                </a:solidFill>
              </a:rPr>
              <a:t>4 всех деревьев. Сколько всего деревьев в лесу?</a:t>
            </a:r>
          </a:p>
        </p:txBody>
      </p:sp>
      <p:sp>
        <p:nvSpPr>
          <p:cNvPr id="5141" name="Прямоугольник 165"/>
          <p:cNvSpPr>
            <a:spLocks noChangeArrowheads="1"/>
          </p:cNvSpPr>
          <p:nvPr/>
        </p:nvSpPr>
        <p:spPr bwMode="auto">
          <a:xfrm>
            <a:off x="5003800" y="2565400"/>
            <a:ext cx="993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сосны</a:t>
            </a:r>
          </a:p>
        </p:txBody>
      </p:sp>
      <p:sp>
        <p:nvSpPr>
          <p:cNvPr id="5142" name="AutoShape 13"/>
          <p:cNvSpPr>
            <a:spLocks/>
          </p:cNvSpPr>
          <p:nvPr/>
        </p:nvSpPr>
        <p:spPr bwMode="auto">
          <a:xfrm rot="-5400000">
            <a:off x="5616575" y="1449388"/>
            <a:ext cx="719137" cy="4103688"/>
          </a:xfrm>
          <a:prstGeom prst="leftBrace">
            <a:avLst>
              <a:gd name="adj1" fmla="val 31570"/>
              <a:gd name="adj2" fmla="val 52171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Прямоугольник 168"/>
          <p:cNvSpPr>
            <a:spLocks noChangeArrowheads="1"/>
          </p:cNvSpPr>
          <p:nvPr/>
        </p:nvSpPr>
        <p:spPr bwMode="auto">
          <a:xfrm>
            <a:off x="5795963" y="3716338"/>
            <a:ext cx="10477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? </a:t>
            </a:r>
            <a:r>
              <a:rPr lang="ru-RU" sz="2400" b="1">
                <a:solidFill>
                  <a:srgbClr val="000000"/>
                </a:solidFill>
              </a:rPr>
              <a:t>дер.</a:t>
            </a:r>
            <a:endParaRPr lang="ru-RU" sz="2400"/>
          </a:p>
        </p:txBody>
      </p:sp>
      <p:sp>
        <p:nvSpPr>
          <p:cNvPr id="5144" name="Прямоугольник 160"/>
          <p:cNvSpPr>
            <a:spLocks noChangeArrowheads="1"/>
          </p:cNvSpPr>
          <p:nvPr/>
        </p:nvSpPr>
        <p:spPr bwMode="auto">
          <a:xfrm>
            <a:off x="4787900" y="2205038"/>
            <a:ext cx="1482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000000"/>
                </a:solidFill>
              </a:rPr>
              <a:t>600 </a:t>
            </a:r>
            <a:r>
              <a:rPr lang="ru-RU" sz="2400" b="1">
                <a:solidFill>
                  <a:srgbClr val="000000"/>
                </a:solidFill>
              </a:rPr>
              <a:t>дер.</a:t>
            </a:r>
            <a:endParaRPr lang="ru-RU" sz="2400"/>
          </a:p>
        </p:txBody>
      </p:sp>
      <p:pic>
        <p:nvPicPr>
          <p:cNvPr id="5145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08400" y="6308725"/>
            <a:ext cx="557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7" name="Прямоугольник 166"/>
          <p:cNvSpPr/>
          <p:nvPr/>
        </p:nvSpPr>
        <p:spPr>
          <a:xfrm>
            <a:off x="25400" y="4797425"/>
            <a:ext cx="4248150" cy="10763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600 </a:t>
            </a:r>
            <a:r>
              <a:rPr lang="ru-RU" sz="2400" b="1" dirty="0" err="1">
                <a:solidFill>
                  <a:schemeClr val="tx1"/>
                </a:solidFill>
              </a:rPr>
              <a:t>сос</a:t>
            </a:r>
            <a:r>
              <a:rPr lang="ru-RU" sz="3200" b="1" dirty="0">
                <a:solidFill>
                  <a:schemeClr val="tx1"/>
                </a:solidFill>
              </a:rPr>
              <a:t>.- </a:t>
            </a:r>
            <a:r>
              <a:rPr lang="ru-RU" sz="3200" b="1" dirty="0">
                <a:solidFill>
                  <a:srgbClr val="C00000"/>
                </a:solidFill>
              </a:rPr>
              <a:t>это</a:t>
            </a:r>
            <a:r>
              <a:rPr lang="ru-RU" sz="3200" b="1" dirty="0">
                <a:solidFill>
                  <a:schemeClr val="tx1"/>
                </a:solidFill>
              </a:rPr>
              <a:t> </a:t>
            </a:r>
            <a:r>
              <a:rPr lang="en-US" sz="3200" b="1" dirty="0">
                <a:solidFill>
                  <a:schemeClr val="tx1"/>
                </a:solidFill>
              </a:rPr>
              <a:t>3/4</a:t>
            </a:r>
            <a:r>
              <a:rPr lang="ru-RU" sz="3200" b="1" dirty="0">
                <a:solidFill>
                  <a:schemeClr val="tx1"/>
                </a:solidFill>
              </a:rPr>
              <a:t> от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Всего  -?</a:t>
            </a:r>
            <a:r>
              <a:rPr lang="ru-RU" sz="2400" b="1" dirty="0">
                <a:solidFill>
                  <a:schemeClr val="tx1"/>
                </a:solidFill>
              </a:rPr>
              <a:t>дер.</a:t>
            </a:r>
          </a:p>
        </p:txBody>
      </p:sp>
      <p:sp>
        <p:nvSpPr>
          <p:cNvPr id="173" name="AutoShape 34"/>
          <p:cNvSpPr>
            <a:spLocks/>
          </p:cNvSpPr>
          <p:nvPr/>
        </p:nvSpPr>
        <p:spPr bwMode="auto">
          <a:xfrm flipV="1">
            <a:off x="3419475" y="5084763"/>
            <a:ext cx="720725" cy="576262"/>
          </a:xfrm>
          <a:prstGeom prst="rightBracket">
            <a:avLst>
              <a:gd name="adj" fmla="val 50000"/>
            </a:avLst>
          </a:prstGeom>
          <a:noFill/>
          <a:ln w="57150">
            <a:solidFill>
              <a:schemeClr val="tx1"/>
            </a:solidFill>
            <a:headEnd type="stealth" w="lg" len="lg"/>
            <a:tailEnd type="oval" w="med" len="med"/>
          </a:ln>
          <a:extLst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148" name="Line 27"/>
          <p:cNvSpPr>
            <a:spLocks noChangeShapeType="1"/>
          </p:cNvSpPr>
          <p:nvPr/>
        </p:nvSpPr>
        <p:spPr bwMode="auto">
          <a:xfrm flipV="1">
            <a:off x="3924300" y="2997200"/>
            <a:ext cx="1008063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5149" name="Line 27"/>
          <p:cNvSpPr>
            <a:spLocks noChangeShapeType="1"/>
          </p:cNvSpPr>
          <p:nvPr/>
        </p:nvSpPr>
        <p:spPr bwMode="auto">
          <a:xfrm flipV="1">
            <a:off x="4932363" y="2997200"/>
            <a:ext cx="1008062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7" name="Line 27"/>
          <p:cNvSpPr>
            <a:spLocks noChangeShapeType="1"/>
          </p:cNvSpPr>
          <p:nvPr/>
        </p:nvSpPr>
        <p:spPr bwMode="auto">
          <a:xfrm flipV="1">
            <a:off x="6948488" y="2997200"/>
            <a:ext cx="1008062" cy="0"/>
          </a:xfrm>
          <a:prstGeom prst="line">
            <a:avLst/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  <a:round/>
            <a:headEnd type="oval" w="med" len="med"/>
            <a:tailEnd type="oval" w="med" len="med"/>
          </a:ln>
          <a:extLst>
            <a:ext uri="{909E8E84-426E-40DD-AFC4-6F175D3DCCD1}"/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5151" name="Line 27"/>
          <p:cNvSpPr>
            <a:spLocks noChangeShapeType="1"/>
          </p:cNvSpPr>
          <p:nvPr/>
        </p:nvSpPr>
        <p:spPr bwMode="auto">
          <a:xfrm flipV="1">
            <a:off x="5940425" y="2997200"/>
            <a:ext cx="1008063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grpSp>
        <p:nvGrpSpPr>
          <p:cNvPr id="5219" name="Group 28"/>
          <p:cNvGrpSpPr>
            <a:grpSpLocks/>
          </p:cNvGrpSpPr>
          <p:nvPr/>
        </p:nvGrpSpPr>
        <p:grpSpPr bwMode="auto">
          <a:xfrm>
            <a:off x="6588125" y="1844675"/>
            <a:ext cx="631825" cy="1027113"/>
            <a:chOff x="3402" y="1497"/>
            <a:chExt cx="398" cy="746"/>
          </a:xfrm>
        </p:grpSpPr>
        <p:sp>
          <p:nvSpPr>
            <p:cNvPr id="5154" name="Text Box 29"/>
            <p:cNvSpPr txBox="1">
              <a:spLocks noChangeArrowheads="1"/>
            </p:cNvSpPr>
            <p:nvPr/>
          </p:nvSpPr>
          <p:spPr bwMode="auto">
            <a:xfrm>
              <a:off x="3402" y="1497"/>
              <a:ext cx="367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ru-RU" sz="3200" b="1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kumimoji="1" lang="ru-RU" sz="2800" b="1">
                  <a:latin typeface="Comic Sans MS" pitchFamily="66" charset="0"/>
                </a:rPr>
                <a:t>3</a:t>
              </a:r>
            </a:p>
          </p:txBody>
        </p:sp>
        <p:sp>
          <p:nvSpPr>
            <p:cNvPr id="5155" name="Line 30"/>
            <p:cNvSpPr>
              <a:spLocks noChangeShapeType="1"/>
            </p:cNvSpPr>
            <p:nvPr/>
          </p:nvSpPr>
          <p:spPr bwMode="auto">
            <a:xfrm>
              <a:off x="3521" y="1863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6" name="Text Box 31"/>
            <p:cNvSpPr txBox="1">
              <a:spLocks noChangeArrowheads="1"/>
            </p:cNvSpPr>
            <p:nvPr/>
          </p:nvSpPr>
          <p:spPr bwMode="auto">
            <a:xfrm>
              <a:off x="3447" y="1863"/>
              <a:ext cx="353" cy="3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1" lang="ru-RU" sz="2800" b="1">
                  <a:latin typeface="Comic Sans MS" pitchFamily="66" charset="0"/>
                </a:rPr>
                <a:t> 4</a:t>
              </a:r>
            </a:p>
          </p:txBody>
        </p:sp>
      </p:grpSp>
      <p:pic>
        <p:nvPicPr>
          <p:cNvPr id="5153" name="Объект 11" descr="Animal chat 1.gif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lum bright="-20000" contrast="40000"/>
          </a:blip>
          <a:srcRect/>
          <a:stretch>
            <a:fillRect/>
          </a:stretch>
        </p:blipFill>
        <p:spPr bwMode="auto">
          <a:xfrm>
            <a:off x="2411413" y="3068638"/>
            <a:ext cx="814387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cliparts.co/cliparts/pco/5Gk/pco5Gkxc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8"/>
            <a:ext cx="475621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3203848" y="4725145"/>
            <a:ext cx="30243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Критерии оценок:</a:t>
            </a:r>
          </a:p>
          <a:p>
            <a:r>
              <a:rPr lang="ru-RU" sz="2800" dirty="0" smtClean="0"/>
              <a:t>15-16 баллов----5</a:t>
            </a:r>
          </a:p>
          <a:p>
            <a:r>
              <a:rPr lang="ru-RU" sz="2800" dirty="0" smtClean="0"/>
              <a:t>13-14 баллов      4</a:t>
            </a:r>
          </a:p>
          <a:p>
            <a:r>
              <a:rPr lang="ru-RU" sz="2800" smtClean="0"/>
              <a:t>9-12 </a:t>
            </a:r>
            <a:r>
              <a:rPr lang="ru-RU" sz="2800" dirty="0" smtClean="0"/>
              <a:t>баллов         3</a:t>
            </a:r>
          </a:p>
          <a:p>
            <a:endParaRPr lang="ru-RU" sz="2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pPr algn="l"/>
            <a:r>
              <a:rPr lang="ru-RU" b="1" dirty="0" smtClean="0"/>
              <a:t>Домашнее задание.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Придумать две задачи двух типов из своей жизни и решить их.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E36217-0EC4-4D1D-A4D3-ACF0A895F08D}" type="slidenum">
              <a:rPr lang="ru-RU"/>
              <a:pPr/>
              <a:t>2</a:t>
            </a:fld>
            <a:endParaRPr lang="ru-RU"/>
          </a:p>
        </p:txBody>
      </p:sp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6048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aseline="0">
                <a:latin typeface="Comic Sans MS" pitchFamily="66" charset="0"/>
              </a:rPr>
              <a:t>Посчитай устно:</a:t>
            </a:r>
          </a:p>
        </p:txBody>
      </p:sp>
      <p:sp>
        <p:nvSpPr>
          <p:cNvPr id="104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7" name="Rectangle 1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8" name="Rectangle 1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49" name="Rectangle 1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50" name="Rectangle 20"/>
          <p:cNvSpPr>
            <a:spLocks noChangeArrowheads="1"/>
          </p:cNvSpPr>
          <p:nvPr/>
        </p:nvSpPr>
        <p:spPr bwMode="auto">
          <a:xfrm>
            <a:off x="762000" y="1676400"/>
            <a:ext cx="71913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aseline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051" name="Oval 21"/>
          <p:cNvSpPr>
            <a:spLocks noChangeArrowheads="1"/>
          </p:cNvSpPr>
          <p:nvPr/>
        </p:nvSpPr>
        <p:spPr bwMode="auto">
          <a:xfrm>
            <a:off x="2362200" y="19812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 baseline="0"/>
          </a:p>
        </p:txBody>
      </p:sp>
      <p:sp>
        <p:nvSpPr>
          <p:cNvPr id="1052" name="Oval 22"/>
          <p:cNvSpPr>
            <a:spLocks noChangeArrowheads="1"/>
          </p:cNvSpPr>
          <p:nvPr/>
        </p:nvSpPr>
        <p:spPr bwMode="auto">
          <a:xfrm>
            <a:off x="3657600" y="1981200"/>
            <a:ext cx="762000" cy="762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3" name="Oval 23"/>
          <p:cNvSpPr>
            <a:spLocks noChangeArrowheads="1"/>
          </p:cNvSpPr>
          <p:nvPr/>
        </p:nvSpPr>
        <p:spPr bwMode="auto">
          <a:xfrm>
            <a:off x="5181600" y="2133600"/>
            <a:ext cx="6858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54" name="Rectangle 24"/>
          <p:cNvSpPr>
            <a:spLocks noChangeArrowheads="1"/>
          </p:cNvSpPr>
          <p:nvPr/>
        </p:nvSpPr>
        <p:spPr bwMode="auto">
          <a:xfrm>
            <a:off x="6781800" y="1828800"/>
            <a:ext cx="71913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aseline="0">
              <a:solidFill>
                <a:srgbClr val="000000"/>
              </a:solidFill>
            </a:endParaRPr>
          </a:p>
        </p:txBody>
      </p:sp>
      <p:sp>
        <p:nvSpPr>
          <p:cNvPr id="1055" name="Line 25"/>
          <p:cNvSpPr>
            <a:spLocks noChangeShapeType="1"/>
          </p:cNvSpPr>
          <p:nvPr/>
        </p:nvSpPr>
        <p:spPr bwMode="auto">
          <a:xfrm>
            <a:off x="1524000" y="1981200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6" name="Line 26"/>
          <p:cNvSpPr>
            <a:spLocks noChangeShapeType="1"/>
          </p:cNvSpPr>
          <p:nvPr/>
        </p:nvSpPr>
        <p:spPr bwMode="auto">
          <a:xfrm>
            <a:off x="2971800" y="23622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7" name="Line 27"/>
          <p:cNvSpPr>
            <a:spLocks noChangeShapeType="1"/>
          </p:cNvSpPr>
          <p:nvPr/>
        </p:nvSpPr>
        <p:spPr bwMode="auto">
          <a:xfrm>
            <a:off x="4419600" y="24384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58" name="Line 28"/>
          <p:cNvSpPr>
            <a:spLocks noChangeShapeType="1"/>
          </p:cNvSpPr>
          <p:nvPr/>
        </p:nvSpPr>
        <p:spPr bwMode="auto">
          <a:xfrm flipV="1">
            <a:off x="5867400" y="2057400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3124200" y="1600200"/>
          <a:ext cx="542925" cy="606425"/>
        </p:xfrm>
        <a:graphic>
          <a:graphicData uri="http://schemas.openxmlformats.org/presentationml/2006/ole">
            <p:oleObj spid="_x0000_s1026" name="Формула" r:id="rId3" imgW="355320" imgH="393480" progId="Equation.3">
              <p:embed/>
            </p:oleObj>
          </a:graphicData>
        </a:graphic>
      </p:graphicFrame>
      <p:sp>
        <p:nvSpPr>
          <p:cNvPr id="1059" name="Rectangle 30"/>
          <p:cNvSpPr>
            <a:spLocks noChangeArrowheads="1"/>
          </p:cNvSpPr>
          <p:nvPr/>
        </p:nvSpPr>
        <p:spPr bwMode="auto">
          <a:xfrm>
            <a:off x="755650" y="3860800"/>
            <a:ext cx="719138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aseline="0">
              <a:solidFill>
                <a:srgbClr val="000000"/>
              </a:solidFill>
            </a:endParaRPr>
          </a:p>
        </p:txBody>
      </p:sp>
      <p:sp>
        <p:nvSpPr>
          <p:cNvPr id="1060" name="Oval 31"/>
          <p:cNvSpPr>
            <a:spLocks noChangeArrowheads="1"/>
          </p:cNvSpPr>
          <p:nvPr/>
        </p:nvSpPr>
        <p:spPr bwMode="auto">
          <a:xfrm>
            <a:off x="2438400" y="4114800"/>
            <a:ext cx="793750" cy="8032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1" name="Oval 32"/>
          <p:cNvSpPr>
            <a:spLocks noChangeArrowheads="1"/>
          </p:cNvSpPr>
          <p:nvPr/>
        </p:nvSpPr>
        <p:spPr bwMode="auto">
          <a:xfrm>
            <a:off x="3962400" y="4149725"/>
            <a:ext cx="685800" cy="727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2" name="Oval 33"/>
          <p:cNvSpPr>
            <a:spLocks noChangeArrowheads="1"/>
          </p:cNvSpPr>
          <p:nvPr/>
        </p:nvSpPr>
        <p:spPr bwMode="auto">
          <a:xfrm>
            <a:off x="5562600" y="4114800"/>
            <a:ext cx="673100" cy="7270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63" name="Rectangle 34"/>
          <p:cNvSpPr>
            <a:spLocks noChangeArrowheads="1"/>
          </p:cNvSpPr>
          <p:nvPr/>
        </p:nvSpPr>
        <p:spPr bwMode="auto">
          <a:xfrm>
            <a:off x="7164388" y="3860800"/>
            <a:ext cx="719137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 baseline="0">
              <a:solidFill>
                <a:srgbClr val="000000"/>
              </a:solidFill>
            </a:endParaRPr>
          </a:p>
        </p:txBody>
      </p:sp>
      <p:sp>
        <p:nvSpPr>
          <p:cNvPr id="1064" name="Line 35"/>
          <p:cNvSpPr>
            <a:spLocks noChangeShapeType="1"/>
          </p:cNvSpPr>
          <p:nvPr/>
        </p:nvSpPr>
        <p:spPr bwMode="auto">
          <a:xfrm>
            <a:off x="1547813" y="4076700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5" name="Line 36"/>
          <p:cNvSpPr>
            <a:spLocks noChangeShapeType="1"/>
          </p:cNvSpPr>
          <p:nvPr/>
        </p:nvSpPr>
        <p:spPr bwMode="auto">
          <a:xfrm>
            <a:off x="3200400" y="449580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6" name="Line 37"/>
          <p:cNvSpPr>
            <a:spLocks noChangeShapeType="1"/>
          </p:cNvSpPr>
          <p:nvPr/>
        </p:nvSpPr>
        <p:spPr bwMode="auto">
          <a:xfrm>
            <a:off x="4714875" y="443706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67" name="Line 38"/>
          <p:cNvSpPr>
            <a:spLocks noChangeShapeType="1"/>
          </p:cNvSpPr>
          <p:nvPr/>
        </p:nvSpPr>
        <p:spPr bwMode="auto">
          <a:xfrm flipV="1">
            <a:off x="6227763" y="4149725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graphicFrame>
        <p:nvGraphicFramePr>
          <p:cNvPr id="1027" name="Object 39"/>
          <p:cNvGraphicFramePr>
            <a:graphicFrameLocks noChangeAspect="1"/>
          </p:cNvGraphicFramePr>
          <p:nvPr/>
        </p:nvGraphicFramePr>
        <p:xfrm>
          <a:off x="3276600" y="3860800"/>
          <a:ext cx="365125" cy="368300"/>
        </p:xfrm>
        <a:graphic>
          <a:graphicData uri="http://schemas.openxmlformats.org/presentationml/2006/ole">
            <p:oleObj spid="_x0000_s1027" name="Формула" r:id="rId4" imgW="177480" imgH="177480" progId="Equation.3">
              <p:embed/>
            </p:oleObj>
          </a:graphicData>
        </a:graphic>
      </p:graphicFrame>
      <p:graphicFrame>
        <p:nvGraphicFramePr>
          <p:cNvPr id="1028" name="Object 40"/>
          <p:cNvGraphicFramePr>
            <a:graphicFrameLocks noChangeAspect="1"/>
          </p:cNvGraphicFramePr>
          <p:nvPr/>
        </p:nvGraphicFramePr>
        <p:xfrm>
          <a:off x="6565900" y="3679825"/>
          <a:ext cx="185738" cy="438150"/>
        </p:xfrm>
        <a:graphic>
          <a:graphicData uri="http://schemas.openxmlformats.org/presentationml/2006/ole">
            <p:oleObj spid="_x0000_s1028" name="Формула" r:id="rId5" imgW="114120" imgH="215640" progId="Equation.3">
              <p:embed/>
            </p:oleObj>
          </a:graphicData>
        </a:graphic>
      </p:graphicFrame>
      <p:sp>
        <p:nvSpPr>
          <p:cNvPr id="1068" name="Rectangle 5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29" name="Object 52"/>
          <p:cNvGraphicFramePr>
            <a:graphicFrameLocks noChangeAspect="1"/>
          </p:cNvGraphicFramePr>
          <p:nvPr/>
        </p:nvGraphicFramePr>
        <p:xfrm>
          <a:off x="1828800" y="1524000"/>
          <a:ext cx="257175" cy="555625"/>
        </p:xfrm>
        <a:graphic>
          <a:graphicData uri="http://schemas.openxmlformats.org/presentationml/2006/ole">
            <p:oleObj spid="_x0000_s1029" name="Формула" r:id="rId6" imgW="203112" imgH="393529" progId="Equation.3">
              <p:embed/>
            </p:oleObj>
          </a:graphicData>
        </a:graphic>
      </p:graphicFrame>
      <p:sp>
        <p:nvSpPr>
          <p:cNvPr id="1069" name="Rectangle 5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0" name="Object 54"/>
          <p:cNvGraphicFramePr>
            <a:graphicFrameLocks noChangeAspect="1"/>
          </p:cNvGraphicFramePr>
          <p:nvPr/>
        </p:nvGraphicFramePr>
        <p:xfrm>
          <a:off x="4648200" y="1524000"/>
          <a:ext cx="377825" cy="649288"/>
        </p:xfrm>
        <a:graphic>
          <a:graphicData uri="http://schemas.openxmlformats.org/presentationml/2006/ole">
            <p:oleObj spid="_x0000_s1030" name="Формула" r:id="rId7" imgW="203112" imgH="393529" progId="Equation.3">
              <p:embed/>
            </p:oleObj>
          </a:graphicData>
        </a:graphic>
      </p:graphicFrame>
      <p:sp>
        <p:nvSpPr>
          <p:cNvPr id="1070" name="Rectangle 5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1" name="Object 56"/>
          <p:cNvGraphicFramePr>
            <a:graphicFrameLocks noChangeAspect="1"/>
          </p:cNvGraphicFramePr>
          <p:nvPr/>
        </p:nvGraphicFramePr>
        <p:xfrm>
          <a:off x="6019800" y="1524000"/>
          <a:ext cx="379413" cy="555625"/>
        </p:xfrm>
        <a:graphic>
          <a:graphicData uri="http://schemas.openxmlformats.org/presentationml/2006/ole">
            <p:oleObj spid="_x0000_s1031" name="Формула" r:id="rId8" imgW="266469" imgH="393359" progId="Equation.3">
              <p:embed/>
            </p:oleObj>
          </a:graphicData>
        </a:graphic>
      </p:graphicFrame>
      <p:sp>
        <p:nvSpPr>
          <p:cNvPr id="1071" name="Rectangle 5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2" name="Object 58"/>
          <p:cNvGraphicFramePr>
            <a:graphicFrameLocks noChangeAspect="1"/>
          </p:cNvGraphicFramePr>
          <p:nvPr/>
        </p:nvGraphicFramePr>
        <p:xfrm>
          <a:off x="1763713" y="3573463"/>
          <a:ext cx="379412" cy="555625"/>
        </p:xfrm>
        <a:graphic>
          <a:graphicData uri="http://schemas.openxmlformats.org/presentationml/2006/ole">
            <p:oleObj spid="_x0000_s1032" name="Формула" r:id="rId9" imgW="266469" imgH="393359" progId="Equation.3">
              <p:embed/>
            </p:oleObj>
          </a:graphicData>
        </a:graphic>
      </p:graphicFrame>
      <p:sp>
        <p:nvSpPr>
          <p:cNvPr id="1072" name="Rectangle 5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3" name="Object 60"/>
          <p:cNvGraphicFramePr>
            <a:graphicFrameLocks noChangeAspect="1"/>
          </p:cNvGraphicFramePr>
          <p:nvPr/>
        </p:nvGraphicFramePr>
        <p:xfrm>
          <a:off x="4859338" y="3644900"/>
          <a:ext cx="365125" cy="555625"/>
        </p:xfrm>
        <a:graphic>
          <a:graphicData uri="http://schemas.openxmlformats.org/presentationml/2006/ole">
            <p:oleObj spid="_x0000_s1033" name="Формула" r:id="rId10" imgW="253890" imgH="393529" progId="Equation.3">
              <p:embed/>
            </p:oleObj>
          </a:graphicData>
        </a:graphic>
      </p:graphicFrame>
      <p:sp>
        <p:nvSpPr>
          <p:cNvPr id="1073" name="Rectangle 6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4" name="Object 62"/>
          <p:cNvGraphicFramePr>
            <a:graphicFrameLocks noChangeAspect="1"/>
          </p:cNvGraphicFramePr>
          <p:nvPr/>
        </p:nvGraphicFramePr>
        <p:xfrm>
          <a:off x="6443663" y="3573463"/>
          <a:ext cx="284162" cy="555625"/>
        </p:xfrm>
        <a:graphic>
          <a:graphicData uri="http://schemas.openxmlformats.org/presentationml/2006/ole">
            <p:oleObj spid="_x0000_s1034" name="Формула" r:id="rId11" imgW="203112" imgH="393529" progId="Equation.3">
              <p:embed/>
            </p:oleObj>
          </a:graphicData>
        </a:graphic>
      </p:graphicFrame>
      <p:sp>
        <p:nvSpPr>
          <p:cNvPr id="1074" name="Rectangle 6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5" name="Rectangle 6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6" name="Rectangle 6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7" name="Rectangle 7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8" name="Rectangle 73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79" name="Rectangle 7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0" name="Rectangle 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81" name="Rectangle 8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7169" name="Object 81"/>
          <p:cNvGraphicFramePr>
            <a:graphicFrameLocks noChangeAspect="1"/>
          </p:cNvGraphicFramePr>
          <p:nvPr/>
        </p:nvGraphicFramePr>
        <p:xfrm>
          <a:off x="2590800" y="2133600"/>
          <a:ext cx="209550" cy="333375"/>
        </p:xfrm>
        <a:graphic>
          <a:graphicData uri="http://schemas.openxmlformats.org/presentationml/2006/ole">
            <p:oleObj spid="_x0000_s1036" name="Формула" r:id="rId12" imgW="114102" imgH="177492" progId="Equation.3">
              <p:embed/>
            </p:oleObj>
          </a:graphicData>
        </a:graphic>
      </p:graphicFrame>
      <p:sp>
        <p:nvSpPr>
          <p:cNvPr id="1082" name="Rectangle 82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7171" name="Object 83"/>
          <p:cNvGraphicFramePr>
            <a:graphicFrameLocks noChangeAspect="1"/>
          </p:cNvGraphicFramePr>
          <p:nvPr/>
        </p:nvGraphicFramePr>
        <p:xfrm>
          <a:off x="3962400" y="2057400"/>
          <a:ext cx="217488" cy="555625"/>
        </p:xfrm>
        <a:graphic>
          <a:graphicData uri="http://schemas.openxmlformats.org/presentationml/2006/ole">
            <p:oleObj spid="_x0000_s1037" name="Формула" r:id="rId13" imgW="152334" imgH="393529" progId="Equation.3">
              <p:embed/>
            </p:oleObj>
          </a:graphicData>
        </a:graphic>
      </p:graphicFrame>
      <p:graphicFrame>
        <p:nvGraphicFramePr>
          <p:cNvPr id="217172" name="Object 84"/>
          <p:cNvGraphicFramePr>
            <a:graphicFrameLocks noChangeAspect="1"/>
          </p:cNvGraphicFramePr>
          <p:nvPr/>
        </p:nvGraphicFramePr>
        <p:xfrm>
          <a:off x="5334000" y="2209800"/>
          <a:ext cx="293688" cy="482600"/>
        </p:xfrm>
        <a:graphic>
          <a:graphicData uri="http://schemas.openxmlformats.org/presentationml/2006/ole">
            <p:oleObj spid="_x0000_s1038" name="Формула" r:id="rId14" imgW="241195" imgH="393529" progId="Equation.3">
              <p:embed/>
            </p:oleObj>
          </a:graphicData>
        </a:graphic>
      </p:graphicFrame>
      <p:sp>
        <p:nvSpPr>
          <p:cNvPr id="1083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7174" name="Object 86"/>
          <p:cNvGraphicFramePr>
            <a:graphicFrameLocks noChangeAspect="1"/>
          </p:cNvGraphicFramePr>
          <p:nvPr/>
        </p:nvGraphicFramePr>
        <p:xfrm>
          <a:off x="7010400" y="1981200"/>
          <a:ext cx="211138" cy="333375"/>
        </p:xfrm>
        <a:graphic>
          <a:graphicData uri="http://schemas.openxmlformats.org/presentationml/2006/ole">
            <p:oleObj spid="_x0000_s1039" name="Формула" r:id="rId15" imgW="114102" imgH="177492" progId="Equation.3">
              <p:embed/>
            </p:oleObj>
          </a:graphicData>
        </a:graphic>
      </p:graphicFrame>
      <p:graphicFrame>
        <p:nvGraphicFramePr>
          <p:cNvPr id="217175" name="Object 87"/>
          <p:cNvGraphicFramePr>
            <a:graphicFrameLocks noChangeAspect="1"/>
          </p:cNvGraphicFramePr>
          <p:nvPr/>
        </p:nvGraphicFramePr>
        <p:xfrm>
          <a:off x="5795963" y="4149725"/>
          <a:ext cx="215900" cy="554038"/>
        </p:xfrm>
        <a:graphic>
          <a:graphicData uri="http://schemas.openxmlformats.org/presentationml/2006/ole">
            <p:oleObj spid="_x0000_s1040" name="Формула" r:id="rId16" imgW="152334" imgH="393529" progId="Equation.3">
              <p:embed/>
            </p:oleObj>
          </a:graphicData>
        </a:graphic>
      </p:graphicFrame>
      <p:sp>
        <p:nvSpPr>
          <p:cNvPr id="1084" name="Rectangle 8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7177" name="Object 89"/>
          <p:cNvGraphicFramePr>
            <a:graphicFrameLocks noChangeAspect="1"/>
          </p:cNvGraphicFramePr>
          <p:nvPr/>
        </p:nvGraphicFramePr>
        <p:xfrm>
          <a:off x="4191000" y="4267200"/>
          <a:ext cx="203200" cy="555625"/>
        </p:xfrm>
        <a:graphic>
          <a:graphicData uri="http://schemas.openxmlformats.org/presentationml/2006/ole">
            <p:oleObj spid="_x0000_s1041" name="Формула" r:id="rId17" imgW="139639" imgH="393529" progId="Equation.3">
              <p:embed/>
            </p:oleObj>
          </a:graphicData>
        </a:graphic>
      </p:graphicFrame>
      <p:sp>
        <p:nvSpPr>
          <p:cNvPr id="1085" name="Rectangle 90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7179" name="Object 91"/>
          <p:cNvGraphicFramePr>
            <a:graphicFrameLocks noChangeAspect="1"/>
          </p:cNvGraphicFramePr>
          <p:nvPr/>
        </p:nvGraphicFramePr>
        <p:xfrm>
          <a:off x="2667000" y="4191000"/>
          <a:ext cx="217488" cy="555625"/>
        </p:xfrm>
        <a:graphic>
          <a:graphicData uri="http://schemas.openxmlformats.org/presentationml/2006/ole">
            <p:oleObj spid="_x0000_s1042" name="Формула" r:id="rId18" imgW="152334" imgH="393529" progId="Equation.3">
              <p:embed/>
            </p:oleObj>
          </a:graphicData>
        </a:graphic>
      </p:graphicFrame>
      <p:sp>
        <p:nvSpPr>
          <p:cNvPr id="1086" name="Rectangle 92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17181" name="Object 93"/>
          <p:cNvGraphicFramePr>
            <a:graphicFrameLocks noChangeAspect="1"/>
          </p:cNvGraphicFramePr>
          <p:nvPr/>
        </p:nvGraphicFramePr>
        <p:xfrm>
          <a:off x="971550" y="4005263"/>
          <a:ext cx="195263" cy="368300"/>
        </p:xfrm>
        <a:graphic>
          <a:graphicData uri="http://schemas.openxmlformats.org/presentationml/2006/ole">
            <p:oleObj spid="_x0000_s1043" name="Формула" r:id="rId19" imgW="88707" imgH="164742" progId="Equation.3">
              <p:embed/>
            </p:oleObj>
          </a:graphicData>
        </a:graphic>
      </p:graphicFrame>
      <p:sp>
        <p:nvSpPr>
          <p:cNvPr id="1087" name="Rectangle 9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99"/>
          <p:cNvGrpSpPr>
            <a:grpSpLocks/>
          </p:cNvGrpSpPr>
          <p:nvPr/>
        </p:nvGrpSpPr>
        <p:grpSpPr bwMode="auto">
          <a:xfrm>
            <a:off x="0" y="152400"/>
            <a:ext cx="8991600" cy="6553200"/>
            <a:chOff x="168" y="176"/>
            <a:chExt cx="5408" cy="3928"/>
          </a:xfrm>
        </p:grpSpPr>
        <p:sp>
          <p:nvSpPr>
            <p:cNvPr id="1089" name="Freeform 100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0" name="Freeform 101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1" name="Freeform 102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2" name="Freeform 103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3" name="Freeform 104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4" name="Freeform 105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5" name="Freeform 106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6" name="Freeform 107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1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1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1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1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1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1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1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1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4361B0-B3D3-44DF-853F-59FFE4F0BC32}" type="slidenum">
              <a:rPr lang="ru-RU"/>
              <a:pPr/>
              <a:t>3</a:t>
            </a:fld>
            <a:endParaRPr lang="ru-RU"/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4906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Сформулируйте правило умножения дробей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Сформулируйте правило деления дробей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Сформулируйте правило нахождения дроби от числа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sz="2800" smtClean="0"/>
          </a:p>
          <a:p>
            <a:pPr eaLnBrk="1" hangingPunct="1">
              <a:lnSpc>
                <a:spcPct val="90000"/>
              </a:lnSpc>
            </a:pPr>
            <a:r>
              <a:rPr lang="ru-RU" sz="2800" smtClean="0"/>
              <a:t>Сформулируйте правило нахождения числа по его дроби  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152400"/>
            <a:ext cx="8991600" cy="6553200"/>
            <a:chOff x="168" y="176"/>
            <a:chExt cx="5408" cy="3928"/>
          </a:xfrm>
        </p:grpSpPr>
        <p:sp>
          <p:nvSpPr>
            <p:cNvPr id="10245" name="Freeform 5"/>
            <p:cNvSpPr>
              <a:spLocks/>
            </p:cNvSpPr>
            <p:nvPr/>
          </p:nvSpPr>
          <p:spPr bwMode="auto">
            <a:xfrm>
              <a:off x="448" y="192"/>
              <a:ext cx="4864" cy="1"/>
            </a:xfrm>
            <a:custGeom>
              <a:avLst/>
              <a:gdLst>
                <a:gd name="T0" fmla="*/ 0 w 4864"/>
                <a:gd name="T1" fmla="*/ 0 h 1"/>
                <a:gd name="T2" fmla="*/ 4864 w 4864"/>
                <a:gd name="T3" fmla="*/ 0 h 1"/>
                <a:gd name="T4" fmla="*/ 0 60000 65536"/>
                <a:gd name="T5" fmla="*/ 0 60000 65536"/>
                <a:gd name="T6" fmla="*/ 0 w 4864"/>
                <a:gd name="T7" fmla="*/ 0 h 1"/>
                <a:gd name="T8" fmla="*/ 4864 w 4864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64" h="1">
                  <a:moveTo>
                    <a:pt x="0" y="0"/>
                  </a:moveTo>
                  <a:lnTo>
                    <a:pt x="4864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472" y="4096"/>
              <a:ext cx="4848" cy="1"/>
            </a:xfrm>
            <a:custGeom>
              <a:avLst/>
              <a:gdLst>
                <a:gd name="T0" fmla="*/ 0 w 4848"/>
                <a:gd name="T1" fmla="*/ 0 h 1"/>
                <a:gd name="T2" fmla="*/ 4848 w 4848"/>
                <a:gd name="T3" fmla="*/ 0 h 1"/>
                <a:gd name="T4" fmla="*/ 0 60000 65536"/>
                <a:gd name="T5" fmla="*/ 0 60000 65536"/>
                <a:gd name="T6" fmla="*/ 0 w 4848"/>
                <a:gd name="T7" fmla="*/ 0 h 1"/>
                <a:gd name="T8" fmla="*/ 4848 w 4848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848" h="1">
                  <a:moveTo>
                    <a:pt x="0" y="0"/>
                  </a:moveTo>
                  <a:lnTo>
                    <a:pt x="4848" y="0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5552" y="448"/>
              <a:ext cx="1" cy="3376"/>
            </a:xfrm>
            <a:custGeom>
              <a:avLst/>
              <a:gdLst>
                <a:gd name="T0" fmla="*/ 0 w 1"/>
                <a:gd name="T1" fmla="*/ 0 h 3376"/>
                <a:gd name="T2" fmla="*/ 0 w 1"/>
                <a:gd name="T3" fmla="*/ 3376 h 3376"/>
                <a:gd name="T4" fmla="*/ 0 60000 65536"/>
                <a:gd name="T5" fmla="*/ 0 60000 65536"/>
                <a:gd name="T6" fmla="*/ 0 w 1"/>
                <a:gd name="T7" fmla="*/ 0 h 3376"/>
                <a:gd name="T8" fmla="*/ 1 w 1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3376">
                  <a:moveTo>
                    <a:pt x="0" y="0"/>
                  </a:moveTo>
                  <a:lnTo>
                    <a:pt x="0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8" name="Freeform 8"/>
            <p:cNvSpPr>
              <a:spLocks/>
            </p:cNvSpPr>
            <p:nvPr/>
          </p:nvSpPr>
          <p:spPr bwMode="auto">
            <a:xfrm>
              <a:off x="200" y="448"/>
              <a:ext cx="16" cy="3376"/>
            </a:xfrm>
            <a:custGeom>
              <a:avLst/>
              <a:gdLst>
                <a:gd name="T0" fmla="*/ 0 w 16"/>
                <a:gd name="T1" fmla="*/ 0 h 3376"/>
                <a:gd name="T2" fmla="*/ 16 w 16"/>
                <a:gd name="T3" fmla="*/ 3376 h 3376"/>
                <a:gd name="T4" fmla="*/ 0 60000 65536"/>
                <a:gd name="T5" fmla="*/ 0 60000 65536"/>
                <a:gd name="T6" fmla="*/ 0 w 16"/>
                <a:gd name="T7" fmla="*/ 0 h 3376"/>
                <a:gd name="T8" fmla="*/ 16 w 16"/>
                <a:gd name="T9" fmla="*/ 3376 h 337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6" h="3376">
                  <a:moveTo>
                    <a:pt x="0" y="0"/>
                  </a:moveTo>
                  <a:lnTo>
                    <a:pt x="16" y="3376"/>
                  </a:lnTo>
                </a:path>
              </a:pathLst>
            </a:custGeom>
            <a:noFill/>
            <a:ln w="76200" cmpd="tri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9" name="Freeform 9"/>
            <p:cNvSpPr>
              <a:spLocks/>
            </p:cNvSpPr>
            <p:nvPr/>
          </p:nvSpPr>
          <p:spPr bwMode="auto">
            <a:xfrm>
              <a:off x="200" y="3816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0" name="Freeform 10"/>
            <p:cNvSpPr>
              <a:spLocks/>
            </p:cNvSpPr>
            <p:nvPr/>
          </p:nvSpPr>
          <p:spPr bwMode="auto">
            <a:xfrm flipH="1">
              <a:off x="5304" y="380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1" name="Freeform 11"/>
            <p:cNvSpPr>
              <a:spLocks/>
            </p:cNvSpPr>
            <p:nvPr/>
          </p:nvSpPr>
          <p:spPr bwMode="auto">
            <a:xfrm rot="16200000" flipH="1">
              <a:off x="529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2" name="Freeform 12"/>
            <p:cNvSpPr>
              <a:spLocks/>
            </p:cNvSpPr>
            <p:nvPr/>
          </p:nvSpPr>
          <p:spPr bwMode="auto">
            <a:xfrm rot="5400000">
              <a:off x="176" y="168"/>
              <a:ext cx="272" cy="288"/>
            </a:xfrm>
            <a:custGeom>
              <a:avLst/>
              <a:gdLst>
                <a:gd name="T0" fmla="*/ 0 w 272"/>
                <a:gd name="T1" fmla="*/ 0 h 288"/>
                <a:gd name="T2" fmla="*/ 208 w 272"/>
                <a:gd name="T3" fmla="*/ 80 h 288"/>
                <a:gd name="T4" fmla="*/ 272 w 272"/>
                <a:gd name="T5" fmla="*/ 288 h 288"/>
                <a:gd name="T6" fmla="*/ 0 60000 65536"/>
                <a:gd name="T7" fmla="*/ 0 60000 65536"/>
                <a:gd name="T8" fmla="*/ 0 60000 65536"/>
                <a:gd name="T9" fmla="*/ 0 w 272"/>
                <a:gd name="T10" fmla="*/ 0 h 288"/>
                <a:gd name="T11" fmla="*/ 272 w 27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72" h="288">
                  <a:moveTo>
                    <a:pt x="0" y="0"/>
                  </a:moveTo>
                  <a:cubicBezTo>
                    <a:pt x="81" y="16"/>
                    <a:pt x="163" y="32"/>
                    <a:pt x="208" y="80"/>
                  </a:cubicBezTo>
                  <a:cubicBezTo>
                    <a:pt x="253" y="128"/>
                    <a:pt x="262" y="208"/>
                    <a:pt x="272" y="288"/>
                  </a:cubicBezTo>
                </a:path>
              </a:pathLst>
            </a:custGeom>
            <a:noFill/>
            <a:ln w="76200">
              <a:solidFill>
                <a:srgbClr val="0099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213" y="0"/>
            <a:ext cx="9228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Группа 38"/>
          <p:cNvGraphicFramePr>
            <a:graphicFrameLocks/>
          </p:cNvGraphicFramePr>
          <p:nvPr/>
        </p:nvGraphicFramePr>
        <p:xfrm>
          <a:off x="611560" y="836712"/>
          <a:ext cx="7848871" cy="323373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644333"/>
                <a:gridCol w="1734209"/>
                <a:gridCol w="1734208"/>
                <a:gridCol w="1736121"/>
              </a:tblGrid>
              <a:tr h="698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найти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Ответ </a:t>
                      </a: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Ответ </a:t>
                      </a: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Ответ </a:t>
                      </a:r>
                      <a:r>
                        <a:rPr kumimoji="0" lang="en-US" sz="32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</a:t>
                      </a:r>
                      <a:endParaRPr kumimoji="0" lang="ru-RU" sz="3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11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2/3  от 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18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  <a:hlinkClick r:id="" action="ppaction://noaction"/>
                        </a:rPr>
                        <a:t>12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" action="ppaction://noaction"/>
                        </a:rPr>
                        <a:t>27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itchFamily="34" charset="0"/>
                          <a:cs typeface="Arial" pitchFamily="34" charset="0"/>
                          <a:hlinkClick r:id="" action="ppaction://noaction"/>
                        </a:rPr>
                        <a:t>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4/5  от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20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25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16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8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от 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24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9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6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64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5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9</a:t>
                      </a: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 от 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45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40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81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25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cell3D prstMaterial="dkEdge">
                      <a:bevel prst="riblet"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1268" name="Picture 4" descr="umka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1750" y="5287963"/>
            <a:ext cx="10223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6308725"/>
            <a:ext cx="557213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800" y="2906713"/>
            <a:ext cx="5722912" cy="1500187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chemeClr val="tx1"/>
                </a:solidFill>
              </a:rPr>
              <a:t>ABAC</a:t>
            </a:r>
            <a:endParaRPr lang="ru-RU" sz="7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9213" y="0"/>
            <a:ext cx="9228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Группа 46"/>
          <p:cNvGraphicFramePr>
            <a:graphicFrameLocks/>
          </p:cNvGraphicFramePr>
          <p:nvPr/>
        </p:nvGraphicFramePr>
        <p:xfrm>
          <a:off x="467544" y="908720"/>
          <a:ext cx="8279704" cy="424847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787401"/>
                <a:gridCol w="1830767"/>
                <a:gridCol w="1911512"/>
                <a:gridCol w="1750024"/>
              </a:tblGrid>
              <a:tr h="845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Найти неизвестное число, если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Ответ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Ответ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M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Ответ </a:t>
                      </a:r>
                      <a:r>
                        <a:rPr kumimoji="0" lang="en-US" sz="2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</a:tr>
              <a:tr h="8476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9  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от него составляют 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49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81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16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</a:tr>
              <a:tr h="845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3/5 от него составляют 1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25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15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</a:tr>
              <a:tr h="845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от него составляют 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11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64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9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</a:tr>
              <a:tr h="8636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r>
                        <a:rPr kumimoji="0" lang="ru-RU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 от него составляют </a:t>
                      </a:r>
                      <a:r>
                        <a:rPr kumimoji="0" 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25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64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hlinkClick r:id="" action="ppaction://noaction"/>
                        </a:rPr>
                        <a:t>13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2292" name="Picture 4" descr="umka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7988" y="5287963"/>
            <a:ext cx="10223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13" descr="F:\Мои рисунки\Картинки XP\Анимации картинки\HOMEANIM\AG00041_.GIF">
            <a:hlinkClick r:id="" action="ppaction://noaction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6237288"/>
            <a:ext cx="557212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699791" y="2906713"/>
            <a:ext cx="5794921" cy="1500187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MAMM</a:t>
            </a:r>
            <a:endParaRPr lang="ru-RU" sz="8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64613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i="1" smtClean="0">
                <a:solidFill>
                  <a:srgbClr val="E3E7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Запишите процентами число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03350" y="1484313"/>
            <a:ext cx="3030538" cy="50688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rgbClr val="C02500"/>
                </a:solidFill>
                <a:latin typeface="Times New Roman" pitchFamily="18" charset="0"/>
              </a:rPr>
              <a:t>0,65</a:t>
            </a:r>
            <a:r>
              <a:rPr lang="ru-RU" sz="4000" b="1" smtClean="0">
                <a:solidFill>
                  <a:srgbClr val="C02500"/>
                </a:solidFill>
                <a:latin typeface="Times New Roman" pitchFamily="18" charset="0"/>
              </a:rPr>
              <a:t>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rgbClr val="C02500"/>
                </a:solidFill>
                <a:latin typeface="Times New Roman" pitchFamily="18" charset="0"/>
              </a:rPr>
              <a:t>0,3</a:t>
            </a:r>
            <a:r>
              <a:rPr lang="ru-RU" sz="4000" b="1" smtClean="0">
                <a:solidFill>
                  <a:srgbClr val="C02500"/>
                </a:solidFill>
                <a:latin typeface="Times New Roman" pitchFamily="18" charset="0"/>
              </a:rPr>
              <a:t>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rgbClr val="C02500"/>
                </a:solidFill>
                <a:latin typeface="Times New Roman" pitchFamily="18" charset="0"/>
              </a:rPr>
              <a:t>0,48</a:t>
            </a:r>
            <a:r>
              <a:rPr lang="ru-RU" sz="4000" b="1" smtClean="0">
                <a:solidFill>
                  <a:srgbClr val="C02500"/>
                </a:solidFill>
                <a:latin typeface="Times New Roman" pitchFamily="18" charset="0"/>
              </a:rPr>
              <a:t>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smtClean="0">
                <a:solidFill>
                  <a:srgbClr val="C02500"/>
                </a:solidFill>
                <a:latin typeface="Times New Roman" pitchFamily="18" charset="0"/>
              </a:rPr>
              <a:t>1,5</a:t>
            </a:r>
            <a:r>
              <a:rPr lang="ru-RU" sz="3200" smtClean="0">
                <a:solidFill>
                  <a:srgbClr val="C02500"/>
                </a:solidFill>
              </a:rPr>
              <a:t>                   </a:t>
            </a:r>
            <a:endParaRPr lang="ru-RU" sz="3200" b="1" smtClean="0">
              <a:solidFill>
                <a:srgbClr val="E0A1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smtClean="0">
                <a:solidFill>
                  <a:srgbClr val="C02500"/>
                </a:solidFill>
              </a:rPr>
              <a:t>                     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smtClean="0">
                <a:solidFill>
                  <a:srgbClr val="C02500"/>
                </a:solidFill>
              </a:rPr>
              <a:t>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smtClean="0">
                <a:solidFill>
                  <a:srgbClr val="C02500"/>
                </a:solidFill>
              </a:rPr>
              <a:t>                        </a:t>
            </a:r>
            <a:endParaRPr lang="ru-RU" sz="3200" b="1" smtClean="0">
              <a:solidFill>
                <a:srgbClr val="E0A1F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3200" smtClean="0"/>
              <a:t>                      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                      </a:t>
            </a:r>
          </a:p>
        </p:txBody>
      </p:sp>
      <p:sp>
        <p:nvSpPr>
          <p:cNvPr id="21517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3779838" y="1484313"/>
            <a:ext cx="1939925" cy="452596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E0A1FF"/>
                </a:solidFill>
                <a:latin typeface="Times New Roman" pitchFamily="18" charset="0"/>
              </a:rPr>
              <a:t>65%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E0A1FF"/>
                </a:solidFill>
                <a:latin typeface="Times New Roman" pitchFamily="18" charset="0"/>
              </a:rPr>
              <a:t>30%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E0A1FF"/>
                </a:solidFill>
                <a:latin typeface="Times New Roman" pitchFamily="18" charset="0"/>
              </a:rPr>
              <a:t>48%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E0A1FF"/>
                </a:solidFill>
                <a:latin typeface="Times New Roman" pitchFamily="18" charset="0"/>
              </a:rPr>
              <a:t>150%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4000" b="1" smtClean="0">
              <a:solidFill>
                <a:srgbClr val="E0A1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E0A1FF"/>
                </a:solidFill>
                <a:latin typeface="Times New Roman" pitchFamily="18" charset="0"/>
              </a:rPr>
              <a:t>75%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4000" b="1" smtClean="0">
              <a:solidFill>
                <a:srgbClr val="E0A1FF"/>
              </a:solidFill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b="1" smtClean="0">
                <a:solidFill>
                  <a:srgbClr val="E0A1FF"/>
                </a:solidFill>
                <a:latin typeface="Times New Roman" pitchFamily="18" charset="0"/>
              </a:rPr>
              <a:t>35%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4000" b="1" smtClean="0">
              <a:solidFill>
                <a:srgbClr val="E0A1FF"/>
              </a:solidFill>
              <a:latin typeface="Times New Roman" pitchFamily="18" charset="0"/>
            </a:endParaRPr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547813" y="3933825"/>
          <a:ext cx="528637" cy="1368425"/>
        </p:xfrm>
        <a:graphic>
          <a:graphicData uri="http://schemas.openxmlformats.org/presentationml/2006/ole">
            <p:oleObj spid="_x0000_s205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403350" y="5300663"/>
          <a:ext cx="750888" cy="1295400"/>
        </p:xfrm>
        <a:graphic>
          <a:graphicData uri="http://schemas.openxmlformats.org/presentationml/2006/ole">
            <p:oleObj spid="_x0000_s2051" name="Формула" r:id="rId4" imgW="228600" imgH="393480" progId="Equation.3">
              <p:embed/>
            </p:oleObj>
          </a:graphicData>
        </a:graphic>
      </p:graphicFrame>
      <p:sp>
        <p:nvSpPr>
          <p:cNvPr id="21514" name="AutoShape 10"/>
          <p:cNvSpPr>
            <a:spLocks noChangeArrowheads="1"/>
          </p:cNvSpPr>
          <p:nvPr/>
        </p:nvSpPr>
        <p:spPr bwMode="auto">
          <a:xfrm flipH="1">
            <a:off x="5580063" y="1484313"/>
            <a:ext cx="2952750" cy="1728787"/>
          </a:xfrm>
          <a:prstGeom prst="cloudCallout">
            <a:avLst>
              <a:gd name="adj1" fmla="val -12097"/>
              <a:gd name="adj2" fmla="val 102796"/>
            </a:avLst>
          </a:prstGeom>
          <a:gradFill rotWithShape="1">
            <a:gsLst>
              <a:gs pos="0">
                <a:srgbClr val="E0A1FF"/>
              </a:gs>
              <a:gs pos="100000">
                <a:srgbClr val="E8B9FF">
                  <a:alpha val="50000"/>
                </a:srgbClr>
              </a:gs>
            </a:gsLst>
            <a:lin ang="18900000" scaled="1"/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8B6F99"/>
            </a:prstShdw>
          </a:effectLst>
        </p:spPr>
        <p:txBody>
          <a:bodyPr/>
          <a:lstStyle/>
          <a:p>
            <a:endParaRPr lang="ru-RU"/>
          </a:p>
        </p:txBody>
      </p:sp>
      <p:pic>
        <p:nvPicPr>
          <p:cNvPr id="21512" name="Picture 8" descr="18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9813" y="3573463"/>
            <a:ext cx="3024187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084888" y="1989138"/>
            <a:ext cx="201612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i="1">
                <a:solidFill>
                  <a:srgbClr val="C02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Не помню!</a:t>
            </a:r>
          </a:p>
        </p:txBody>
      </p:sp>
      <p:sp>
        <p:nvSpPr>
          <p:cNvPr id="21518" name="Text Box 14"/>
          <p:cNvSpPr txBox="1">
            <a:spLocks noChangeArrowheads="1"/>
          </p:cNvSpPr>
          <p:nvPr/>
        </p:nvSpPr>
        <p:spPr bwMode="auto">
          <a:xfrm>
            <a:off x="5003800" y="4365625"/>
            <a:ext cx="1800225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>
            <a:outerShdw dist="45791" dir="2021404" algn="ctr" rotWithShape="0">
              <a:srgbClr val="9999FF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ru-RU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5867400" y="1989138"/>
            <a:ext cx="2341563" cy="5794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i="1">
                <a:solidFill>
                  <a:srgbClr val="C025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СПАСИБО!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21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15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215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215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215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8" dur="500"/>
                                        <p:tgtEl>
                                          <p:spTgt spid="215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14" grpId="0" animBg="1"/>
      <p:bldP spid="215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475252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 лесу 800 деревьев. Сосны составляют 3</a:t>
            </a:r>
            <a:r>
              <a:rPr lang="en-US" b="1" i="1" dirty="0" smtClean="0"/>
              <a:t>/4</a:t>
            </a:r>
            <a:r>
              <a:rPr lang="ru-RU" b="1" i="1" dirty="0" smtClean="0"/>
              <a:t> всех деревьев. Сколько сосен в лесу?</a:t>
            </a:r>
            <a:br>
              <a:rPr lang="ru-RU" b="1" i="1" dirty="0" smtClean="0"/>
            </a:br>
            <a:r>
              <a:rPr lang="ru-RU" b="1" i="1" dirty="0" smtClean="0"/>
              <a:t>Определить тип задачи и составить условие или графический рисунок</a:t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88</TotalTime>
  <Words>326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Тема Office</vt:lpstr>
      <vt:lpstr>Формула</vt:lpstr>
      <vt:lpstr>Целое и часть</vt:lpstr>
      <vt:lpstr>Слайд 2</vt:lpstr>
      <vt:lpstr>Слайд 3</vt:lpstr>
      <vt:lpstr>Слайд 4</vt:lpstr>
      <vt:lpstr>Слайд 5</vt:lpstr>
      <vt:lpstr>Слайд 6</vt:lpstr>
      <vt:lpstr>Слайд 7</vt:lpstr>
      <vt:lpstr>Запишите процентами число</vt:lpstr>
      <vt:lpstr>В лесу 800 деревьев. Сосны составляют 3/4 всех деревьев. Сколько сосен в лесу? Определить тип задачи и составить условие или графический рисунок </vt:lpstr>
      <vt:lpstr>Слайд 10</vt:lpstr>
      <vt:lpstr>Слайд 11</vt:lpstr>
      <vt:lpstr>Слайд 12</vt:lpstr>
      <vt:lpstr>Домашнее задание. Придумать две задачи двух типов из своей жизни и решить их.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</dc:creator>
  <cp:lastModifiedBy>Павел</cp:lastModifiedBy>
  <cp:revision>18</cp:revision>
  <dcterms:created xsi:type="dcterms:W3CDTF">2015-11-21T21:19:19Z</dcterms:created>
  <dcterms:modified xsi:type="dcterms:W3CDTF">2016-01-05T12:14:47Z</dcterms:modified>
</cp:coreProperties>
</file>