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sldIdLst>
    <p:sldId id="274" r:id="rId4"/>
    <p:sldId id="266" r:id="rId5"/>
    <p:sldId id="273" r:id="rId6"/>
    <p:sldId id="269" r:id="rId7"/>
    <p:sldId id="272" r:id="rId8"/>
    <p:sldId id="270" r:id="rId9"/>
    <p:sldId id="291" r:id="rId10"/>
    <p:sldId id="282" r:id="rId11"/>
    <p:sldId id="280" r:id="rId12"/>
    <p:sldId id="287" r:id="rId13"/>
    <p:sldId id="292" r:id="rId14"/>
    <p:sldId id="289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53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75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4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39423-CCFC-4768-8A37-35108FD4115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97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6362A-E107-4558-A661-A0F484B976D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5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D8564-60E0-41CC-B29B-3EE118FE62A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46E55-9583-4F5A-A10B-08EB4100718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16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13E44-4667-4957-AF64-FBFAAF413C5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10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FE783-CB46-473E-A77E-7803FA9B955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59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1F946-FE46-4D31-8E46-2ABEAF09868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3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A3293-262E-4B8E-B9AD-B8EAC9A5F68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5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657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89E35-7C8B-4507-9F72-9E92309D7AA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3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4EA90-57E7-4F4E-9796-27DA1B2AF97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2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5FBF4-EF84-4AE7-906C-7032A8993A4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18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D68160-ACA0-47C6-ADD1-8BC24FF752D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25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13C7CC0-2AA4-4EFA-8BEF-23E0D37B659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98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9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15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00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374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048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92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582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321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90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28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3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24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4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6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25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97E0-AA48-4A7C-AAAC-65D0E90A8035}" type="datetimeFigureOut">
              <a:rPr lang="ru-RU" smtClean="0"/>
              <a:t>05.09.2015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3C2E7-0B81-4B71-A64B-C3B97FC65D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10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50000">
              <a:schemeClr val="bg1"/>
            </a:gs>
            <a:gs pos="100000">
              <a:schemeClr val="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873A08-7E23-4379-907D-5846F10D7F43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9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197E0-AA48-4A7C-AAAC-65D0E90A803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3C2E7-0B81-4B71-A64B-C3B97FC65D7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7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83"/>
          <a:stretch/>
        </p:blipFill>
        <p:spPr bwMode="auto">
          <a:xfrm>
            <a:off x="-121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1137" y="260648"/>
            <a:ext cx="53174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Урок русского языка 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4 классе</a:t>
            </a:r>
            <a:endParaRPr lang="ru-RU" sz="4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2852936"/>
            <a:ext cx="6297108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Автор: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Евдулова</a:t>
            </a:r>
            <a:endParaRPr lang="ru-RU" sz="4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Лидия Александровна</a:t>
            </a:r>
          </a:p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МБОУ «Ильинская СОШ»</a:t>
            </a:r>
            <a:endParaRPr lang="ru-RU" sz="4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http://souz-dryzei.my1.ru/_si/0/2509973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5238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r="61446" b="8939"/>
          <a:stretch/>
        </p:blipFill>
        <p:spPr bwMode="auto">
          <a:xfrm>
            <a:off x="1248874" y="3284984"/>
            <a:ext cx="7571598" cy="340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16632"/>
            <a:ext cx="25832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Итог урока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1814" y="562908"/>
            <a:ext cx="1934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u="sng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Тема урока</a:t>
            </a:r>
            <a:endParaRPr lang="ru-RU" sz="2800" b="1" u="sng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16960"/>
            <a:ext cx="20299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u="sng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Цель урока</a:t>
            </a:r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814" y="1805916"/>
            <a:ext cx="80745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Научиться определять число и род у глагола в прошедшем</a:t>
            </a:r>
          </a:p>
          <a:p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времени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6507" y="1086128"/>
            <a:ext cx="429746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Глаголы прошедшего времени</a:t>
            </a:r>
            <a:endParaRPr lang="ru-RU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353198"/>
              </p:ext>
            </p:extLst>
          </p:nvPr>
        </p:nvGraphicFramePr>
        <p:xfrm>
          <a:off x="1259631" y="2666828"/>
          <a:ext cx="7389181" cy="661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89181"/>
              </a:tblGrid>
              <a:tr h="661057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Находим слово, с которым связан глагол</a:t>
                      </a:r>
                      <a:endParaRPr lang="ru-RU" sz="2200" b="1" dirty="0"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48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8527" y="2306603"/>
            <a:ext cx="26992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Рефлексия </a:t>
            </a:r>
            <a:endParaRPr lang="ru-RU" sz="4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482" y="3342471"/>
            <a:ext cx="8260659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57200" indent="-457200" algn="ctr">
              <a:buFont typeface="Arial" pitchFamily="34" charset="0"/>
              <a:buChar char="•"/>
            </a:pPr>
            <a:r>
              <a:rPr lang="ru-RU" sz="28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Что на уроке у вас хорошо получалось?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cap="none" spc="0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Всё ли было понятно?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Над чем надо ещё поработать?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cap="none" spc="0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Был ли урок полезен дл</a:t>
            </a:r>
            <a:r>
              <a:rPr lang="ru-RU" sz="28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 вас?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cap="none" spc="0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Постарайтесь отразить свои эмоции на рисунке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Поставьте себе отметку за урок</a:t>
            </a:r>
          </a:p>
          <a:p>
            <a:r>
              <a:rPr lang="ru-RU" sz="2800" b="1" cap="none" spc="0" dirty="0" smtClean="0">
                <a:ln w="1143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Листы оценки сдайте учителю   </a:t>
            </a:r>
            <a:endParaRPr lang="ru-RU" sz="2800" b="1" cap="none" spc="0" dirty="0">
              <a:ln w="1143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7981695" y="4668363"/>
            <a:ext cx="914400" cy="9144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57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7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-171400"/>
            <a:ext cx="5078413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4" y="836712"/>
            <a:ext cx="80597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14" y="4437112"/>
            <a:ext cx="48228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4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0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762214"/>
              </p:ext>
            </p:extLst>
          </p:nvPr>
        </p:nvGraphicFramePr>
        <p:xfrm>
          <a:off x="29087" y="-99392"/>
          <a:ext cx="9223433" cy="6990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494"/>
                <a:gridCol w="4657939"/>
              </a:tblGrid>
              <a:tr h="35618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cap="none" spc="0" dirty="0" smtClean="0">
                          <a:ln w="10160">
                            <a:solidFill>
                              <a:schemeClr val="accent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32000" dir="5400000" algn="tl">
                              <a:srgbClr val="000000">
                                <a:alpha val="30000"/>
                              </a:srgbClr>
                            </a:outerShdw>
                          </a:effectLst>
                        </a:rPr>
                        <a:t>  «Жил мудрец, который знал все. Один человек захотел доказать, что мудрец знает не все. Зажав в ладонях бабочку, он спросил: «Скажи, мудрец, какая бабочка у меня в руках: мертвая или живая?» </a:t>
                      </a:r>
                      <a:endParaRPr lang="ru-RU" sz="2600" b="1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429000">
                <a:tc>
                  <a:txBody>
                    <a:bodyPr/>
                    <a:lstStyle/>
                    <a:p>
                      <a:endParaRPr lang="ru-RU" sz="2400" b="0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  <a:p>
                      <a:r>
                        <a:rPr lang="ru-RU" sz="2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А сам думает: «Скажет живая – я ее умертвляю, скажет мертвая – выпущу».</a:t>
                      </a:r>
                    </a:p>
                    <a:p>
                      <a:r>
                        <a:rPr lang="ru-RU" sz="2400" b="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 Мудрец, подумав, ответил: «Все в твоих руках».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" y="-99392"/>
            <a:ext cx="45881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81" y="3437332"/>
            <a:ext cx="4729947" cy="348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рылатые качел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1.4848" end="16844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56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0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396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8163" y="116632"/>
            <a:ext cx="58473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Орфографическая пятиминутка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0035" y="2636912"/>
            <a:ext cx="8069838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Звёзды ясные, звёзды прекрасные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Наш_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птали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 цветам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ска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_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ки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 ч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_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дные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.</a:t>
            </a:r>
            <a:endParaRPr lang="ru-RU" sz="28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Лепестки 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улыбнулись атласные, 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Задр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_ жали листы 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erdana"/>
                <a:ea typeface="Calibri"/>
                <a:cs typeface="Times New Roman"/>
              </a:rPr>
              <a:t>изумрудные.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0188" y="3421742"/>
            <a:ext cx="4908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/>
                <a:cs typeface="Times New Roman"/>
              </a:rPr>
              <a:t>е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6569" y="3421742"/>
            <a:ext cx="4042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04132" y="3483297"/>
            <a:ext cx="4026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3999" y="4700884"/>
            <a:ext cx="4603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39752" y="1484784"/>
            <a:ext cx="39836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Взаимопроверка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Минус 14"/>
          <p:cNvSpPr/>
          <p:nvPr/>
        </p:nvSpPr>
        <p:spPr>
          <a:xfrm>
            <a:off x="203765" y="4700884"/>
            <a:ext cx="2640467" cy="5361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 15"/>
          <p:cNvSpPr/>
          <p:nvPr/>
        </p:nvSpPr>
        <p:spPr>
          <a:xfrm>
            <a:off x="203765" y="5220624"/>
            <a:ext cx="3087115" cy="557219"/>
          </a:xfrm>
          <a:prstGeom prst="mathEqual">
            <a:avLst>
              <a:gd name="adj1" fmla="val 3038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33" y="4725374"/>
            <a:ext cx="2363015" cy="12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Минус 16"/>
          <p:cNvSpPr/>
          <p:nvPr/>
        </p:nvSpPr>
        <p:spPr>
          <a:xfrm>
            <a:off x="2844232" y="5373356"/>
            <a:ext cx="1727768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5250426" y="4704736"/>
            <a:ext cx="1976284" cy="88490"/>
          </a:xfrm>
          <a:custGeom>
            <a:avLst/>
            <a:gdLst>
              <a:gd name="connsiteX0" fmla="*/ 0 w 1976284"/>
              <a:gd name="connsiteY0" fmla="*/ 132736 h 176981"/>
              <a:gd name="connsiteX1" fmla="*/ 103239 w 1976284"/>
              <a:gd name="connsiteY1" fmla="*/ 58994 h 176981"/>
              <a:gd name="connsiteX2" fmla="*/ 191729 w 1976284"/>
              <a:gd name="connsiteY2" fmla="*/ 0 h 176981"/>
              <a:gd name="connsiteX3" fmla="*/ 309716 w 1976284"/>
              <a:gd name="connsiteY3" fmla="*/ 29497 h 176981"/>
              <a:gd name="connsiteX4" fmla="*/ 353961 w 1976284"/>
              <a:gd name="connsiteY4" fmla="*/ 58994 h 176981"/>
              <a:gd name="connsiteX5" fmla="*/ 398206 w 1976284"/>
              <a:gd name="connsiteY5" fmla="*/ 103239 h 176981"/>
              <a:gd name="connsiteX6" fmla="*/ 560439 w 1976284"/>
              <a:gd name="connsiteY6" fmla="*/ 73742 h 176981"/>
              <a:gd name="connsiteX7" fmla="*/ 589935 w 1976284"/>
              <a:gd name="connsiteY7" fmla="*/ 29497 h 176981"/>
              <a:gd name="connsiteX8" fmla="*/ 634180 w 1976284"/>
              <a:gd name="connsiteY8" fmla="*/ 14749 h 176981"/>
              <a:gd name="connsiteX9" fmla="*/ 722671 w 1976284"/>
              <a:gd name="connsiteY9" fmla="*/ 29497 h 176981"/>
              <a:gd name="connsiteX10" fmla="*/ 781664 w 1976284"/>
              <a:gd name="connsiteY10" fmla="*/ 117988 h 176981"/>
              <a:gd name="connsiteX11" fmla="*/ 825909 w 1976284"/>
              <a:gd name="connsiteY11" fmla="*/ 147484 h 176981"/>
              <a:gd name="connsiteX12" fmla="*/ 914400 w 1976284"/>
              <a:gd name="connsiteY12" fmla="*/ 132736 h 176981"/>
              <a:gd name="connsiteX13" fmla="*/ 943897 w 1976284"/>
              <a:gd name="connsiteY13" fmla="*/ 88491 h 176981"/>
              <a:gd name="connsiteX14" fmla="*/ 988142 w 1976284"/>
              <a:gd name="connsiteY14" fmla="*/ 58994 h 176981"/>
              <a:gd name="connsiteX15" fmla="*/ 1179871 w 1976284"/>
              <a:gd name="connsiteY15" fmla="*/ 73742 h 176981"/>
              <a:gd name="connsiteX16" fmla="*/ 1224116 w 1976284"/>
              <a:gd name="connsiteY16" fmla="*/ 117988 h 176981"/>
              <a:gd name="connsiteX17" fmla="*/ 1312606 w 1976284"/>
              <a:gd name="connsiteY17" fmla="*/ 147484 h 176981"/>
              <a:gd name="connsiteX18" fmla="*/ 1342103 w 1976284"/>
              <a:gd name="connsiteY18" fmla="*/ 103239 h 176981"/>
              <a:gd name="connsiteX19" fmla="*/ 1548580 w 1976284"/>
              <a:gd name="connsiteY19" fmla="*/ 88491 h 176981"/>
              <a:gd name="connsiteX20" fmla="*/ 1592826 w 1976284"/>
              <a:gd name="connsiteY20" fmla="*/ 103239 h 176981"/>
              <a:gd name="connsiteX21" fmla="*/ 1622322 w 1976284"/>
              <a:gd name="connsiteY21" fmla="*/ 147484 h 176981"/>
              <a:gd name="connsiteX22" fmla="*/ 1814051 w 1976284"/>
              <a:gd name="connsiteY22" fmla="*/ 132736 h 176981"/>
              <a:gd name="connsiteX23" fmla="*/ 1858297 w 1976284"/>
              <a:gd name="connsiteY23" fmla="*/ 103239 h 176981"/>
              <a:gd name="connsiteX24" fmla="*/ 1902542 w 1976284"/>
              <a:gd name="connsiteY24" fmla="*/ 88491 h 176981"/>
              <a:gd name="connsiteX25" fmla="*/ 1917290 w 1976284"/>
              <a:gd name="connsiteY25" fmla="*/ 176981 h 176981"/>
              <a:gd name="connsiteX26" fmla="*/ 1976284 w 1976284"/>
              <a:gd name="connsiteY26" fmla="*/ 162233 h 17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76284" h="176981">
                <a:moveTo>
                  <a:pt x="0" y="132736"/>
                </a:moveTo>
                <a:cubicBezTo>
                  <a:pt x="177025" y="61925"/>
                  <a:pt x="924" y="148520"/>
                  <a:pt x="103239" y="58994"/>
                </a:cubicBezTo>
                <a:cubicBezTo>
                  <a:pt x="129918" y="35649"/>
                  <a:pt x="191729" y="0"/>
                  <a:pt x="191729" y="0"/>
                </a:cubicBezTo>
                <a:cubicBezTo>
                  <a:pt x="219772" y="5609"/>
                  <a:pt x="279485" y="14381"/>
                  <a:pt x="309716" y="29497"/>
                </a:cubicBezTo>
                <a:cubicBezTo>
                  <a:pt x="325570" y="37424"/>
                  <a:pt x="340344" y="47646"/>
                  <a:pt x="353961" y="58994"/>
                </a:cubicBezTo>
                <a:cubicBezTo>
                  <a:pt x="369984" y="72347"/>
                  <a:pt x="383458" y="88491"/>
                  <a:pt x="398206" y="103239"/>
                </a:cubicBezTo>
                <a:cubicBezTo>
                  <a:pt x="452284" y="93407"/>
                  <a:pt x="509138" y="93473"/>
                  <a:pt x="560439" y="73742"/>
                </a:cubicBezTo>
                <a:cubicBezTo>
                  <a:pt x="576983" y="67379"/>
                  <a:pt x="576094" y="40570"/>
                  <a:pt x="589935" y="29497"/>
                </a:cubicBezTo>
                <a:cubicBezTo>
                  <a:pt x="602074" y="19785"/>
                  <a:pt x="619432" y="19665"/>
                  <a:pt x="634180" y="14749"/>
                </a:cubicBezTo>
                <a:cubicBezTo>
                  <a:pt x="663677" y="19665"/>
                  <a:pt x="698173" y="12348"/>
                  <a:pt x="722671" y="29497"/>
                </a:cubicBezTo>
                <a:cubicBezTo>
                  <a:pt x="751713" y="49827"/>
                  <a:pt x="752167" y="98324"/>
                  <a:pt x="781664" y="117988"/>
                </a:cubicBezTo>
                <a:lnTo>
                  <a:pt x="825909" y="147484"/>
                </a:lnTo>
                <a:cubicBezTo>
                  <a:pt x="855406" y="142568"/>
                  <a:pt x="887653" y="146109"/>
                  <a:pt x="914400" y="132736"/>
                </a:cubicBezTo>
                <a:cubicBezTo>
                  <a:pt x="930254" y="124809"/>
                  <a:pt x="931363" y="101025"/>
                  <a:pt x="943897" y="88491"/>
                </a:cubicBezTo>
                <a:cubicBezTo>
                  <a:pt x="956431" y="75957"/>
                  <a:pt x="973394" y="68826"/>
                  <a:pt x="988142" y="58994"/>
                </a:cubicBezTo>
                <a:cubicBezTo>
                  <a:pt x="1052052" y="63910"/>
                  <a:pt x="1117686" y="58196"/>
                  <a:pt x="1179871" y="73742"/>
                </a:cubicBezTo>
                <a:cubicBezTo>
                  <a:pt x="1200106" y="78801"/>
                  <a:pt x="1205883" y="107859"/>
                  <a:pt x="1224116" y="117988"/>
                </a:cubicBezTo>
                <a:cubicBezTo>
                  <a:pt x="1251295" y="133088"/>
                  <a:pt x="1312606" y="147484"/>
                  <a:pt x="1312606" y="147484"/>
                </a:cubicBezTo>
                <a:cubicBezTo>
                  <a:pt x="1322438" y="132736"/>
                  <a:pt x="1329569" y="115773"/>
                  <a:pt x="1342103" y="103239"/>
                </a:cubicBezTo>
                <a:cubicBezTo>
                  <a:pt x="1404205" y="41137"/>
                  <a:pt x="1452400" y="79747"/>
                  <a:pt x="1548580" y="88491"/>
                </a:cubicBezTo>
                <a:cubicBezTo>
                  <a:pt x="1563329" y="93407"/>
                  <a:pt x="1580686" y="93527"/>
                  <a:pt x="1592826" y="103239"/>
                </a:cubicBezTo>
                <a:cubicBezTo>
                  <a:pt x="1606667" y="114312"/>
                  <a:pt x="1604752" y="145141"/>
                  <a:pt x="1622322" y="147484"/>
                </a:cubicBezTo>
                <a:cubicBezTo>
                  <a:pt x="1685858" y="155956"/>
                  <a:pt x="1750141" y="137652"/>
                  <a:pt x="1814051" y="132736"/>
                </a:cubicBezTo>
                <a:cubicBezTo>
                  <a:pt x="1828800" y="122904"/>
                  <a:pt x="1842443" y="111166"/>
                  <a:pt x="1858297" y="103239"/>
                </a:cubicBezTo>
                <a:cubicBezTo>
                  <a:pt x="1872202" y="96287"/>
                  <a:pt x="1892831" y="76352"/>
                  <a:pt x="1902542" y="88491"/>
                </a:cubicBezTo>
                <a:cubicBezTo>
                  <a:pt x="1921222" y="111842"/>
                  <a:pt x="1912374" y="147484"/>
                  <a:pt x="1917290" y="176981"/>
                </a:cubicBezTo>
                <a:lnTo>
                  <a:pt x="1976284" y="162233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4572000" y="5338917"/>
            <a:ext cx="2684206" cy="160318"/>
          </a:xfrm>
          <a:custGeom>
            <a:avLst/>
            <a:gdLst>
              <a:gd name="connsiteX0" fmla="*/ 0 w 2684206"/>
              <a:gd name="connsiteY0" fmla="*/ 132736 h 217405"/>
              <a:gd name="connsiteX1" fmla="*/ 44245 w 2684206"/>
              <a:gd name="connsiteY1" fmla="*/ 58994 h 217405"/>
              <a:gd name="connsiteX2" fmla="*/ 73742 w 2684206"/>
              <a:gd name="connsiteY2" fmla="*/ 14749 h 217405"/>
              <a:gd name="connsiteX3" fmla="*/ 132735 w 2684206"/>
              <a:gd name="connsiteY3" fmla="*/ 0 h 217405"/>
              <a:gd name="connsiteX4" fmla="*/ 206477 w 2684206"/>
              <a:gd name="connsiteY4" fmla="*/ 14749 h 217405"/>
              <a:gd name="connsiteX5" fmla="*/ 235974 w 2684206"/>
              <a:gd name="connsiteY5" fmla="*/ 58994 h 217405"/>
              <a:gd name="connsiteX6" fmla="*/ 324465 w 2684206"/>
              <a:gd name="connsiteY6" fmla="*/ 117987 h 217405"/>
              <a:gd name="connsiteX7" fmla="*/ 383458 w 2684206"/>
              <a:gd name="connsiteY7" fmla="*/ 103239 h 217405"/>
              <a:gd name="connsiteX8" fmla="*/ 412955 w 2684206"/>
              <a:gd name="connsiteY8" fmla="*/ 58994 h 217405"/>
              <a:gd name="connsiteX9" fmla="*/ 457200 w 2684206"/>
              <a:gd name="connsiteY9" fmla="*/ 14749 h 217405"/>
              <a:gd name="connsiteX10" fmla="*/ 575187 w 2684206"/>
              <a:gd name="connsiteY10" fmla="*/ 29497 h 217405"/>
              <a:gd name="connsiteX11" fmla="*/ 604684 w 2684206"/>
              <a:gd name="connsiteY11" fmla="*/ 117987 h 217405"/>
              <a:gd name="connsiteX12" fmla="*/ 648929 w 2684206"/>
              <a:gd name="connsiteY12" fmla="*/ 206478 h 217405"/>
              <a:gd name="connsiteX13" fmla="*/ 752168 w 2684206"/>
              <a:gd name="connsiteY13" fmla="*/ 191729 h 217405"/>
              <a:gd name="connsiteX14" fmla="*/ 766916 w 2684206"/>
              <a:gd name="connsiteY14" fmla="*/ 147484 h 217405"/>
              <a:gd name="connsiteX15" fmla="*/ 796413 w 2684206"/>
              <a:gd name="connsiteY15" fmla="*/ 103239 h 217405"/>
              <a:gd name="connsiteX16" fmla="*/ 884903 w 2684206"/>
              <a:gd name="connsiteY16" fmla="*/ 44245 h 217405"/>
              <a:gd name="connsiteX17" fmla="*/ 958645 w 2684206"/>
              <a:gd name="connsiteY17" fmla="*/ 58994 h 217405"/>
              <a:gd name="connsiteX18" fmla="*/ 1002890 w 2684206"/>
              <a:gd name="connsiteY18" fmla="*/ 103239 h 217405"/>
              <a:gd name="connsiteX19" fmla="*/ 1091381 w 2684206"/>
              <a:gd name="connsiteY19" fmla="*/ 176981 h 217405"/>
              <a:gd name="connsiteX20" fmla="*/ 1150374 w 2684206"/>
              <a:gd name="connsiteY20" fmla="*/ 162232 h 217405"/>
              <a:gd name="connsiteX21" fmla="*/ 1253613 w 2684206"/>
              <a:gd name="connsiteY21" fmla="*/ 58994 h 217405"/>
              <a:gd name="connsiteX22" fmla="*/ 1312606 w 2684206"/>
              <a:gd name="connsiteY22" fmla="*/ 73742 h 217405"/>
              <a:gd name="connsiteX23" fmla="*/ 1342103 w 2684206"/>
              <a:gd name="connsiteY23" fmla="*/ 132736 h 217405"/>
              <a:gd name="connsiteX24" fmla="*/ 1401097 w 2684206"/>
              <a:gd name="connsiteY24" fmla="*/ 162232 h 217405"/>
              <a:gd name="connsiteX25" fmla="*/ 1519084 w 2684206"/>
              <a:gd name="connsiteY25" fmla="*/ 191729 h 217405"/>
              <a:gd name="connsiteX26" fmla="*/ 1607574 w 2684206"/>
              <a:gd name="connsiteY26" fmla="*/ 103239 h 217405"/>
              <a:gd name="connsiteX27" fmla="*/ 1622323 w 2684206"/>
              <a:gd name="connsiteY27" fmla="*/ 58994 h 217405"/>
              <a:gd name="connsiteX28" fmla="*/ 1843548 w 2684206"/>
              <a:gd name="connsiteY28" fmla="*/ 103239 h 217405"/>
              <a:gd name="connsiteX29" fmla="*/ 1887794 w 2684206"/>
              <a:gd name="connsiteY29" fmla="*/ 147484 h 217405"/>
              <a:gd name="connsiteX30" fmla="*/ 1961535 w 2684206"/>
              <a:gd name="connsiteY30" fmla="*/ 132736 h 217405"/>
              <a:gd name="connsiteX31" fmla="*/ 1991032 w 2684206"/>
              <a:gd name="connsiteY31" fmla="*/ 88490 h 217405"/>
              <a:gd name="connsiteX32" fmla="*/ 2079523 w 2684206"/>
              <a:gd name="connsiteY32" fmla="*/ 44245 h 217405"/>
              <a:gd name="connsiteX33" fmla="*/ 2182761 w 2684206"/>
              <a:gd name="connsiteY33" fmla="*/ 88490 h 217405"/>
              <a:gd name="connsiteX34" fmla="*/ 2315497 w 2684206"/>
              <a:gd name="connsiteY34" fmla="*/ 191729 h 217405"/>
              <a:gd name="connsiteX35" fmla="*/ 2359742 w 2684206"/>
              <a:gd name="connsiteY35" fmla="*/ 162232 h 217405"/>
              <a:gd name="connsiteX36" fmla="*/ 2418735 w 2684206"/>
              <a:gd name="connsiteY36" fmla="*/ 88490 h 217405"/>
              <a:gd name="connsiteX37" fmla="*/ 2521974 w 2684206"/>
              <a:gd name="connsiteY37" fmla="*/ 103239 h 217405"/>
              <a:gd name="connsiteX38" fmla="*/ 2566219 w 2684206"/>
              <a:gd name="connsiteY38" fmla="*/ 117987 h 217405"/>
              <a:gd name="connsiteX39" fmla="*/ 2639961 w 2684206"/>
              <a:gd name="connsiteY39" fmla="*/ 176981 h 217405"/>
              <a:gd name="connsiteX40" fmla="*/ 2684206 w 2684206"/>
              <a:gd name="connsiteY40" fmla="*/ 58994 h 21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84206" h="217405">
                <a:moveTo>
                  <a:pt x="0" y="132736"/>
                </a:moveTo>
                <a:cubicBezTo>
                  <a:pt x="14748" y="108155"/>
                  <a:pt x="29052" y="83302"/>
                  <a:pt x="44245" y="58994"/>
                </a:cubicBezTo>
                <a:cubicBezTo>
                  <a:pt x="53639" y="43963"/>
                  <a:pt x="58994" y="24581"/>
                  <a:pt x="73742" y="14749"/>
                </a:cubicBezTo>
                <a:cubicBezTo>
                  <a:pt x="90607" y="3505"/>
                  <a:pt x="113071" y="4916"/>
                  <a:pt x="132735" y="0"/>
                </a:cubicBezTo>
                <a:cubicBezTo>
                  <a:pt x="157316" y="4916"/>
                  <a:pt x="184712" y="2312"/>
                  <a:pt x="206477" y="14749"/>
                </a:cubicBezTo>
                <a:cubicBezTo>
                  <a:pt x="221867" y="23543"/>
                  <a:pt x="224626" y="45377"/>
                  <a:pt x="235974" y="58994"/>
                </a:cubicBezTo>
                <a:cubicBezTo>
                  <a:pt x="278465" y="109983"/>
                  <a:pt x="269933" y="99810"/>
                  <a:pt x="324465" y="117987"/>
                </a:cubicBezTo>
                <a:cubicBezTo>
                  <a:pt x="344129" y="113071"/>
                  <a:pt x="366593" y="114482"/>
                  <a:pt x="383458" y="103239"/>
                </a:cubicBezTo>
                <a:cubicBezTo>
                  <a:pt x="398206" y="93407"/>
                  <a:pt x="401607" y="72611"/>
                  <a:pt x="412955" y="58994"/>
                </a:cubicBezTo>
                <a:cubicBezTo>
                  <a:pt x="426308" y="42971"/>
                  <a:pt x="442452" y="29497"/>
                  <a:pt x="457200" y="14749"/>
                </a:cubicBezTo>
                <a:cubicBezTo>
                  <a:pt x="496529" y="19665"/>
                  <a:pt x="542717" y="6768"/>
                  <a:pt x="575187" y="29497"/>
                </a:cubicBezTo>
                <a:cubicBezTo>
                  <a:pt x="600659" y="47327"/>
                  <a:pt x="594852" y="88490"/>
                  <a:pt x="604684" y="117987"/>
                </a:cubicBezTo>
                <a:cubicBezTo>
                  <a:pt x="625038" y="179049"/>
                  <a:pt x="610808" y="149295"/>
                  <a:pt x="648929" y="206478"/>
                </a:cubicBezTo>
                <a:cubicBezTo>
                  <a:pt x="683342" y="201562"/>
                  <a:pt x="721076" y="207275"/>
                  <a:pt x="752168" y="191729"/>
                </a:cubicBezTo>
                <a:cubicBezTo>
                  <a:pt x="766073" y="184777"/>
                  <a:pt x="759964" y="161389"/>
                  <a:pt x="766916" y="147484"/>
                </a:cubicBezTo>
                <a:cubicBezTo>
                  <a:pt x="774843" y="131630"/>
                  <a:pt x="783073" y="114911"/>
                  <a:pt x="796413" y="103239"/>
                </a:cubicBezTo>
                <a:cubicBezTo>
                  <a:pt x="823092" y="79894"/>
                  <a:pt x="884903" y="44245"/>
                  <a:pt x="884903" y="44245"/>
                </a:cubicBezTo>
                <a:cubicBezTo>
                  <a:pt x="909484" y="49161"/>
                  <a:pt x="936224" y="47783"/>
                  <a:pt x="958645" y="58994"/>
                </a:cubicBezTo>
                <a:cubicBezTo>
                  <a:pt x="977300" y="68322"/>
                  <a:pt x="986867" y="89886"/>
                  <a:pt x="1002890" y="103239"/>
                </a:cubicBezTo>
                <a:cubicBezTo>
                  <a:pt x="1126097" y="205912"/>
                  <a:pt x="962107" y="47710"/>
                  <a:pt x="1091381" y="176981"/>
                </a:cubicBezTo>
                <a:cubicBezTo>
                  <a:pt x="1111045" y="172065"/>
                  <a:pt x="1135120" y="175580"/>
                  <a:pt x="1150374" y="162232"/>
                </a:cubicBezTo>
                <a:cubicBezTo>
                  <a:pt x="1296008" y="34802"/>
                  <a:pt x="1141524" y="96356"/>
                  <a:pt x="1253613" y="58994"/>
                </a:cubicBezTo>
                <a:cubicBezTo>
                  <a:pt x="1273277" y="63910"/>
                  <a:pt x="1297035" y="60766"/>
                  <a:pt x="1312606" y="73742"/>
                </a:cubicBezTo>
                <a:cubicBezTo>
                  <a:pt x="1329496" y="87817"/>
                  <a:pt x="1326557" y="117190"/>
                  <a:pt x="1342103" y="132736"/>
                </a:cubicBezTo>
                <a:cubicBezTo>
                  <a:pt x="1357649" y="148282"/>
                  <a:pt x="1381432" y="152400"/>
                  <a:pt x="1401097" y="162232"/>
                </a:cubicBezTo>
                <a:cubicBezTo>
                  <a:pt x="1434618" y="212514"/>
                  <a:pt x="1434304" y="241184"/>
                  <a:pt x="1519084" y="191729"/>
                </a:cubicBezTo>
                <a:cubicBezTo>
                  <a:pt x="1555116" y="170710"/>
                  <a:pt x="1607574" y="103239"/>
                  <a:pt x="1607574" y="103239"/>
                </a:cubicBezTo>
                <a:cubicBezTo>
                  <a:pt x="1612490" y="88491"/>
                  <a:pt x="1606958" y="61358"/>
                  <a:pt x="1622323" y="58994"/>
                </a:cubicBezTo>
                <a:cubicBezTo>
                  <a:pt x="1717486" y="44353"/>
                  <a:pt x="1779835" y="50145"/>
                  <a:pt x="1843548" y="103239"/>
                </a:cubicBezTo>
                <a:cubicBezTo>
                  <a:pt x="1859571" y="116592"/>
                  <a:pt x="1873045" y="132736"/>
                  <a:pt x="1887794" y="147484"/>
                </a:cubicBezTo>
                <a:cubicBezTo>
                  <a:pt x="1912374" y="142568"/>
                  <a:pt x="1939771" y="145173"/>
                  <a:pt x="1961535" y="132736"/>
                </a:cubicBezTo>
                <a:cubicBezTo>
                  <a:pt x="1976925" y="123942"/>
                  <a:pt x="1978498" y="101024"/>
                  <a:pt x="1991032" y="88490"/>
                </a:cubicBezTo>
                <a:cubicBezTo>
                  <a:pt x="2019621" y="59901"/>
                  <a:pt x="2043539" y="56240"/>
                  <a:pt x="2079523" y="44245"/>
                </a:cubicBezTo>
                <a:cubicBezTo>
                  <a:pt x="2111485" y="54900"/>
                  <a:pt x="2156729" y="67664"/>
                  <a:pt x="2182761" y="88490"/>
                </a:cubicBezTo>
                <a:cubicBezTo>
                  <a:pt x="2324880" y="202185"/>
                  <a:pt x="2215788" y="158494"/>
                  <a:pt x="2315497" y="191729"/>
                </a:cubicBezTo>
                <a:cubicBezTo>
                  <a:pt x="2330245" y="181897"/>
                  <a:pt x="2348669" y="176073"/>
                  <a:pt x="2359742" y="162232"/>
                </a:cubicBezTo>
                <a:cubicBezTo>
                  <a:pt x="2441156" y="60464"/>
                  <a:pt x="2291935" y="173025"/>
                  <a:pt x="2418735" y="88490"/>
                </a:cubicBezTo>
                <a:cubicBezTo>
                  <a:pt x="2453148" y="93406"/>
                  <a:pt x="2487887" y="96421"/>
                  <a:pt x="2521974" y="103239"/>
                </a:cubicBezTo>
                <a:cubicBezTo>
                  <a:pt x="2537218" y="106288"/>
                  <a:pt x="2555226" y="106994"/>
                  <a:pt x="2566219" y="117987"/>
                </a:cubicBezTo>
                <a:cubicBezTo>
                  <a:pt x="2643801" y="195568"/>
                  <a:pt x="2492320" y="140069"/>
                  <a:pt x="2639961" y="176981"/>
                </a:cubicBezTo>
                <a:cubicBezTo>
                  <a:pt x="2672934" y="78062"/>
                  <a:pt x="2655553" y="116300"/>
                  <a:pt x="2684206" y="5899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77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5" grpId="0" animBg="1"/>
      <p:bldP spid="16" grpId="0" animBg="1"/>
      <p:bldP spid="17" grpId="0" animBg="1"/>
      <p:bldP spid="25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40391" y="1096930"/>
            <a:ext cx="1800200" cy="8623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Имя 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существительное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1507" y="592873"/>
            <a:ext cx="1790298" cy="5040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Имя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прилагательное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67443" y="4869160"/>
            <a:ext cx="1346095" cy="2862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Местоимение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169659"/>
            <a:ext cx="1027782" cy="3693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Предлог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93363" y="3789040"/>
            <a:ext cx="700834" cy="3693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Союз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1251" y="1149208"/>
            <a:ext cx="2085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Глагол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9" y="2869043"/>
            <a:ext cx="669448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76" y="5681202"/>
            <a:ext cx="56388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74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Лидия\Pictures\земл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967" r="25968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47864" y="116632"/>
            <a:ext cx="16976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ГЛАГОЛ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51520" y="762963"/>
            <a:ext cx="2999124" cy="7569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83568" y="762963"/>
            <a:ext cx="2880320" cy="518631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563888" y="762963"/>
            <a:ext cx="432048" cy="374615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427984" y="762963"/>
            <a:ext cx="1728192" cy="374615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45508" y="762963"/>
            <a:ext cx="3702956" cy="526692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527237" y="620688"/>
            <a:ext cx="2933195" cy="122413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 rot="20723631">
            <a:off x="636697" y="501353"/>
            <a:ext cx="20470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ЧАСТЬ РЕЧИ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7956048">
            <a:off x="-1149553" y="2883206"/>
            <a:ext cx="58012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ОБОЗНАЧАЕТ ДЕЙСТВИЕ  ПРЕДМЕТА</a:t>
            </a:r>
            <a:endParaRPr lang="ru-RU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645086">
            <a:off x="1475520" y="2484758"/>
            <a:ext cx="3932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ОТВЕЧАЕТ НА ВОПРОСЫ</a:t>
            </a:r>
            <a:endParaRPr lang="ru-RU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80151" y="5930072"/>
            <a:ext cx="21233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ЧТО ДЕЛАТЬ</a:t>
            </a:r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</a:t>
            </a:r>
          </a:p>
          <a:p>
            <a:pPr algn="ctr"/>
            <a:r>
              <a:rPr lang="ru-RU" sz="2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ЧТО СДЕЛАТЬ?</a:t>
            </a:r>
          </a:p>
        </p:txBody>
      </p:sp>
      <p:sp>
        <p:nvSpPr>
          <p:cNvPr id="30" name="Прямоугольник 29"/>
          <p:cNvSpPr/>
          <p:nvPr/>
        </p:nvSpPr>
        <p:spPr>
          <a:xfrm rot="3922082">
            <a:off x="3020268" y="3094511"/>
            <a:ext cx="56429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ИМЕЕТ НЕОПРЕДЕЛЁННУЮ ФОРМУ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145" name="Прямоугольник 6144"/>
          <p:cNvSpPr/>
          <p:nvPr/>
        </p:nvSpPr>
        <p:spPr>
          <a:xfrm rot="3314397">
            <a:off x="3925721" y="3192876"/>
            <a:ext cx="63885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ПРЕДЛОЖЕНИИ ЧАЩЕ БЫВАЕТ СКАЗУЕМЫМ</a:t>
            </a:r>
            <a:endParaRPr lang="ru-RU" sz="2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149" name="Прямоугольник 6148"/>
          <p:cNvSpPr/>
          <p:nvPr/>
        </p:nvSpPr>
        <p:spPr>
          <a:xfrm rot="1394242">
            <a:off x="5613898" y="915064"/>
            <a:ext cx="34088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ИЗМЕНЯЕТСЯ ПО ВРЕМЕНАМ</a:t>
            </a:r>
            <a:endParaRPr lang="ru-RU" sz="2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150" name="Прямоугольник 6149"/>
          <p:cNvSpPr/>
          <p:nvPr/>
        </p:nvSpPr>
        <p:spPr>
          <a:xfrm>
            <a:off x="2268564" y="4941168"/>
            <a:ext cx="21233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Что делать?</a:t>
            </a:r>
          </a:p>
          <a:p>
            <a:pPr algn="ctr"/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</a:t>
            </a:r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то сделать?</a:t>
            </a:r>
          </a:p>
          <a:p>
            <a:pPr algn="ctr"/>
            <a:r>
              <a:rPr lang="ru-RU" sz="2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Что делает?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Что сделал?</a:t>
            </a:r>
            <a:endParaRPr lang="ru-RU" sz="2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03" y="1600200"/>
            <a:ext cx="60689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" y="1"/>
            <a:ext cx="91136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61" y="4244046"/>
            <a:ext cx="2310089" cy="257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971" y="0"/>
            <a:ext cx="2114261" cy="195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2228406" cy="189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558" y="244549"/>
            <a:ext cx="9017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30669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Время глагола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7018" y="749088"/>
            <a:ext cx="13521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будущее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329741">
            <a:off x="2505375" y="2886180"/>
            <a:ext cx="20567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прошедшее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68397" y="3065630"/>
            <a:ext cx="16222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настоящее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7993" y="856871"/>
            <a:ext cx="3603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Этот хитренький глагол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Себе ВРЕМЯ изобрел.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«Ухожу», - кричит </a:t>
            </a:r>
            <a:r>
              <a:rPr lang="ru-RU" sz="2000" b="1" u="sng" dirty="0">
                <a:solidFill>
                  <a:schemeClr val="bg1"/>
                </a:solidFill>
              </a:rPr>
              <a:t> сегодня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« А </a:t>
            </a:r>
            <a:r>
              <a:rPr lang="ru-RU" sz="2000" b="1" u="sng" dirty="0">
                <a:solidFill>
                  <a:schemeClr val="bg1"/>
                </a:solidFill>
              </a:rPr>
              <a:t>вчера</a:t>
            </a:r>
            <a:r>
              <a:rPr lang="ru-RU" sz="2000" b="1" dirty="0">
                <a:solidFill>
                  <a:schemeClr val="bg1"/>
                </a:solidFill>
              </a:rPr>
              <a:t>, - кричит, -  ушел».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«</a:t>
            </a:r>
            <a:r>
              <a:rPr lang="ru-RU" sz="2000" b="1" u="sng" dirty="0">
                <a:solidFill>
                  <a:schemeClr val="bg1"/>
                </a:solidFill>
              </a:rPr>
              <a:t>Завтра</a:t>
            </a:r>
            <a:r>
              <a:rPr lang="ru-RU" sz="2000" b="1" dirty="0">
                <a:solidFill>
                  <a:schemeClr val="bg1"/>
                </a:solidFill>
              </a:rPr>
              <a:t>, - скажет, - я  уйду!»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Позавидуйте ему!</a:t>
            </a:r>
          </a:p>
        </p:txBody>
      </p:sp>
    </p:spTree>
    <p:extLst>
      <p:ext uri="{BB962C8B-B14F-4D97-AF65-F5344CB8AC3E}">
        <p14:creationId xmlns:p14="http://schemas.microsoft.com/office/powerpoint/2010/main" val="20290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5" t="38848" b="17228"/>
          <a:stretch/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4221088"/>
            <a:ext cx="244827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44383"/>
              </p:ext>
            </p:extLst>
          </p:nvPr>
        </p:nvGraphicFramePr>
        <p:xfrm>
          <a:off x="3563888" y="1628800"/>
          <a:ext cx="2771798" cy="30714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1798"/>
              </a:tblGrid>
              <a:tr h="498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dirty="0" smtClean="0">
                          <a:solidFill>
                            <a:srgbClr val="FFC000"/>
                          </a:solidFill>
                          <a:effectLst/>
                        </a:rPr>
                        <a:t>запели</a:t>
                      </a:r>
                      <a:endParaRPr lang="ru-RU" sz="4000" b="1" dirty="0">
                        <a:solidFill>
                          <a:srgbClr val="FFC00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dirty="0" smtClean="0">
                          <a:solidFill>
                            <a:srgbClr val="FFC000"/>
                          </a:solidFill>
                          <a:effectLst/>
                        </a:rPr>
                        <a:t>запело</a:t>
                      </a:r>
                      <a:endParaRPr lang="ru-RU" sz="40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dirty="0" smtClean="0">
                          <a:solidFill>
                            <a:srgbClr val="FFC000"/>
                          </a:solidFill>
                          <a:effectLst/>
                        </a:rPr>
                        <a:t>запел</a:t>
                      </a:r>
                      <a:endParaRPr lang="ru-RU" sz="40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000" b="1" dirty="0" smtClean="0">
                          <a:solidFill>
                            <a:srgbClr val="FFC000"/>
                          </a:solidFill>
                          <a:effectLst/>
                        </a:rPr>
                        <a:t>запела</a:t>
                      </a:r>
                      <a:endParaRPr lang="ru-RU" sz="4000" b="1" dirty="0">
                        <a:solidFill>
                          <a:srgbClr val="FFC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88907"/>
              </p:ext>
            </p:extLst>
          </p:nvPr>
        </p:nvGraphicFramePr>
        <p:xfrm>
          <a:off x="3563888" y="836712"/>
          <a:ext cx="2775408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5408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C000"/>
                          </a:solidFill>
                        </a:rPr>
                        <a:t>ПРОШЕДШЕЕ ВРЕМЯ</a:t>
                      </a:r>
                      <a:endParaRPr lang="ru-RU" sz="18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9743" y="139353"/>
            <a:ext cx="28210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u="sng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Тема урока:</a:t>
            </a:r>
            <a:endParaRPr lang="ru-RU" sz="4000" b="1" u="sng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823163"/>
            <a:ext cx="63466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Глаголы прошедшего времени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4133" y="2129125"/>
            <a:ext cx="28163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u="sng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Цель урока</a:t>
            </a:r>
            <a:r>
              <a:rPr lang="ru-RU" sz="40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endParaRPr lang="ru-RU" sz="40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304" y="2837011"/>
            <a:ext cx="72979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Научиться определять число и род глагола прошедшего времени</a:t>
            </a:r>
            <a:endParaRPr lang="ru-RU" sz="3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43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7" descr="http://www.nivagold.ru/raznoe1/tansy/PhotoAlbum1/Photo%20015.gif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149725"/>
            <a:ext cx="2663825" cy="164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65859" y="116632"/>
            <a:ext cx="54665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 w="50800"/>
                <a:solidFill>
                  <a:sysClr val="window" lastClr="FFFFFF">
                    <a:shade val="50000"/>
                  </a:sysClr>
                </a:solidFill>
                <a:effectLst/>
                <a:uLnTx/>
                <a:uFillTx/>
              </a:rPr>
              <a:t>ФИЗКУЛЬТМИНУТКА</a:t>
            </a:r>
          </a:p>
        </p:txBody>
      </p:sp>
      <p:pic>
        <p:nvPicPr>
          <p:cNvPr id="2" name="музыка космо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737.8688" end="66463.83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733256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180" y="839609"/>
            <a:ext cx="5700856" cy="39087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небе ясном солнце 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светит,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Космонавт летит в ракете.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 внизу леса, поля-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Расстилается земля.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Мы летим к другим планетам,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Объявляем всем об этом.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 с Большой Медведицей</a:t>
            </a:r>
          </a:p>
          <a:p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синем небе встретимся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</a:p>
          <a:p>
            <a:endParaRPr lang="ru-RU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4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2007</TotalTime>
  <Words>345</Words>
  <Application>Microsoft Office PowerPoint</Application>
  <PresentationFormat>Экран (4:3)</PresentationFormat>
  <Paragraphs>83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Тема Office</vt:lpstr>
      <vt:lpstr>Оформление по умолчанию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Лидия</dc:creator>
  <cp:lastModifiedBy>Лидия</cp:lastModifiedBy>
  <cp:revision>68</cp:revision>
  <dcterms:created xsi:type="dcterms:W3CDTF">2015-02-21T11:52:50Z</dcterms:created>
  <dcterms:modified xsi:type="dcterms:W3CDTF">2015-09-05T08:54:06Z</dcterms:modified>
</cp:coreProperties>
</file>