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8" r:id="rId3"/>
    <p:sldId id="299" r:id="rId4"/>
    <p:sldId id="327" r:id="rId5"/>
    <p:sldId id="328" r:id="rId6"/>
    <p:sldId id="329" r:id="rId7"/>
    <p:sldId id="330" r:id="rId8"/>
    <p:sldId id="300" r:id="rId9"/>
    <p:sldId id="310" r:id="rId10"/>
    <p:sldId id="342" r:id="rId11"/>
    <p:sldId id="337" r:id="rId12"/>
    <p:sldId id="339" r:id="rId13"/>
    <p:sldId id="336" r:id="rId14"/>
    <p:sldId id="338" r:id="rId15"/>
    <p:sldId id="340" r:id="rId16"/>
    <p:sldId id="341" r:id="rId17"/>
    <p:sldId id="321" r:id="rId18"/>
    <p:sldId id="331" r:id="rId19"/>
    <p:sldId id="318" r:id="rId20"/>
    <p:sldId id="319" r:id="rId21"/>
    <p:sldId id="332" r:id="rId22"/>
    <p:sldId id="322" r:id="rId23"/>
    <p:sldId id="333" r:id="rId24"/>
    <p:sldId id="324" r:id="rId25"/>
    <p:sldId id="323" r:id="rId26"/>
    <p:sldId id="334" r:id="rId27"/>
    <p:sldId id="325" r:id="rId28"/>
    <p:sldId id="335" r:id="rId29"/>
    <p:sldId id="34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FB3"/>
    <a:srgbClr val="D1E656"/>
    <a:srgbClr val="E6EB2B"/>
    <a:srgbClr val="FFCC00"/>
    <a:srgbClr val="D4CAFA"/>
    <a:srgbClr val="E6E0FC"/>
    <a:srgbClr val="CABEF8"/>
    <a:srgbClr val="D5B9FD"/>
    <a:srgbClr val="D0B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901" y="-4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7C56-4C94-46B0-B1C3-91C1630DB8CB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51B4-9160-4D4D-A5D7-56E9BE7D9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1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BF60FE-88C5-49EC-AA5D-E79482B6A5B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C52C14-94A7-4606-A7BB-DD91C05F3E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63;&#1048;&#1058;&#1045;&#1051;&#1068;%20129\Desktop\&#1084;&#1072;&#1090;&#1077;&#1088;&#1080;&#1072;&#1083;&#1099;%20&#1082;%20&#1082;&#1086;&#1085;&#1092;&#1077;&#1088;&#1077;&#1085;&#1094;&#1080;&#1080;%20&#1091;&#1076;&#1076;\&#1042;&#1083;&#1080;&#1103;&#1085;&#1080;&#1077;%20&#1084;&#1091;&#1079;&#1099;&#1082;&#1084;%20&#1085;&#1072;%20&#1078;&#1080;&#1074;&#1091;&#1102;%20&#1080;%20&#1085;&#1077;&#1078;&#1080;&#1074;&#1091;&#1102;%20&#1087;&#1088;&#1080;&#1088;&#1086;&#1076;&#1091;.%20&#1086;&#1082;&#1088;&#1091;&#1075;\1.%20&#1041;&#1072;&#1093;-&#1043;&#1091;&#1085;&#1086;%20&#1040;&#1074;&#1077;%20&#1052;&#1072;&#1088;&#1080;&#1103;%201-7%20&#1089;&#1083;..wma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250" y="836613"/>
            <a:ext cx="6913563" cy="18002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6000" dirty="0">
              <a:solidFill>
                <a:schemeClr val="accent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1340768"/>
            <a:ext cx="62650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 в условиях реализации ФГОС во внеурочной работе через технологию учебного проектирования.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19672" y="1340768"/>
            <a:ext cx="7175351" cy="1793167"/>
          </a:xfrm>
        </p:spPr>
        <p:txBody>
          <a:bodyPr/>
          <a:lstStyle/>
          <a:p>
            <a:r>
              <a:rPr lang="ru-RU" sz="7200" dirty="0"/>
              <a:t>Организация работы над </a:t>
            </a:r>
            <a:r>
              <a:rPr lang="ru-RU" sz="7200" dirty="0" smtClean="0"/>
              <a:t>проектом.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64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18874" r="25000" b="7014"/>
          <a:stretch/>
        </p:blipFill>
        <p:spPr bwMode="auto">
          <a:xfrm>
            <a:off x="323528" y="-99392"/>
            <a:ext cx="8352928" cy="709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9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8" t="17836" r="27531" b="7533"/>
          <a:stretch/>
        </p:blipFill>
        <p:spPr bwMode="auto">
          <a:xfrm>
            <a:off x="2386367" y="404664"/>
            <a:ext cx="6768752" cy="631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Опыт с яйцом.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086925"/>
            <a:ext cx="26642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/>
              <a:t>Через 3  часа мы заметили, что началась коагуляция белка, которая увеличилась через 6 часа, и в 9 часов вечера коагулировал небольшой участок белка. Следовательно, музыка влияет на белковые молекулы, и в ходе  воздействия музыки на яйцо структура белка начинает разрушаться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99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3" t="18702" r="24514" b="9437"/>
          <a:stretch/>
        </p:blipFill>
        <p:spPr bwMode="auto">
          <a:xfrm>
            <a:off x="611560" y="185977"/>
            <a:ext cx="7962424" cy="648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383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18009" r="25000" b="7186"/>
          <a:stretch/>
        </p:blipFill>
        <p:spPr bwMode="auto">
          <a:xfrm>
            <a:off x="251520" y="188640"/>
            <a:ext cx="7560842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0254" y="5661248"/>
            <a:ext cx="21962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Измерение длины проростков.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84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56447" y="1844824"/>
            <a:ext cx="3346704" cy="4896544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1.	</a:t>
            </a:r>
            <a:r>
              <a:rPr lang="ru-RU" sz="2100" b="1" dirty="0" smtClean="0"/>
              <a:t>Обсуждение с учащимися проектной деятельности </a:t>
            </a:r>
          </a:p>
          <a:p>
            <a:pPr algn="just"/>
            <a:r>
              <a:rPr lang="ru-RU" sz="2100" b="1" dirty="0" smtClean="0"/>
              <a:t>2.	Определение состава проектных групп, консультантов, с которыми будем сотрудничать.</a:t>
            </a:r>
          </a:p>
          <a:p>
            <a:pPr algn="just"/>
            <a:r>
              <a:rPr lang="ru-RU" sz="2100" b="1" dirty="0" smtClean="0"/>
              <a:t>3</a:t>
            </a:r>
            <a:r>
              <a:rPr lang="ru-RU" sz="2100" b="1" dirty="0"/>
              <a:t>.	Помощь в выборе тем проектов.</a:t>
            </a:r>
          </a:p>
          <a:p>
            <a:pPr algn="just"/>
            <a:r>
              <a:rPr lang="ru-RU" sz="2100" b="1" dirty="0"/>
              <a:t>4.	Определение целей и задач кажд</a:t>
            </a:r>
            <a:r>
              <a:rPr lang="ru-RU" sz="2100" dirty="0"/>
              <a:t>ого проекта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932040" y="1844824"/>
            <a:ext cx="3346704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5.	</a:t>
            </a:r>
            <a:r>
              <a:rPr lang="ru-RU" sz="2100" b="1" dirty="0"/>
              <a:t>Разработка плана работы по каждому проекту.</a:t>
            </a:r>
          </a:p>
          <a:p>
            <a:pPr algn="just"/>
            <a:r>
              <a:rPr lang="ru-RU" sz="2100" b="1" dirty="0"/>
              <a:t>6.	Обсуждение с учащимися литературы по проекту и анализ литературных источников</a:t>
            </a:r>
          </a:p>
          <a:p>
            <a:pPr algn="just"/>
            <a:r>
              <a:rPr lang="ru-RU" sz="2100" b="1" dirty="0"/>
              <a:t>7.	Разработка вопросов для анкетирования.</a:t>
            </a:r>
          </a:p>
          <a:p>
            <a:pPr algn="just"/>
            <a:r>
              <a:rPr lang="ru-RU" sz="2100" b="1" dirty="0"/>
              <a:t>8.	Опрос, анализ и обработка полученных данных.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3367" cy="1584176"/>
          </a:xfrm>
        </p:spPr>
        <p:txBody>
          <a:bodyPr/>
          <a:lstStyle/>
          <a:p>
            <a:pPr algn="ctr"/>
            <a:r>
              <a:rPr lang="ru-RU" dirty="0" smtClean="0"/>
              <a:t>Основные   этапы </a:t>
            </a:r>
            <a:r>
              <a:rPr lang="ru-RU" dirty="0"/>
              <a:t>работы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над </a:t>
            </a:r>
            <a:r>
              <a:rPr lang="ru-RU" dirty="0"/>
              <a:t>проектом: </a:t>
            </a:r>
          </a:p>
        </p:txBody>
      </p:sp>
    </p:spTree>
    <p:extLst>
      <p:ext uri="{BB962C8B-B14F-4D97-AF65-F5344CB8AC3E}">
        <p14:creationId xmlns:p14="http://schemas.microsoft.com/office/powerpoint/2010/main" val="16043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43608" y="260648"/>
            <a:ext cx="3459543" cy="6336704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9.</a:t>
            </a:r>
            <a:r>
              <a:rPr lang="ru-RU" dirty="0"/>
              <a:t>	</a:t>
            </a:r>
            <a:r>
              <a:rPr lang="ru-RU" sz="2100" b="1" dirty="0"/>
              <a:t>Поиск информации в Интернете</a:t>
            </a:r>
          </a:p>
          <a:p>
            <a:pPr algn="just"/>
            <a:r>
              <a:rPr lang="ru-RU" sz="2100" b="1" dirty="0"/>
              <a:t>10.	Составление таблиц, графиков фотографирование результатов работы на определенных этапах, анализ данных и обобщение полученных результатов, а также самоанализ проектной деятельности</a:t>
            </a:r>
          </a:p>
          <a:p>
            <a:pPr algn="just"/>
            <a:r>
              <a:rPr lang="ru-RU" sz="2100" b="1" dirty="0"/>
              <a:t>11.	Составление мультимедийной  </a:t>
            </a:r>
            <a:r>
              <a:rPr lang="ru-RU" sz="2100" b="1" dirty="0" smtClean="0"/>
              <a:t>презентации</a:t>
            </a:r>
          </a:p>
          <a:p>
            <a:pPr algn="just"/>
            <a:r>
              <a:rPr lang="ru-RU" sz="2100" b="1" dirty="0"/>
              <a:t>12.	Выступление, защита </a:t>
            </a:r>
            <a:r>
              <a:rPr lang="ru-RU" sz="2100" b="1" dirty="0" smtClean="0"/>
              <a:t>проектов</a:t>
            </a:r>
            <a:endParaRPr lang="ru-RU" sz="21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076056" y="260648"/>
            <a:ext cx="3346704" cy="6264696"/>
          </a:xfrm>
        </p:spPr>
        <p:txBody>
          <a:bodyPr>
            <a:normAutofit/>
          </a:bodyPr>
          <a:lstStyle/>
          <a:p>
            <a:pPr algn="just"/>
            <a:r>
              <a:rPr lang="ru-RU" sz="2100" b="1" dirty="0" smtClean="0"/>
              <a:t>13</a:t>
            </a:r>
            <a:r>
              <a:rPr lang="ru-RU" sz="2100" b="1" dirty="0"/>
              <a:t>. Подготовка учащихся к выступлению на  школьной и окружной конференциях </a:t>
            </a:r>
            <a:r>
              <a:rPr lang="ru-RU" sz="2100" b="1" dirty="0" smtClean="0"/>
              <a:t>	</a:t>
            </a:r>
          </a:p>
          <a:p>
            <a:pPr algn="just"/>
            <a:r>
              <a:rPr lang="ru-RU" sz="2100" b="1" dirty="0" smtClean="0"/>
              <a:t>14</a:t>
            </a:r>
            <a:r>
              <a:rPr lang="ru-RU" sz="2100" b="1" dirty="0"/>
              <a:t>.	Составление аннотации по проектам, подготовка статей по проектной деятельности к публикации.</a:t>
            </a:r>
          </a:p>
          <a:p>
            <a:pPr algn="just"/>
            <a:r>
              <a:rPr lang="ru-RU" sz="2100" b="1" dirty="0"/>
              <a:t>15.	Обсуждение с ребятами результатов работы и сферы применения </a:t>
            </a:r>
            <a:r>
              <a:rPr lang="ru-RU" sz="2100" b="1" dirty="0" smtClean="0"/>
              <a:t>результатов: экологическая, краеведческая, экономическая и т.д.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0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64" y="502071"/>
            <a:ext cx="74888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1-й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формулирование проблемы, которую необходимо решить. Основная задача педагога на этом этапе – вывести на осознание проблемы, создать мотивацию к ее решению и получению конкретного результата – продукта учебного проектирования.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0" r="-4347"/>
          <a:stretch/>
        </p:blipFill>
        <p:spPr bwMode="auto">
          <a:xfrm>
            <a:off x="6292936" y="104509"/>
            <a:ext cx="2851064" cy="174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19" y="5157192"/>
            <a:ext cx="8820471" cy="1143000"/>
          </a:xfrm>
        </p:spPr>
        <p:txBody>
          <a:bodyPr/>
          <a:lstStyle/>
          <a:p>
            <a:r>
              <a:rPr lang="ru-RU" sz="4800" dirty="0">
                <a:effectLst/>
                <a:latin typeface="Times New Roman"/>
                <a:ea typeface="Times New Roman"/>
              </a:rPr>
              <a:t>коммуникативные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442567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cap="all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сотрудничество; обсуждение; умение договориться, общаться в паре или в группе и согласование общего решения; выражение своих мыслей с достаточной полнотой и точностью; аргументация своего мнения и позиции в коммуникации, учет разных мнений</a:t>
            </a: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0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34481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2-й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групп для работы над проектом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-  анализирует литературные источники, осуществляет поиск информации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- разрабатывает вопросы для социологического опроса и проводит его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–создает мультимедийную презентацию и представляет ее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501992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 err="1" smtClean="0"/>
              <a:t>Элберт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Хаббард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8244408" cy="3225512"/>
          </a:xfrm>
        </p:spPr>
        <p:txBody>
          <a:bodyPr>
            <a:noAutofit/>
          </a:bodyPr>
          <a:lstStyle/>
          <a:p>
            <a:pPr marL="914400" lvl="3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«Цель обучения ребенка состоит в том, чтобы сделать его способным развиваться дальше без помощи учителя»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57" y="24387"/>
            <a:ext cx="8964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Поэтапный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Обсуждение с учащимися темы проекта «Влияние музыки на живую и неживую природу »,   литературы по теме. Провести  анализ литературных источников, поиск информации в Интернете.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Разработка вопросов для анкетирования и социальный опрос «Что ты знаешь о музыке как раздражителе и ее влиянии на самочувствии человека» в средней и старшей школах, с целью  привлечения внимания учащихся к этой проблеме.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Опрос, анализ и обработка полученных данных.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Составление таблиц, графиков, анализ данных и обобщение полученных результатов.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Провести беседы на классных часах на тему «Влияние музыки на человека».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Составление мультимедийной  презентации.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Распределение обязанностей среди участников каждой творческой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3988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517232"/>
            <a:ext cx="6512511" cy="1143000"/>
          </a:xfrm>
        </p:spPr>
        <p:txBody>
          <a:bodyPr/>
          <a:lstStyle/>
          <a:p>
            <a:r>
              <a:rPr lang="ru-RU" sz="3200" dirty="0" smtClean="0"/>
              <a:t>Универсальные учебные действия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cap="all" dirty="0">
                <a:solidFill>
                  <a:schemeClr val="tx1"/>
                </a:solidFill>
                <a:latin typeface="Times New Roman"/>
                <a:ea typeface="Times New Roman"/>
              </a:rPr>
              <a:t>регулятивные УУД: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cap="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отработка </a:t>
            </a:r>
            <a:r>
              <a:rPr lang="ru-RU" b="1" cap="all" dirty="0">
                <a:solidFill>
                  <a:schemeClr val="tx1"/>
                </a:solidFill>
                <a:latin typeface="Times New Roman"/>
                <a:ea typeface="Times New Roman"/>
              </a:rPr>
              <a:t>навыков контролировать свою деятельность; планировать; понимать; вносить коррективы; оценка  своей деятельности и деятельности других.</a:t>
            </a:r>
            <a:endParaRPr lang="ru-RU" b="1" cap="all" dirty="0">
              <a:solidFill>
                <a:schemeClr val="tx1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познавательные УУД: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4" y="1399032"/>
            <a:ext cx="4103440" cy="419020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активность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; инициатива в оказании помощи товарищам; умения проводить сравнения, анализ, классификацию; строить логическую цепь рассуждений; использовать информацию различными способами, представленную в разных формах: изобразительной, схематичной, модельной; определение основной и второстепенной информации.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200" y="116632"/>
            <a:ext cx="806489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4-й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 </a:t>
            </a: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обсуждение полученных исходных материалов, разработка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Опрос, анализ и обработка полученных данных.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Составление таблиц, графиков, анализ данных и обобщение полученных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Подготовка учащихся к выступлению на  школьной и окружной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конференциях.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>
                <a:solidFill>
                  <a:schemeClr val="tx1"/>
                </a:solidFill>
                <a:latin typeface="Times New Roman"/>
                <a:ea typeface="Times New Roman"/>
              </a:rPr>
              <a:t>личностные УУД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403648" y="836712"/>
            <a:ext cx="6984776" cy="36004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>
                <a:srgbClr val="F14124">
                  <a:lumMod val="75000"/>
                </a:srgbClr>
              </a:buClr>
            </a:pPr>
            <a:r>
              <a:rPr lang="ru-RU" b="1" cap="all" dirty="0">
                <a:solidFill>
                  <a:prstClr val="black"/>
                </a:solidFill>
                <a:latin typeface="Times New Roman"/>
                <a:ea typeface="Times New Roman"/>
              </a:rPr>
              <a:t>стремление выразить свое отношение к происходящему; осознание ответственности за общее дело; самооценка на основе критерия успешности.</a:t>
            </a:r>
            <a:endParaRPr lang="ru-RU" b="1" cap="all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endParaRPr lang="ru-RU" b="1" cap="all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5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8407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5-й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проекта.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музыки».</a:t>
            </a:r>
          </a:p>
          <a:p>
            <a:pPr algn="just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Выступление перед другими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учащимися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защита проекта.</a:t>
            </a:r>
          </a:p>
          <a:p>
            <a:pPr algn="just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Составление аннотации проекта.</a:t>
            </a:r>
          </a:p>
        </p:txBody>
      </p:sp>
      <p:pic>
        <p:nvPicPr>
          <p:cNvPr id="3" name="Picture 2" descr="F:\2008-2013\фотографии\конкурс проект2012\CIMG3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45" y="11663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70485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6-й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результатов работы над проектом: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стало детальное изучение  проблемы влияния музыки  на живую и неживую природу, исследовав ее воздействие на белок куриного яйца,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хомяков и семена растений.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презентации, которые могут быть использованы на уроках.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0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рефлексия авторов проекта, самоанализ процесса и результата своей деятельности; </a:t>
            </a:r>
          </a:p>
          <a:p>
            <a:pPr lvl="0" algn="just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Понравилась ли вам работать над проектом?</a:t>
            </a:r>
          </a:p>
          <a:p>
            <a:pPr lvl="0" algn="just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Какие затруднения встречались в ходе работы?</a:t>
            </a:r>
          </a:p>
          <a:p>
            <a:pPr lvl="0" algn="just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Всегда ли вы могли между собой договориться при выполнении заданий проекта?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1788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7-й</a:t>
            </a:r>
            <a:endParaRPr lang="ru-RU" sz="3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7504" y="332656"/>
            <a:ext cx="2555776" cy="1258888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ru-RU" sz="3200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 8-й  </a:t>
            </a:r>
            <a:br>
              <a:rPr lang="ru-RU" sz="3200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475656" y="1340768"/>
            <a:ext cx="6696744" cy="489426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 качества проекта другими обучающимся, экспертами, преподавателем.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с ребятами результатов работы и сферы применения результатов.</a:t>
            </a:r>
          </a:p>
          <a:p>
            <a:pPr algn="ctr">
              <a:lnSpc>
                <a:spcPct val="15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37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606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эффективности формирования УУД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988840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степень самостоятельности, которая определяется количеством выбора личных вариантов действий;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позитивное отношение учащихся к выполняемой работе;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количество поданных предложений по нестандартному решению проектных заданий;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количество участников, проявивших желание выполнять дополнительные проектные задания;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время выполнения проектного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6978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3"/>
          <a:stretch/>
        </p:blipFill>
        <p:spPr bwMode="auto">
          <a:xfrm>
            <a:off x="33635" y="59"/>
            <a:ext cx="9173209" cy="59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33636" y="4797152"/>
            <a:ext cx="9173209" cy="2376264"/>
          </a:xfrm>
          <a:prstGeom prst="horizontalScroll">
            <a:avLst/>
          </a:prstGeom>
          <a:solidFill>
            <a:srgbClr val="D1E6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6519" y="5085184"/>
            <a:ext cx="901032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аскрыть способности  каждого ученика,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 личность, живущую в конкурентном мире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способную ставить перед собой цели и достигать их.</a:t>
            </a:r>
            <a:endParaRPr lang="ru-RU" sz="28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0325" y="-5045"/>
            <a:ext cx="47636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Главная задача школы</a:t>
            </a:r>
          </a:p>
        </p:txBody>
      </p:sp>
      <p:pic>
        <p:nvPicPr>
          <p:cNvPr id="20" name="Picture 2" descr="F:\2008-2013\фотографии\фото самый умный ( неделя математики 5 классы) 19.04.2012\CIMG32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 r="3471"/>
          <a:stretch/>
        </p:blipFill>
        <p:spPr bwMode="auto">
          <a:xfrm rot="21314087">
            <a:off x="2620812" y="3768944"/>
            <a:ext cx="2123792" cy="1358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2008-2013\фотографии\фото2004-2008г\102CANON\IMG_3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779">
            <a:off x="2255294" y="3227975"/>
            <a:ext cx="1213604" cy="91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2008-2013\фотографии\фото2004-2008г\102CANON\IMG_3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17459" r="90" b="10707"/>
          <a:stretch/>
        </p:blipFill>
        <p:spPr bwMode="auto">
          <a:xfrm rot="241577">
            <a:off x="2103532" y="1507341"/>
            <a:ext cx="2752328" cy="166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2013г. пректная деятельность\проект статистика и психология\DSC048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951">
            <a:off x="3603199" y="2909233"/>
            <a:ext cx="1395576" cy="1046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2008-2013\фотографии\2012г. Округ. Горизонты открытий\DSC05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53" y="26967"/>
            <a:ext cx="4035772" cy="3003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81" y="4414350"/>
            <a:ext cx="2831947" cy="212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42" y="3789040"/>
            <a:ext cx="3521621" cy="2642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35" y="4293097"/>
            <a:ext cx="3011877" cy="2364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" name="Picture 2" descr="F:\2008-2013\фотографии\конкурс проект2012\CIMG31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49" y="1052736"/>
            <a:ext cx="3955504" cy="2966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85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Учебное проектирование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Проектирование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400327"/>
            <a:ext cx="4251631" cy="27432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/>
                <a:ea typeface="Times New Roman"/>
              </a:rPr>
              <a:t>представляет </a:t>
            </a:r>
            <a:r>
              <a:rPr lang="ru-RU" sz="2400" b="1" dirty="0">
                <a:latin typeface="Times New Roman"/>
                <a:ea typeface="Times New Roman"/>
              </a:rPr>
              <a:t>собой коллективную форму деятельности, в ходе которой ребята учатся слушать друг друга, принимать совместные, правильные решения, но возможен вариант и индивидуальной работы над темой.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cap="all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Учитель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1399032"/>
            <a:ext cx="4032447" cy="289406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cap="all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выступает </a:t>
            </a:r>
            <a:r>
              <a:rPr lang="ru-RU" sz="2600" b="1" cap="all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роли партнера, который предлагает, советует как сделать лучше, при этом подчеркивая роль каждого участника проекта.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9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95736" y="5301208"/>
            <a:ext cx="6512511" cy="1143000"/>
          </a:xfrm>
        </p:spPr>
        <p:txBody>
          <a:bodyPr/>
          <a:lstStyle/>
          <a:p>
            <a:r>
              <a:rPr lang="ru-RU" sz="4800" dirty="0">
                <a:effectLst/>
                <a:latin typeface="Times New Roman"/>
                <a:ea typeface="Times New Roman"/>
              </a:rPr>
              <a:t>Проектные умения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208912" cy="44644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и планировать собственную деятельность в соответствии с целями проектного задания; </a:t>
            </a:r>
          </a:p>
          <a:p>
            <a:pPr algn="just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выбирать информацию, относящуюся к теме задания-проекта; </a:t>
            </a:r>
          </a:p>
          <a:p>
            <a:pPr algn="just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анализировать и выбирать наиболее рациональные способы решения проектного задания; </a:t>
            </a:r>
          </a:p>
          <a:p>
            <a:pPr algn="just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создавать и осуществлять свои варианты действий по созданию проектов; </a:t>
            </a:r>
          </a:p>
          <a:p>
            <a:pPr algn="just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осуществлять оценку созданного проекта и самооценку своих действий.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6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 самых нужных профессий в мир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4" y="-637487"/>
            <a:ext cx="7550696" cy="56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2013г. пректная деятельность\проект статистика и психология\DSC048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0"/>
            <a:ext cx="3323861" cy="2492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194024"/>
            <a:ext cx="111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Тема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41490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265568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1226" y="4509120"/>
            <a:ext cx="82089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cap="all" dirty="0">
                <a:latin typeface="Times New Roman"/>
                <a:ea typeface="Times New Roman"/>
              </a:rPr>
              <a:t>учитель-</a:t>
            </a:r>
            <a:r>
              <a:rPr lang="ru-RU" b="1" cap="all" dirty="0" err="1">
                <a:latin typeface="Times New Roman"/>
                <a:ea typeface="Times New Roman"/>
              </a:rPr>
              <a:t>тьютор</a:t>
            </a:r>
            <a:r>
              <a:rPr lang="ru-RU" b="1" cap="all" dirty="0">
                <a:latin typeface="Times New Roman"/>
                <a:ea typeface="Times New Roman"/>
              </a:rPr>
              <a:t> помогает определить тему, поставить цели и посильную задачу  каждому участнику проекта. </a:t>
            </a:r>
            <a:endParaRPr lang="ru-RU" sz="1400" b="1" cap="all" dirty="0">
              <a:latin typeface="Arial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cap="all" dirty="0">
                <a:latin typeface="Times New Roman"/>
                <a:ea typeface="Times New Roman"/>
              </a:rPr>
              <a:t>Педагог должен критически оценить сложившиеся противоречия, свои  личные возможности и четко представлять себе конечную цель (формирование УУД)</a:t>
            </a:r>
            <a:endParaRPr lang="ru-RU" sz="1400" b="1" cap="all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4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24"/>
            <a:ext cx="9144000" cy="684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:\2013г. пректная деятельность\проект статистика и психология\фото вернисаж неизвестного автора\CIMG3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016">
            <a:off x="112706" y="581426"/>
            <a:ext cx="2185240" cy="1638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2013г. пректная деятельность\проект статистика и психология\фото вернисаж неизвестного автора\CIMG3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264">
            <a:off x="98757" y="2269426"/>
            <a:ext cx="1609633" cy="2146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mtClean="0"/>
          </a:p>
        </p:txBody>
      </p:sp>
      <p:pic>
        <p:nvPicPr>
          <p:cNvPr id="17412" name="Picture 2" descr="C:\Users\Лариса\Desktop\0930a44d18e554f631f5b9352ed3ad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2924944"/>
            <a:ext cx="871296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Script" pitchFamily="34" charset="0"/>
                <a:cs typeface="+mn-cs"/>
              </a:rPr>
              <a:t>Влияние музыки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Script" pitchFamily="34" charset="0"/>
                <a:cs typeface="+mn-cs"/>
              </a:rPr>
              <a:t>На живую и неживую природу.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1. Бах-Гуно Аве Мария 1-7 сл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8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850</TotalTime>
  <Words>910</Words>
  <Application>Microsoft Office PowerPoint</Application>
  <PresentationFormat>Экран (4:3)</PresentationFormat>
  <Paragraphs>109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Элберт Хаббард.</vt:lpstr>
      <vt:lpstr>Презентация PowerPoint</vt:lpstr>
      <vt:lpstr>Презентация PowerPoint</vt:lpstr>
      <vt:lpstr>Учебное проектирование</vt:lpstr>
      <vt:lpstr>Проектные умения</vt:lpstr>
      <vt:lpstr>Презентация PowerPoint</vt:lpstr>
      <vt:lpstr>Презентация PowerPoint</vt:lpstr>
      <vt:lpstr>Презентация PowerPoint</vt:lpstr>
      <vt:lpstr>Организация работы над проектом.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  этапы работы   над проектом: </vt:lpstr>
      <vt:lpstr>Презентация PowerPoint</vt:lpstr>
      <vt:lpstr>Презентация PowerPoint</vt:lpstr>
      <vt:lpstr>коммуникативные УУД</vt:lpstr>
      <vt:lpstr>Презентация PowerPoint</vt:lpstr>
      <vt:lpstr>Презентация PowerPoint</vt:lpstr>
      <vt:lpstr>Универсальные учебные действия</vt:lpstr>
      <vt:lpstr>Презентация PowerPoint</vt:lpstr>
      <vt:lpstr>личностные УУД </vt:lpstr>
      <vt:lpstr>Презентация PowerPoint</vt:lpstr>
      <vt:lpstr>Презентация PowerPoint</vt:lpstr>
      <vt:lpstr>Презентация PowerPoint</vt:lpstr>
      <vt:lpstr>Этап 8-й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129</dc:creator>
  <cp:lastModifiedBy>комната1</cp:lastModifiedBy>
  <cp:revision>97</cp:revision>
  <dcterms:created xsi:type="dcterms:W3CDTF">2013-09-06T08:20:59Z</dcterms:created>
  <dcterms:modified xsi:type="dcterms:W3CDTF">2016-01-28T15:10:06Z</dcterms:modified>
</cp:coreProperties>
</file>