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8" r:id="rId6"/>
    <p:sldId id="261" r:id="rId7"/>
    <p:sldId id="267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00"/>
            <a:ext cx="9144000" cy="86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i="1" dirty="0">
                <a:latin typeface="Times New Roman"/>
                <a:ea typeface="Calibri"/>
                <a:cs typeface="Times New Roman"/>
              </a:rPr>
              <a:t>Кто учится смолоду, </a:t>
            </a:r>
            <a:endParaRPr lang="ru-RU" sz="4800" i="1" dirty="0" smtClean="0"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i="1" dirty="0" smtClean="0">
                <a:latin typeface="Times New Roman"/>
                <a:ea typeface="Calibri"/>
                <a:cs typeface="Times New Roman"/>
              </a:rPr>
              <a:t>не </a:t>
            </a:r>
            <a:r>
              <a:rPr lang="ru-RU" sz="4800" i="1" dirty="0">
                <a:latin typeface="Times New Roman"/>
                <a:ea typeface="Calibri"/>
                <a:cs typeface="Times New Roman"/>
              </a:rPr>
              <a:t>знает в старости голоду. </a:t>
            </a:r>
            <a:endParaRPr lang="ru-RU" sz="4800" i="1" dirty="0">
              <a:ea typeface="Calibri"/>
              <a:cs typeface="Times New Roman"/>
            </a:endParaRPr>
          </a:p>
          <a:p>
            <a:pPr marL="0" indent="0" algn="r">
              <a:buNone/>
            </a:pPr>
            <a:r>
              <a:rPr lang="ru-RU" i="1" dirty="0">
                <a:latin typeface="Times New Roman"/>
                <a:ea typeface="Calibri"/>
              </a:rPr>
              <a:t>(русская пословица)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41995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16632"/>
            <a:ext cx="7128792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л . сник – </a:t>
            </a:r>
            <a:r>
              <a:rPr lang="ru-RU" sz="6600" i="1" dirty="0" err="1" smtClean="0">
                <a:latin typeface="Times New Roman" pitchFamily="18" charset="0"/>
                <a:cs typeface="Times New Roman" pitchFamily="18" charset="0"/>
              </a:rPr>
              <a:t>лЕс</a:t>
            </a:r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6600" i="1" dirty="0" err="1" smtClean="0">
                <a:latin typeface="Times New Roman" pitchFamily="18" charset="0"/>
                <a:cs typeface="Times New Roman" pitchFamily="18" charset="0"/>
              </a:rPr>
              <a:t>рской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600" i="1" dirty="0" err="1" smtClean="0">
                <a:latin typeface="Times New Roman" pitchFamily="18" charset="0"/>
                <a:cs typeface="Times New Roman" pitchFamily="18" charset="0"/>
              </a:rPr>
              <a:t>мОре</a:t>
            </a:r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sz="6600" i="1" dirty="0" err="1" smtClean="0">
                <a:latin typeface="Times New Roman" pitchFamily="18" charset="0"/>
                <a:cs typeface="Times New Roman" pitchFamily="18" charset="0"/>
              </a:rPr>
              <a:t>дяной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600" i="1" dirty="0" err="1" smtClean="0">
                <a:latin typeface="Times New Roman" pitchFamily="18" charset="0"/>
                <a:cs typeface="Times New Roman" pitchFamily="18" charset="0"/>
              </a:rPr>
              <a:t>лЁд</a:t>
            </a:r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п. левой – </a:t>
            </a:r>
            <a:r>
              <a:rPr lang="ru-RU" sz="6600" i="1" dirty="0" err="1" smtClean="0">
                <a:latin typeface="Times New Roman" pitchFamily="18" charset="0"/>
                <a:cs typeface="Times New Roman" pitchFamily="18" charset="0"/>
              </a:rPr>
              <a:t>пОле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41168"/>
            <a:ext cx="1798637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83768" y="18864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6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340768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6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564904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6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378904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104883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lvl="0">
              <a:spcAft>
                <a:spcPts val="1000"/>
              </a:spcAft>
              <a:tabLst>
                <a:tab pos="457200" algn="l"/>
              </a:tabLst>
            </a:pPr>
            <a:r>
              <a:rPr lang="ru-RU" sz="4800" i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сегодня я узнал…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1000"/>
              </a:spcAft>
              <a:tabLst>
                <a:tab pos="457200" algn="l"/>
              </a:tabLst>
            </a:pPr>
            <a:r>
              <a:rPr lang="ru-RU" sz="4800" i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было интересно…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1000"/>
              </a:spcAft>
              <a:tabLst>
                <a:tab pos="457200" algn="l"/>
              </a:tabLst>
            </a:pPr>
            <a:r>
              <a:rPr lang="ru-RU" sz="4800" i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было трудно…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1000"/>
              </a:spcAft>
              <a:tabLst>
                <a:tab pos="457200" algn="l"/>
              </a:tabLst>
            </a:pPr>
            <a:r>
              <a:rPr lang="ru-RU" sz="4800" i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 выполнял задания…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1000"/>
              </a:spcAft>
              <a:tabLst>
                <a:tab pos="457200" algn="l"/>
              </a:tabLst>
            </a:pPr>
            <a:r>
              <a:rPr lang="ru-RU" sz="4800" i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 понял, что…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1000"/>
              </a:spcAft>
              <a:tabLst>
                <a:tab pos="457200" algn="l"/>
              </a:tabLst>
            </a:pPr>
            <a:r>
              <a:rPr lang="ru-RU" sz="4800" i="1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 </a:t>
            </a:r>
            <a:r>
              <a:rPr lang="ru-RU" sz="4800" i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научился…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1000"/>
              </a:spcAft>
              <a:tabLst>
                <a:tab pos="457200" algn="l"/>
              </a:tabLst>
            </a:pPr>
            <a:r>
              <a:rPr lang="ru-RU" sz="4800" i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 меня получилось …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spcAft>
                <a:spcPts val="1000"/>
              </a:spcAft>
              <a:tabLst>
                <a:tab pos="457200" algn="l"/>
              </a:tabLst>
            </a:pPr>
            <a:r>
              <a:rPr lang="ru-RU" sz="4800" i="1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 </a:t>
            </a:r>
            <a:r>
              <a:rPr lang="ru-RU" sz="4800" i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попробую…</a:t>
            </a:r>
            <a:endParaRPr lang="ru-RU" sz="4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03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00"/>
            <a:ext cx="9144000" cy="86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r>
              <a:rPr lang="ru-RU" sz="4900" dirty="0" smtClean="0">
                <a:latin typeface="Monotype Corsiva" pitchFamily="66" charset="0"/>
              </a:rPr>
              <a:t>Шестнадцатое декабря. </a:t>
            </a:r>
            <a:br>
              <a:rPr lang="ru-RU" sz="4900" dirty="0" smtClean="0">
                <a:latin typeface="Monotype Corsiva" pitchFamily="66" charset="0"/>
              </a:rPr>
            </a:br>
            <a:r>
              <a:rPr lang="ru-RU" sz="4900" dirty="0" smtClean="0">
                <a:latin typeface="Monotype Corsiva" pitchFamily="66" charset="0"/>
              </a:rPr>
              <a:t>Домашняя работа.</a:t>
            </a:r>
            <a:br>
              <a:rPr lang="ru-RU" sz="4900" dirty="0" smtClean="0">
                <a:latin typeface="Monotype Corsiva" pitchFamily="66" charset="0"/>
              </a:rPr>
            </a:br>
            <a:r>
              <a:rPr lang="ru-RU" sz="4900" dirty="0" smtClean="0">
                <a:latin typeface="Monotype Corsiva" pitchFamily="66" charset="0"/>
              </a:rPr>
              <a:t>Упражнение 234.</a:t>
            </a:r>
            <a:endParaRPr lang="ru-RU" sz="49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595018"/>
            <a:ext cx="8229600" cy="4525963"/>
          </a:xfrm>
        </p:spPr>
        <p:txBody>
          <a:bodyPr/>
          <a:lstStyle/>
          <a:p>
            <a:pPr marL="0" indent="0" algn="just">
              <a:spcAft>
                <a:spcPts val="1000"/>
              </a:spcAft>
              <a:buNone/>
            </a:pPr>
            <a:endParaRPr lang="ru-RU" sz="4400" b="1" dirty="0" smtClean="0">
              <a:latin typeface="Monotype Corsiva" pitchFamily="66" charset="0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4800" dirty="0">
              <a:latin typeface="Monotype Corsiva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005064"/>
            <a:ext cx="5364088" cy="2521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Корень — это главная часть слова, в которой заключено общее значение всех однокоренных слов.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21088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2" y="2636912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Молод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ой – с</a:t>
            </a:r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молод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у, 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636912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нос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ок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356992"/>
            <a:ext cx="16561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бел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ок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3356992"/>
            <a:ext cx="3096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гор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е- </a:t>
            </a:r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гор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ка,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3356992"/>
            <a:ext cx="24513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лев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- </a:t>
            </a:r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лев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ый</a:t>
            </a:r>
            <a:r>
              <a:rPr lang="ru-RU" dirty="0" smtClean="0">
                <a:latin typeface="Monotype Corsiva" pitchFamily="66" charset="0"/>
                <a:ea typeface="Calibri"/>
                <a:cs typeface="Times New Roman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84168" y="2636912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- нос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овой,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84168" y="2636912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- </a:t>
            </a:r>
            <a:r>
              <a:rPr lang="ru-RU" sz="4400" b="1" strike="sngStrike" dirty="0" smtClean="0">
                <a:latin typeface="Monotype Corsiva" pitchFamily="66" charset="0"/>
                <a:ea typeface="Calibri"/>
                <a:cs typeface="Times New Roman"/>
              </a:rPr>
              <a:t>нос</a:t>
            </a:r>
            <a:r>
              <a:rPr lang="ru-RU" sz="4400" strike="sngStrike" dirty="0" smtClean="0">
                <a:latin typeface="Monotype Corsiva" pitchFamily="66" charset="0"/>
                <a:ea typeface="Calibri"/>
                <a:cs typeface="Times New Roman"/>
              </a:rPr>
              <a:t>овой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,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3356992"/>
            <a:ext cx="2592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-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4400" b="1" strike="sngStrike" dirty="0" smtClean="0">
                <a:latin typeface="Monotype Corsiva" pitchFamily="66" charset="0"/>
                <a:ea typeface="Calibri"/>
                <a:cs typeface="Times New Roman"/>
              </a:rPr>
              <a:t>бел</a:t>
            </a:r>
            <a:r>
              <a:rPr lang="ru-RU" sz="4400" strike="sngStrike" dirty="0" smtClean="0">
                <a:latin typeface="Monotype Corsiva" pitchFamily="66" charset="0"/>
                <a:ea typeface="Calibri"/>
                <a:cs typeface="Times New Roman"/>
              </a:rPr>
              <a:t>ка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,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3356992"/>
            <a:ext cx="20882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-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бел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ка,</a:t>
            </a:r>
            <a:endParaRPr lang="ru-RU" sz="4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3356992"/>
            <a:ext cx="3528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гор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е- </a:t>
            </a:r>
            <a:r>
              <a:rPr lang="ru-RU" sz="4400" b="1" strike="sngStrike" dirty="0" smtClean="0">
                <a:latin typeface="Monotype Corsiva" pitchFamily="66" charset="0"/>
                <a:ea typeface="Calibri"/>
                <a:cs typeface="Times New Roman"/>
              </a:rPr>
              <a:t>гор</a:t>
            </a:r>
            <a:r>
              <a:rPr lang="ru-RU" sz="4400" strike="sngStrike" dirty="0" smtClean="0">
                <a:latin typeface="Monotype Corsiva" pitchFamily="66" charset="0"/>
                <a:ea typeface="Calibri"/>
                <a:cs typeface="Times New Roman"/>
              </a:rPr>
              <a:t>ка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,</a:t>
            </a:r>
            <a:endParaRPr lang="ru-RU" sz="4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96136" y="3356992"/>
            <a:ext cx="28083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4400" b="1" dirty="0" smtClean="0">
                <a:latin typeface="Monotype Corsiva" pitchFamily="66" charset="0"/>
                <a:ea typeface="Calibri"/>
                <a:cs typeface="Times New Roman"/>
              </a:rPr>
              <a:t>лев</a:t>
            </a:r>
            <a:r>
              <a:rPr lang="ru-RU" sz="4400" dirty="0" smtClean="0">
                <a:latin typeface="Monotype Corsiva" pitchFamily="66" charset="0"/>
                <a:ea typeface="Calibri"/>
                <a:cs typeface="Times New Roman"/>
              </a:rPr>
              <a:t>- </a:t>
            </a:r>
            <a:r>
              <a:rPr lang="ru-RU" sz="4400" b="1" strike="sngStrike" dirty="0" smtClean="0">
                <a:latin typeface="Monotype Corsiva" pitchFamily="66" charset="0"/>
                <a:ea typeface="Calibri"/>
                <a:cs typeface="Times New Roman"/>
              </a:rPr>
              <a:t>лев</a:t>
            </a:r>
            <a:r>
              <a:rPr lang="ru-RU" sz="4400" strike="sngStrike" dirty="0" smtClean="0">
                <a:latin typeface="Monotype Corsiva" pitchFamily="66" charset="0"/>
                <a:ea typeface="Calibri"/>
                <a:cs typeface="Times New Roman"/>
              </a:rPr>
              <a:t>ый</a:t>
            </a:r>
            <a:r>
              <a:rPr lang="ru-RU" dirty="0" smtClean="0">
                <a:latin typeface="Monotype Corsiva" pitchFamily="66" charset="0"/>
                <a:ea typeface="Calibri"/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80689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2" grpId="0"/>
      <p:bldP spid="12" grpId="1"/>
      <p:bldP spid="13" grpId="0"/>
      <p:bldP spid="13" grpId="1"/>
      <p:bldP spid="15" grpId="0"/>
      <p:bldP spid="15" grpId="1"/>
      <p:bldP spid="16" grpId="0"/>
      <p:bldP spid="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2852936"/>
            <a:ext cx="3672408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Одинаковый</a:t>
            </a:r>
          </a:p>
          <a:p>
            <a:pPr algn="ctr"/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корень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корень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149" y="260648"/>
            <a:ext cx="6708651" cy="11430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Однокоренные слова</a:t>
            </a:r>
            <a:endParaRPr lang="ru-RU" sz="4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798637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трелка вправо 5"/>
          <p:cNvSpPr/>
          <p:nvPr/>
        </p:nvSpPr>
        <p:spPr>
          <a:xfrm rot="1798120">
            <a:off x="5169126" y="1655752"/>
            <a:ext cx="23762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619659">
            <a:off x="1933352" y="1292525"/>
            <a:ext cx="2152075" cy="140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436096" y="2780928"/>
            <a:ext cx="3312368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Близкие по </a:t>
            </a:r>
            <a:r>
              <a:rPr lang="ru-RU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значению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50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308215"/>
            <a:ext cx="9252520" cy="738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21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611560"/>
            <a:ext cx="9272772" cy="86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r>
              <a:rPr lang="ru-RU" sz="4900" dirty="0" smtClean="0">
                <a:latin typeface="Monotype Corsiva" pitchFamily="66" charset="0"/>
              </a:rPr>
              <a:t/>
            </a:r>
            <a:br>
              <a:rPr lang="ru-RU" sz="4900" dirty="0" smtClean="0">
                <a:latin typeface="Monotype Corsiva" pitchFamily="66" charset="0"/>
              </a:rPr>
            </a:br>
            <a:r>
              <a:rPr lang="ru-RU" sz="4900" dirty="0">
                <a:latin typeface="Monotype Corsiva" pitchFamily="66" charset="0"/>
              </a:rPr>
              <a:t/>
            </a:r>
            <a:br>
              <a:rPr lang="ru-RU" sz="4900" dirty="0">
                <a:latin typeface="Monotype Corsiva" pitchFamily="66" charset="0"/>
              </a:rPr>
            </a:br>
            <a:r>
              <a:rPr lang="ru-RU" sz="4900" dirty="0" smtClean="0">
                <a:latin typeface="Monotype Corsiva" pitchFamily="66" charset="0"/>
              </a:rPr>
              <a:t/>
            </a:r>
            <a:br>
              <a:rPr lang="ru-RU" sz="4900" dirty="0" smtClean="0">
                <a:latin typeface="Monotype Corsiva" pitchFamily="66" charset="0"/>
              </a:rPr>
            </a:br>
            <a:endParaRPr lang="ru-RU" sz="49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595018"/>
            <a:ext cx="8229600" cy="4525963"/>
          </a:xfrm>
        </p:spPr>
        <p:txBody>
          <a:bodyPr/>
          <a:lstStyle/>
          <a:p>
            <a:pPr marL="0" indent="0" algn="just">
              <a:spcAft>
                <a:spcPts val="1000"/>
              </a:spcAft>
              <a:buNone/>
            </a:pPr>
            <a:endParaRPr lang="ru-RU" sz="4400" b="1" dirty="0" smtClean="0">
              <a:latin typeface="Monotype Corsiva" pitchFamily="66" charset="0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4800" dirty="0">
              <a:latin typeface="Monotype Corsiva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005064"/>
            <a:ext cx="536408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936" y="476672"/>
            <a:ext cx="6372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Молод</a:t>
            </a:r>
            <a:r>
              <a:rPr lang="ru-RU" sz="5400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ой – с</a:t>
            </a:r>
            <a:r>
              <a:rPr lang="ru-RU" sz="5400" b="1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молод</a:t>
            </a:r>
            <a:r>
              <a:rPr lang="ru-RU" sz="5400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у, </a:t>
            </a:r>
            <a:endParaRPr lang="ru-RU" sz="5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476672"/>
            <a:ext cx="3779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нос</a:t>
            </a:r>
            <a:r>
              <a:rPr lang="ru-RU" sz="5400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ок-           ,</a:t>
            </a:r>
            <a:endParaRPr lang="ru-RU" sz="54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302" y="1300680"/>
            <a:ext cx="3311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бел</a:t>
            </a:r>
            <a:r>
              <a:rPr lang="ru-RU" sz="5400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ок-</a:t>
            </a:r>
            <a:r>
              <a:rPr lang="ru-RU" sz="4400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           ,  </a:t>
            </a:r>
            <a:endParaRPr lang="ru-RU" sz="4400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1299157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гор</a:t>
            </a:r>
            <a:r>
              <a:rPr lang="ru-RU" sz="4800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е-</a:t>
            </a:r>
            <a:r>
              <a:rPr lang="ru-RU" sz="4400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              ,</a:t>
            </a:r>
            <a:endParaRPr lang="ru-RU" sz="4400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85284" y="1287235"/>
            <a:ext cx="280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5400" b="1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лев</a:t>
            </a:r>
            <a:r>
              <a:rPr lang="ru-RU" sz="5400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-</a:t>
            </a:r>
            <a:r>
              <a:rPr lang="ru-RU" sz="4400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            .</a:t>
            </a:r>
            <a:r>
              <a:rPr lang="ru-RU" dirty="0" smtClean="0">
                <a:solidFill>
                  <a:prstClr val="black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657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/>
      <p:bldP spid="15" grpId="1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Оросить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– полить, пропитать влагой.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798637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67544" y="2924944"/>
            <a:ext cx="8229600" cy="144016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Переносица</a:t>
            </a:r>
            <a:r>
              <a:rPr kumimoji="0" lang="ru-RU" sz="4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верхняя часть носа, примыкающая ко лбу.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4595019"/>
            <a:ext cx="8229600" cy="2074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Горемыка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человек, постоянно испытывающий горе, всевозможные беды; неудачник.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7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/>
      <p:bldP spid="6" grpId="1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0349"/>
            <a:ext cx="9036495" cy="657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118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Алгоритм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Составить слова.</a:t>
            </a:r>
          </a:p>
          <a:p>
            <a:pPr>
              <a:lnSpc>
                <a:spcPct val="15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Записать слова в тетрадь.</a:t>
            </a:r>
          </a:p>
          <a:p>
            <a:pPr>
              <a:lnSpc>
                <a:spcPct val="15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Понять смысл слов.</a:t>
            </a:r>
          </a:p>
          <a:p>
            <a:pPr>
              <a:lnSpc>
                <a:spcPct val="15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Исключить лишнее слово в ряду.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6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Проверь себя!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1168971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Уголек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прямоугольник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угольная</a:t>
            </a:r>
            <a:r>
              <a:rPr lang="ru-RU" sz="36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1412777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1. Роса, подросла, оросили.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7544" y="3429001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3. Переносица, поднос, носовой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4437113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4. Пригорок, горемыка, высокогорье.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39552" y="1412776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1. Роса, </a:t>
            </a:r>
            <a:r>
              <a:rPr kumimoji="0" lang="ru-RU" sz="3600" b="0" i="0" u="none" strike="sng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подросла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, оросили.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39552" y="2348880"/>
            <a:ext cx="8229600" cy="1168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2. Уголек, </a:t>
            </a:r>
            <a:r>
              <a:rPr kumimoji="0" lang="ru-RU" sz="3600" b="0" i="0" u="none" strike="sng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прямоугольник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, угольная.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67544" y="3429000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3. Переносица, </a:t>
            </a:r>
            <a:r>
              <a:rPr kumimoji="0" lang="ru-RU" sz="3600" b="0" i="0" u="none" strike="sng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поднос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, носовой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67544" y="4437112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4. Пригорок, </a:t>
            </a:r>
            <a:r>
              <a:rPr kumimoji="0" lang="ru-RU" sz="3600" b="0" i="0" u="none" strike="sng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горемыка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, высокогорье.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5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5" grpId="0"/>
      <p:bldP spid="5" grpId="1"/>
      <p:bldP spid="6" grpId="0"/>
      <p:bldP spid="6" grpId="1"/>
      <p:bldP spid="6" grpId="2"/>
      <p:bldP spid="7" grpId="0"/>
      <p:bldP spid="7" grpId="1"/>
      <p:bldP spid="7" grpId="2"/>
      <p:bldP spid="8" grpId="0" build="allAtOnce"/>
      <p:bldP spid="8" grpId="1" build="allAtOnce"/>
      <p:bldP spid="10" grpId="0" build="p"/>
      <p:bldP spid="10" grpId="1" build="allAtOnce"/>
      <p:bldP spid="11" grpId="0"/>
      <p:bldP spid="11" grpId="1"/>
      <p:bldP spid="12" grpId="0" build="allAtOnce"/>
      <p:bldP spid="12" grpId="1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240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  Шестнадцатое декабря.  Домашняя работа. Упражнение 234.</vt:lpstr>
      <vt:lpstr>Однокоренные слова</vt:lpstr>
      <vt:lpstr>Слайд 4</vt:lpstr>
      <vt:lpstr>     </vt:lpstr>
      <vt:lpstr>Словарная работа</vt:lpstr>
      <vt:lpstr>Слайд 7</vt:lpstr>
      <vt:lpstr>Алгоритм </vt:lpstr>
      <vt:lpstr>Проверь себя!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Ктоучитсясмолоду, незнаетвстаростиголоду </dc:title>
  <dc:creator>uchenic</dc:creator>
  <cp:lastModifiedBy>User</cp:lastModifiedBy>
  <cp:revision>22</cp:revision>
  <dcterms:created xsi:type="dcterms:W3CDTF">2014-12-15T03:46:30Z</dcterms:created>
  <dcterms:modified xsi:type="dcterms:W3CDTF">2015-01-26T07:54:57Z</dcterms:modified>
</cp:coreProperties>
</file>