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60" r:id="rId1"/>
  </p:sldMasterIdLst>
  <p:notesMasterIdLst>
    <p:notesMasterId r:id="rId19"/>
  </p:notesMasterIdLst>
  <p:sldIdLst>
    <p:sldId id="260" r:id="rId2"/>
    <p:sldId id="261" r:id="rId3"/>
    <p:sldId id="280" r:id="rId4"/>
    <p:sldId id="262" r:id="rId5"/>
    <p:sldId id="256" r:id="rId6"/>
    <p:sldId id="257" r:id="rId7"/>
    <p:sldId id="258" r:id="rId8"/>
    <p:sldId id="267" r:id="rId9"/>
    <p:sldId id="268" r:id="rId10"/>
    <p:sldId id="265" r:id="rId11"/>
    <p:sldId id="269" r:id="rId12"/>
    <p:sldId id="266" r:id="rId13"/>
    <p:sldId id="270" r:id="rId14"/>
    <p:sldId id="271" r:id="rId15"/>
    <p:sldId id="281" r:id="rId16"/>
    <p:sldId id="275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5.62%"/>
    <p:restoredTop sz="94.66%"/>
  </p:normalViewPr>
  <p:slideViewPr>
    <p:cSldViewPr snapToGrid="0">
      <p:cViewPr varScale="1">
        <p:scale>
          <a:sx n="72" d="100"/>
          <a:sy n="72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3" Type="http://purl.oclc.org/ooxml/officeDocument/relationships/slide" Target="slides/slide2.xml"/><Relationship Id="rId21" Type="http://purl.oclc.org/ooxml/officeDocument/relationships/viewProps" Target="viewProps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presProps" Target="presProps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tableStyles" Target="tableStyles.xml"/><Relationship Id="rId10" Type="http://purl.oclc.org/ooxml/officeDocument/relationships/slide" Target="slides/slide9.xml"/><Relationship Id="rId19" Type="http://purl.oclc.org/ooxml/officeDocument/relationships/notesMaster" Target="notesMasters/notesMaster1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EB630-5089-4C1F-B75D-7498E59A0C08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D3988-ACDE-48DB-B7A6-4BB69CBEE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2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8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17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D3988-ACDE-48DB-B7A6-4BB69CBEE5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91063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D3988-ACDE-48DB-B7A6-4BB69CBEE5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05218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D3988-ACDE-48DB-B7A6-4BB69CBEE5C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2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png"/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%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125485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%"/>
                <a:lumOff val="50%"/>
              </a:schemeClr>
            </a:solidFill>
            <a:miter lim="800%"/>
          </a:ln>
          <a:effectLst>
            <a:innerShdw blurRad="57150" dist="38100" dir="14460000">
              <a:srgbClr val="000000">
                <a:alpha val="70%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57122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26188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39746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29330"/>
      </p:ext>
    </p:extLst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629905"/>
      </p:ext>
    </p:extLst>
  </p:cSld>
  <p:clrMapOvr>
    <a:masterClrMapping/>
  </p:clrMapOvr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382437"/>
      </p:ext>
    </p:extLst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53237"/>
      </p:ext>
    </p:extLst>
  </p:cSld>
  <p:clrMapOvr>
    <a:masterClrMapping/>
  </p:clrMapOvr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221253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31478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17695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69032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739245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26560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18260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16004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%"/>
                <a:lumOff val="50%"/>
              </a:schemeClr>
            </a:solidFill>
            <a:miter lim="800%"/>
          </a:ln>
          <a:effectLst>
            <a:innerShdw blurRad="57150" dist="38100" dir="14460000">
              <a:srgbClr val="000000">
                <a:alpha val="70%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4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slideLayout" Target="../slideLayouts/slideLayout13.xml"/><Relationship Id="rId18" Type="http://purl.oclc.org/ooxml/officeDocument/relationships/theme" Target="../theme/theme1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17" Type="http://purl.oclc.org/ooxml/officeDocument/relationships/slideLayout" Target="../slideLayouts/slideLayout17.xml"/><Relationship Id="rId2" Type="http://purl.oclc.org/ooxml/officeDocument/relationships/slideLayout" Target="../slideLayouts/slideLayout2.xml"/><Relationship Id="rId16" Type="http://purl.oclc.org/ooxml/officeDocument/relationships/slideLayout" Target="../slideLayouts/slideLayout16.xml"/><Relationship Id="rId20" Type="http://purl.oclc.org/ooxml/officeDocument/relationships/image" Target="../media/image4.png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slideLayout" Target="../slideLayouts/slideLayout15.xml"/><Relationship Id="rId10" Type="http://purl.oclc.org/ooxml/officeDocument/relationships/slideLayout" Target="../slideLayouts/slideLayout10.xml"/><Relationship Id="rId19" Type="http://purl.oclc.org/ooxml/officeDocument/relationships/image" Target="../media/image3.png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slideLayout" Target="../slideLayouts/slideLayout1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%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993F6E-940D-45EE-91C7-2359055F742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238407-23BC-4B5F-8F18-575AED7A3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1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%"/>
        </a:spcBef>
        <a:buNone/>
        <a:defRPr sz="4400" kern="1200" cap="none">
          <a:ln w="3175" cmpd="sng">
            <a:noFill/>
          </a:ln>
          <a:solidFill>
            <a:schemeClr val="tx1">
              <a:lumMod val="85%"/>
              <a:lumOff val="15%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2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20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8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6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purl.oclc.org/ooxml/officeDocument/relationships/image" Target="../media/image9.jpg"/><Relationship Id="rId1" Type="http://purl.oclc.org/ooxml/officeDocument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purl.oclc.org/ooxml/officeDocument/relationships/image" Target="../media/image10.jpg"/><Relationship Id="rId1" Type="http://purl.oclc.org/ooxml/officeDocument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3.xml"/><Relationship Id="rId1" Type="http://purl.oclc.org/ooxml/officeDocument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purl.oclc.org/ooxml/officeDocument/relationships/image" Target="../media/image7.jpg"/><Relationship Id="rId1" Type="http://purl.oclc.org/ooxml/officeDocument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8.jpg"/><Relationship Id="rId1" Type="http://purl.oclc.org/ooxml/officeDocument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2.xml"/><Relationship Id="rId1" Type="http://purl.oclc.org/ooxml/officeDocument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617" y="609600"/>
            <a:ext cx="1084027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</a:p>
          <a:p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</a:p>
          <a:p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Возникновение и развитие </a:t>
            </a:r>
          </a:p>
          <a:p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эволюционных </a:t>
            </a: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идей. </a:t>
            </a:r>
            <a:endParaRPr lang="ru-RU" sz="5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</a:t>
            </a:r>
          </a:p>
          <a:p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endParaRPr lang="ru-RU" sz="3600" dirty="0">
              <a:latin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678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828675"/>
            <a:ext cx="3718455" cy="3729038"/>
          </a:xfrm>
        </p:spPr>
        <p:txBody>
          <a:bodyPr>
            <a:normAutofit fontScale="90%"/>
          </a:bodyPr>
          <a:lstStyle/>
          <a:p>
            <a:r>
              <a:rPr lang="ru-RU" sz="4000" b="1" dirty="0"/>
              <a:t>Жан Батист Пьер Антуан де </a:t>
            </a:r>
            <a:r>
              <a:rPr lang="ru-RU" sz="4000" b="1" dirty="0" err="1"/>
              <a:t>Монье</a:t>
            </a:r>
            <a:r>
              <a:rPr lang="ru-RU" sz="4000" b="1" dirty="0"/>
              <a:t> шевалье де </a:t>
            </a:r>
            <a:r>
              <a:rPr lang="ru-RU" sz="8000" b="1" dirty="0"/>
              <a:t>Ламарк</a:t>
            </a:r>
            <a:endParaRPr lang="ru-RU" sz="8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4872038"/>
            <a:ext cx="3718455" cy="1028700"/>
          </a:xfrm>
        </p:spPr>
        <p:txBody>
          <a:bodyPr>
            <a:normAutofit/>
          </a:bodyPr>
          <a:lstStyle/>
          <a:p>
            <a:r>
              <a:rPr lang="ru-RU" sz="5400" b="1" dirty="0"/>
              <a:t>1744-1829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72" y="634007"/>
            <a:ext cx="5765554" cy="55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Ж.-Б. Ламарк о виде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постоянно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изменияется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поэтому не существует. 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626" y="581004"/>
            <a:ext cx="11039497" cy="48167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</a:p>
          <a:p>
            <a:pPr>
              <a:lnSpc>
                <a:spcPts val="3000"/>
              </a:lnSpc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Движущие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силы 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эволюции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Ламарку</a:t>
            </a:r>
            <a:endParaRPr lang="en-US" sz="4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900" dirty="0" smtClean="0"/>
          </a:p>
          <a:p>
            <a:endParaRPr lang="ru-RU" sz="900" dirty="0"/>
          </a:p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1. Внутреннее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стремление к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прогрессу</a:t>
            </a:r>
            <a:endParaRPr lang="en-US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9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Влияние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изменение</a:t>
            </a:r>
          </a:p>
          <a:p>
            <a:pPr>
              <a:lnSpc>
                <a:spcPts val="3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внешней среде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организмов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</a:p>
          <a:p>
            <a:pPr>
              <a:lnSpc>
                <a:spcPts val="3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полезные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признаков, передающихся по</a:t>
            </a:r>
          </a:p>
          <a:p>
            <a:pPr>
              <a:lnSpc>
                <a:spcPts val="3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наследству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адекватные изменения,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изменившимся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условиям.</a:t>
            </a:r>
          </a:p>
        </p:txBody>
      </p:sp>
    </p:spTree>
    <p:extLst>
      <p:ext uri="{BB962C8B-B14F-4D97-AF65-F5344CB8AC3E}">
        <p14:creationId xmlns:p14="http://schemas.microsoft.com/office/powerpoint/2010/main" val="4319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336" y="637576"/>
            <a:ext cx="9625010" cy="1318156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трудов Ж.-Б. Ламарка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366" y="2285999"/>
            <a:ext cx="10884798" cy="394252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Ламарк первым применял термины "родство", "родственные связи" для обозначения единства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Ламарк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оценил значение времени в процессе эволюции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Ламарк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развивал гипотезу о естественном происхождении человека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Ламарк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пытался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происхождение домашних животных и культурных растений. </a:t>
            </a:r>
          </a:p>
        </p:txBody>
      </p:sp>
    </p:spTree>
    <p:extLst>
      <p:ext uri="{BB962C8B-B14F-4D97-AF65-F5344CB8AC3E}">
        <p14:creationId xmlns:p14="http://schemas.microsoft.com/office/powerpoint/2010/main" val="3788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4278314" cy="13716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Чарлз Дарвин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69" y="591836"/>
            <a:ext cx="4136982" cy="56789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278314" cy="94086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1809 - 1882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160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879" y="954157"/>
            <a:ext cx="107475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1859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видов путём естественного отбора</a:t>
            </a: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Дарвин о виде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существует и изменяется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203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7409" y="702365"/>
            <a:ext cx="10707756" cy="4626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%"/>
              </a:lnSpc>
            </a:pP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Движущие </a:t>
            </a: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силы эволюции </a:t>
            </a:r>
            <a:endParaRPr lang="ru-RU" sz="5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%"/>
              </a:lnSpc>
            </a:pP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по </a:t>
            </a: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Ч. Дарвину</a:t>
            </a:r>
            <a:endParaRPr lang="ru-RU" sz="5400" dirty="0"/>
          </a:p>
          <a:p>
            <a:pPr lvl="0" algn="just">
              <a:lnSpc>
                <a:spcPct val="107%"/>
              </a:lnSpc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%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Наследственность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%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Изменчивость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%"/>
              </a:lnSpc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Естественный отбор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борьбы </a:t>
            </a:r>
            <a:endParaRPr lang="ru-RU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3000"/>
              </a:lnSpc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существование.</a:t>
            </a:r>
            <a:endParaRPr lang="ru-RU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888" y="238540"/>
            <a:ext cx="10668000" cy="55399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</a:t>
            </a:r>
          </a:p>
          <a:p>
            <a:pPr indent="-457200">
              <a:buAutoNum type="arabicPeriod"/>
            </a:pPr>
            <a:r>
              <a:rPr lang="ru-RU" sz="3600" dirty="0"/>
              <a:t>Что думал </a:t>
            </a:r>
            <a:r>
              <a:rPr lang="ru-RU" sz="3600" dirty="0" smtClean="0"/>
              <a:t>Аристотель об эволюции </a:t>
            </a:r>
            <a:r>
              <a:rPr lang="ru-RU" sz="3600" dirty="0"/>
              <a:t>живых </a:t>
            </a:r>
            <a:r>
              <a:rPr lang="ru-RU" sz="3600" dirty="0" smtClean="0"/>
              <a:t>организмов?</a:t>
            </a:r>
          </a:p>
          <a:p>
            <a:pPr indent="-457200">
              <a:buAutoNum type="arabicPeriod"/>
            </a:pPr>
            <a:r>
              <a:rPr lang="ru-RU" sz="3600" dirty="0" smtClean="0"/>
              <a:t>Почему Карла Линнея называют провозвестником эволюционизма?</a:t>
            </a:r>
            <a:endParaRPr lang="ru-RU" sz="3600" dirty="0"/>
          </a:p>
          <a:p>
            <a:pPr indent="-457200">
              <a:buAutoNum type="arabicPeriod"/>
            </a:pPr>
            <a:r>
              <a:rPr lang="ru-RU" sz="3600" dirty="0" smtClean="0"/>
              <a:t>Почему эволюционное </a:t>
            </a:r>
            <a:r>
              <a:rPr lang="ru-RU" sz="3600" dirty="0"/>
              <a:t>учение Ж.Б. </a:t>
            </a:r>
            <a:r>
              <a:rPr lang="ru-RU" sz="3600" dirty="0" smtClean="0"/>
              <a:t>Ламарка не было признано современниками?</a:t>
            </a:r>
            <a:endParaRPr lang="ru-RU" sz="3600" dirty="0"/>
          </a:p>
          <a:p>
            <a:pPr indent="-457200">
              <a:buAutoNum type="arabicPeriod"/>
            </a:pPr>
            <a:r>
              <a:rPr lang="ru-RU" sz="3600" dirty="0"/>
              <a:t>Что Вы знаете </a:t>
            </a:r>
            <a:r>
              <a:rPr lang="ru-RU" sz="3600" dirty="0" smtClean="0"/>
              <a:t>об</a:t>
            </a:r>
            <a:r>
              <a:rPr lang="ru-RU" sz="3600" dirty="0"/>
              <a:t> </a:t>
            </a:r>
            <a:r>
              <a:rPr lang="ru-RU" sz="3600" dirty="0" smtClean="0"/>
              <a:t>эволюционном </a:t>
            </a:r>
            <a:r>
              <a:rPr lang="ru-RU" sz="3600" smtClean="0"/>
              <a:t>учении </a:t>
            </a:r>
            <a:endParaRPr lang="ru-RU" sz="3600" smtClean="0"/>
          </a:p>
          <a:p>
            <a:r>
              <a:rPr lang="ru-RU" sz="3600" smtClean="0"/>
              <a:t>Ч. </a:t>
            </a:r>
            <a:r>
              <a:rPr lang="ru-RU" sz="3600" dirty="0" smtClean="0"/>
              <a:t>Дарвина?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7496" y="635000"/>
            <a:ext cx="923676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</a:p>
          <a:p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3200" dirty="0" smtClean="0"/>
              <a:t>Термины</a:t>
            </a:r>
            <a:endParaRPr lang="ru-RU" sz="3200" dirty="0"/>
          </a:p>
          <a:p>
            <a:pPr marL="457200" indent="-457200">
              <a:buAutoNum type="arabicPeriod"/>
            </a:pPr>
            <a:r>
              <a:rPr lang="ru-RU" sz="3200" dirty="0"/>
              <a:t>Аристотель и органическая эволюция</a:t>
            </a:r>
          </a:p>
          <a:p>
            <a:pPr marL="457200" indent="-457200">
              <a:buAutoNum type="arabicPeriod"/>
            </a:pPr>
            <a:r>
              <a:rPr lang="ru-RU" sz="3200" dirty="0"/>
              <a:t>Карл Линней – провозвестник эволюционизма.</a:t>
            </a:r>
          </a:p>
          <a:p>
            <a:pPr marL="457200" indent="-457200">
              <a:buAutoNum type="arabicPeriod"/>
            </a:pPr>
            <a:r>
              <a:rPr lang="ru-RU" sz="3200" dirty="0"/>
              <a:t>Эволюционное учение Ж.Б. Ламарка.</a:t>
            </a:r>
          </a:p>
          <a:p>
            <a:pPr marL="457200" indent="-457200">
              <a:buAutoNum type="arabicPeriod"/>
            </a:pPr>
            <a:r>
              <a:rPr lang="ru-RU" sz="3200" dirty="0"/>
              <a:t>Эволюционное учение Ч. Дарвина</a:t>
            </a:r>
            <a:r>
              <a:rPr lang="ru-RU" sz="3200" dirty="0" smtClean="0"/>
              <a:t>.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0417" y="640913"/>
            <a:ext cx="1003189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Креационизм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учение,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которому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жизнь была создана сверхъестественным существом в определенное время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Метафизическое мировоззрение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греч. «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физис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природа; «мета» - над) – 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изначальная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абсолютная     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целесообразность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поэтому   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постоянство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неизменность всей  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6678" y="569843"/>
            <a:ext cx="100053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Трансформизм</a:t>
            </a: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превращении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одного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 в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Эволюция</a:t>
            </a:r>
            <a:r>
              <a:rPr lang="ru-RU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(лат.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эволютио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развёртывание)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формы    организации и поведения живых   существ в ряду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Градация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(лат. восхождение) – повышение организации живых существ от низшей ступени к высшей в процессе эволюции</a:t>
            </a:r>
            <a:endParaRPr lang="ru-RU" sz="3200" dirty="0"/>
          </a:p>
          <a:p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74" y="585787"/>
            <a:ext cx="8432801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92751" y="1141124"/>
            <a:ext cx="8812602" cy="5079934"/>
            <a:chOff x="2250" y="3118"/>
            <a:chExt cx="8333" cy="916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2263" y="7561"/>
              <a:ext cx="1935" cy="1350"/>
            </a:xfrm>
            <a:prstGeom prst="rect">
              <a:avLst/>
            </a:prstGeom>
            <a:solidFill>
              <a:srgbClr val="FFFFFF">
                <a:alpha val="0%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Бескровные, не имеют спинного хребта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250" y="4061"/>
              <a:ext cx="1738" cy="1401"/>
            </a:xfrm>
            <a:prstGeom prst="rect">
              <a:avLst/>
            </a:prstGeom>
            <a:solidFill>
              <a:srgbClr val="FFFFFF">
                <a:alpha val="0%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Имеют кровь и спинной хребет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5387" y="3585"/>
              <a:ext cx="2119" cy="1069"/>
            </a:xfrm>
            <a:prstGeom prst="rect">
              <a:avLst/>
            </a:prstGeom>
            <a:solidFill>
              <a:srgbClr val="FFFFFF">
                <a:alpha val="0%"/>
              </a:srgbClr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Живородящие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млекопитающие</a:t>
              </a: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268" y="4711"/>
              <a:ext cx="4768" cy="1085"/>
            </a:xfrm>
            <a:prstGeom prst="rect">
              <a:avLst/>
            </a:prstGeom>
            <a:solidFill>
              <a:srgbClr val="FFFFFF">
                <a:alpha val="0%"/>
              </a:srgbClr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Яйцеродные</a:t>
              </a:r>
              <a:r>
                <a:rPr lang="ru-RU" sz="1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птицы</a:t>
              </a: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ru-RU" sz="1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пресмыкающиеся</a:t>
              </a: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амфибии</a:t>
              </a: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рыбы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AutoShape 7"/>
            <p:cNvSpPr>
              <a:spLocks/>
            </p:cNvSpPr>
            <p:nvPr/>
          </p:nvSpPr>
          <p:spPr bwMode="auto">
            <a:xfrm>
              <a:off x="4084" y="3595"/>
              <a:ext cx="131" cy="2194"/>
            </a:xfrm>
            <a:prstGeom prst="leftBrace">
              <a:avLst>
                <a:gd name="adj1" fmla="val 9523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387" y="5908"/>
              <a:ext cx="2215" cy="1090"/>
            </a:xfrm>
            <a:prstGeom prst="rect">
              <a:avLst/>
            </a:prstGeom>
            <a:solidFill>
              <a:srgbClr val="FFFFFF">
                <a:alpha val="0%"/>
              </a:srgbClr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Мягкотелые</a:t>
              </a:r>
              <a:endParaRPr lang="ru-RU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(головоногие 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моллюски)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754" y="7033"/>
              <a:ext cx="3574" cy="885"/>
            </a:xfrm>
            <a:prstGeom prst="rect">
              <a:avLst/>
            </a:prstGeom>
            <a:solidFill>
              <a:srgbClr val="FFFFFF">
                <a:alpha val="0%"/>
              </a:srgbClr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Мягкоскорлупные</a:t>
              </a:r>
              <a:r>
                <a:rPr lang="ru-RU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(ракообразные)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118" y="8027"/>
              <a:ext cx="2835" cy="652"/>
            </a:xfrm>
            <a:prstGeom prst="rect">
              <a:avLst/>
            </a:prstGeom>
            <a:solidFill>
              <a:srgbClr val="FFFFFF">
                <a:alpha val="0%"/>
              </a:srgbClr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Насекомые, пауки, черви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777" y="8870"/>
              <a:ext cx="3339" cy="1305"/>
            </a:xfrm>
            <a:prstGeom prst="rect">
              <a:avLst/>
            </a:prstGeom>
            <a:solidFill>
              <a:srgbClr val="FFFFFF">
                <a:alpha val="0%"/>
              </a:srgbClr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Черепокожие</a:t>
              </a:r>
              <a:endPara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6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(улитки, двухстворчатые моллюски, морские ежи)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419" y="10284"/>
              <a:ext cx="4055" cy="1374"/>
            </a:xfrm>
            <a:prstGeom prst="rect">
              <a:avLst/>
            </a:prstGeom>
            <a:solidFill>
              <a:srgbClr val="FFFFFF">
                <a:alpha val="0%"/>
              </a:srgbClr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92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Высшие растения      </a:t>
              </a:r>
              <a:r>
                <a:rPr lang="ru-RU" sz="1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асцидии, 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голотурии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ts val="192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Низшие растений       губки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ts val="1920"/>
                </a:lnSpc>
                <a:spcAft>
                  <a:spcPts val="0"/>
                </a:spcAft>
              </a:pPr>
              <a:r>
                <a:rPr lang="ru-RU" sz="1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Зоофиты 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ru-RU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животно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растения)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596" y="11739"/>
              <a:ext cx="3700" cy="543"/>
            </a:xfrm>
            <a:prstGeom prst="rect">
              <a:avLst/>
            </a:prstGeom>
            <a:solidFill>
              <a:srgbClr val="FFFFFF">
                <a:alpha val="0%"/>
              </a:srgbClr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Неорганическая </a:t>
              </a:r>
              <a:r>
                <a:rPr lang="ru-RU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материя. Минералы.  Металлы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AutoShape 14"/>
            <p:cNvSpPr>
              <a:spLocks/>
            </p:cNvSpPr>
            <p:nvPr/>
          </p:nvSpPr>
          <p:spPr bwMode="auto">
            <a:xfrm>
              <a:off x="4084" y="5908"/>
              <a:ext cx="131" cy="4267"/>
            </a:xfrm>
            <a:prstGeom prst="leftBrace">
              <a:avLst>
                <a:gd name="adj1" fmla="val 17738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AutoShape 15"/>
            <p:cNvSpPr>
              <a:spLocks/>
            </p:cNvSpPr>
            <p:nvPr/>
          </p:nvSpPr>
          <p:spPr bwMode="auto">
            <a:xfrm>
              <a:off x="8454" y="5845"/>
              <a:ext cx="97" cy="1980"/>
            </a:xfrm>
            <a:prstGeom prst="rightBrace">
              <a:avLst>
                <a:gd name="adj1" fmla="val 6875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8677" y="6382"/>
              <a:ext cx="1804" cy="1050"/>
            </a:xfrm>
            <a:prstGeom prst="rect">
              <a:avLst/>
            </a:prstGeom>
            <a:solidFill>
              <a:srgbClr val="FFFFFF">
                <a:alpha val="0%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Живородящие 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8116" y="7803"/>
              <a:ext cx="2424" cy="2372"/>
            </a:xfrm>
            <a:prstGeom prst="rect">
              <a:avLst/>
            </a:prstGeom>
            <a:solidFill>
              <a:srgbClr val="FFFFFF">
                <a:alpha val="0%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Размножение </a:t>
              </a:r>
              <a:r>
                <a:rPr lang="ru-RU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</a:t>
              </a: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превращением </a:t>
              </a:r>
              <a:endPara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Способ размножения </a:t>
              </a:r>
              <a:r>
                <a:rPr lang="ru-RU" sz="1400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устано</a:t>
              </a:r>
              <a:r>
                <a:rPr lang="ru-RU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вить </a:t>
              </a: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трудно и </a:t>
              </a:r>
              <a:r>
                <a:rPr lang="ru-RU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возможно </a:t>
              </a:r>
              <a:r>
                <a:rPr lang="ru-RU" sz="1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самозарождаются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8677" y="10489"/>
              <a:ext cx="1815" cy="1200"/>
            </a:xfrm>
            <a:prstGeom prst="rect">
              <a:avLst/>
            </a:prstGeom>
            <a:solidFill>
              <a:srgbClr val="FFFFFF">
                <a:alpha val="0%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Имеют питающую душу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AutoShape 19"/>
            <p:cNvSpPr>
              <a:spLocks/>
            </p:cNvSpPr>
            <p:nvPr/>
          </p:nvSpPr>
          <p:spPr bwMode="auto">
            <a:xfrm>
              <a:off x="10430" y="3118"/>
              <a:ext cx="153" cy="7057"/>
            </a:xfrm>
            <a:prstGeom prst="rightBrace">
              <a:avLst>
                <a:gd name="adj1" fmla="val 13611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0" name="Надпись 1"/>
          <p:cNvSpPr txBox="1">
            <a:spLocks noChangeArrowheads="1"/>
          </p:cNvSpPr>
          <p:nvPr/>
        </p:nvSpPr>
        <p:spPr bwMode="auto">
          <a:xfrm>
            <a:off x="10205353" y="2422146"/>
            <a:ext cx="1148398" cy="1125581"/>
          </a:xfrm>
          <a:prstGeom prst="rect">
            <a:avLst/>
          </a:prstGeom>
          <a:solidFill>
            <a:srgbClr val="FFFFFF">
              <a:alpha val="0%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%"/>
              </a:lnSpc>
              <a:spcBef>
                <a:spcPct val="0%"/>
              </a:spcBef>
              <a:spcAft>
                <a:spcPct val="0%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%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Имеют</a:t>
            </a:r>
            <a:endParaRPr kumimoji="0" lang="ru-RU" altLang="ru-RU" sz="1100" b="0" i="0" u="none" strike="noStrike" cap="none" normalizeH="0" baseline="0%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%"/>
              </a:lnSpc>
              <a:spcBef>
                <a:spcPct val="0%"/>
              </a:spcBef>
              <a:spcAft>
                <a:spcPct val="0%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%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чувствующую</a:t>
            </a:r>
            <a:endParaRPr kumimoji="0" lang="ru-RU" altLang="ru-RU" sz="1100" b="0" i="0" u="none" strike="noStrike" cap="none" normalizeH="0" baseline="0%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%"/>
              </a:lnSpc>
              <a:spcBef>
                <a:spcPct val="0%"/>
              </a:spcBef>
              <a:spcAft>
                <a:spcPct val="0%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%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душу</a:t>
            </a:r>
            <a:endParaRPr kumimoji="0" lang="ru-RU" altLang="ru-RU" sz="1800" b="0" i="0" u="none" strike="noStrike" cap="none" normalizeH="0" baseline="0%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71674" y="720811"/>
            <a:ext cx="823367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%"/>
              </a:lnSpc>
              <a:spcBef>
                <a:spcPct val="0%"/>
              </a:spcBef>
              <a:spcAft>
                <a:spcPct val="0%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%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Лестница природы Аристотеля        </a:t>
            </a:r>
            <a:r>
              <a:rPr kumimoji="0" lang="ru-RU" altLang="ru-RU" sz="2400" b="1" i="0" u="none" strike="noStrike" cap="none" normalizeH="0" baseline="0%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Scala</a:t>
            </a:r>
            <a:r>
              <a:rPr kumimoji="0" lang="ru-RU" altLang="ru-RU" sz="2400" b="1" i="0" u="none" strike="noStrike" cap="none" normalizeH="0" baseline="0%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%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naturae</a:t>
            </a:r>
            <a:endParaRPr kumimoji="0" lang="ru-RU" altLang="ru-RU" sz="2400" b="0" i="0" u="none" strike="noStrike" cap="none" normalizeH="0" baseline="0%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%"/>
              </a:spcBef>
              <a:spcAft>
                <a:spcPct val="0%"/>
              </a:spcAft>
            </a:pPr>
            <a:r>
              <a:rPr kumimoji="0" lang="ru-RU" altLang="ru-RU" sz="1600" b="1" i="0" u="none" strike="noStrike" cap="none" normalizeH="0" baseline="0%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Человек </a:t>
            </a: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– венец творения.</a:t>
            </a:r>
            <a:r>
              <a:rPr lang="ru-RU" alt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</a:t>
            </a:r>
            <a:r>
              <a:rPr lang="ru-RU" altLang="ru-R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Имеет мыслящую </a:t>
            </a:r>
            <a:r>
              <a:rPr lang="ru-RU" alt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душу</a:t>
            </a:r>
            <a:r>
              <a:rPr kumimoji="0" lang="ru-RU" altLang="ru-RU" sz="1600" b="1" i="0" u="none" strike="noStrike" cap="none" normalizeH="0" baseline="0%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%"/>
              </a:lnSpc>
              <a:spcBef>
                <a:spcPct val="0%"/>
              </a:spcBef>
              <a:spcAft>
                <a:spcPct val="0%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%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3028950" y="1300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1" y="685800"/>
            <a:ext cx="4041913" cy="55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105" y="685800"/>
            <a:ext cx="109224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Линней предложил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простую схему классификации животных и растений, лучшую из всех предыдущих.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систематическая единица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Линнею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49580" algn="just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существует и не изменяется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- К.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Линней</a:t>
            </a:r>
          </a:p>
          <a:p>
            <a:pPr indent="449580" algn="just"/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Линней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объединил в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роды в отряды, отряды – в классы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/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Линней отнес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 к классу млекопитающих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49580" algn="just"/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870" y="571500"/>
            <a:ext cx="10866782" cy="4970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%"/>
              </a:lnSpc>
              <a:spcAft>
                <a:spcPts val="800"/>
              </a:spcAft>
            </a:pP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07%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Линней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впервые в истории науки поставил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человека первым в отряде приматов в классе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млекопитающих</a:t>
            </a:r>
          </a:p>
          <a:p>
            <a:pPr indent="449580" algn="just">
              <a:lnSpc>
                <a:spcPct val="107%"/>
              </a:lnSpc>
              <a:spcAft>
                <a:spcPts val="800"/>
              </a:spcAft>
            </a:pP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 startAt="2"/>
            </a:pPr>
            <a:r>
              <a:rPr lang="ru-RU" sz="3200" dirty="0" smtClean="0"/>
              <a:t>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двойных названий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Линней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науку ботанику на месте бывшего хаоса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ботанического языка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0087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image" Target="../media/image1.jpeg"/></Relationships>
</file>

<file path=ppt/theme/theme1.xml><?xml version="1.0" encoding="utf-8"?>
<a:theme xmlns:a="http://purl.oclc.org/ooxml/drawingml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%">
              <a:schemeClr val="phClr">
                <a:tint val="60%"/>
                <a:lumMod val="110%"/>
              </a:schemeClr>
            </a:gs>
            <a:gs pos="100%">
              <a:schemeClr val="phClr">
                <a:tint val="82%"/>
              </a:schemeClr>
            </a:gs>
          </a:gsLst>
          <a:lin ang="5400000" scaled="0"/>
        </a:gradFill>
        <a:blipFill>
          <a:blip xmlns:r="http://purl.oclc.org/ooxml/officeDocument/relationships" r:embed="rId1">
            <a:duotone>
              <a:schemeClr val="phClr">
                <a:shade val="74%"/>
                <a:satMod val="130%"/>
                <a:lumMod val="90%"/>
              </a:schemeClr>
              <a:schemeClr val="phClr">
                <a:tint val="94%"/>
                <a:satMod val="120%"/>
                <a:lumMod val="104%"/>
              </a:schemeClr>
            </a:duotone>
          </a:blip>
          <a:tile tx="0" ty="0" sx="100%" sy="100%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%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%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90%"/>
                <a:lumMod val="110%"/>
              </a:schemeClr>
            </a:gs>
            <a:gs pos="100%">
              <a:schemeClr val="phClr">
                <a:shade val="88%"/>
                <a:lumMod val="98%"/>
              </a:schemeClr>
            </a:gs>
          </a:gsLst>
          <a:lin ang="5400000" scaled="0"/>
        </a:gradFill>
        <a:blipFill>
          <a:blip xmlns:r="http://purl.oclc.org/ooxml/officeDocument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purl.oclc.org/ooxml/drawingml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Organic</Template>
  <TotalTime>16162</TotalTime>
  <Words>548</Words>
  <Application>Microsoft Office PowerPoint</Application>
  <PresentationFormat>Широкоэкранный</PresentationFormat>
  <Paragraphs>109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Жан Батист Пьер Антуан де Монье шевалье де Ламарк</vt:lpstr>
      <vt:lpstr>Ж.-Б. Ламарк о виде</vt:lpstr>
      <vt:lpstr>Презентация PowerPoint</vt:lpstr>
      <vt:lpstr>Значение трудов Ж.-Б. Ламарка</vt:lpstr>
      <vt:lpstr>Чарлз Дарвин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Kucheryavenko</dc:creator>
  <cp:lastModifiedBy>Galina Kucheryavenko</cp:lastModifiedBy>
  <cp:revision>90</cp:revision>
  <dcterms:created xsi:type="dcterms:W3CDTF">2015-09-05T15:53:36Z</dcterms:created>
  <dcterms:modified xsi:type="dcterms:W3CDTF">2015-12-30T05:55:40Z</dcterms:modified>
</cp:coreProperties>
</file>