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838700-71EC-492F-9EAF-37E62F466BC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B189B3-7EB2-4839-A5E0-7762533134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92728"/>
            <a:ext cx="7175351" cy="45364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600" dirty="0" smtClean="0"/>
              <a:t>Трёхсложные </a:t>
            </a:r>
            <a:br>
              <a:rPr lang="ru-RU" sz="6600" dirty="0" smtClean="0"/>
            </a:br>
            <a:r>
              <a:rPr lang="ru-RU" sz="6600" dirty="0"/>
              <a:t/>
            </a:r>
            <a:br>
              <a:rPr lang="ru-RU" sz="6600" dirty="0"/>
            </a:br>
            <a:r>
              <a:rPr lang="ru-RU" sz="6600" dirty="0" smtClean="0"/>
              <a:t>размеры стиха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874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Дактиль – “ размер самый таинственный. Стих глянет на тебя, и кажется, что он посмотрел на душу полным взором, и в </a:t>
            </a:r>
            <a:r>
              <a:rPr lang="ru-RU" sz="2800" dirty="0" err="1"/>
              <a:t>полвзора</a:t>
            </a:r>
            <a:r>
              <a:rPr lang="ru-RU" sz="2800" dirty="0"/>
              <a:t>, и в четверть взора. Песня спелась, еще не </a:t>
            </a:r>
            <a:r>
              <a:rPr lang="ru-RU" sz="2800"/>
              <a:t>хочет </a:t>
            </a:r>
            <a:r>
              <a:rPr lang="ru-RU" sz="2800" smtClean="0"/>
              <a:t>конца</a:t>
            </a:r>
            <a:r>
              <a:rPr lang="ru-RU" sz="2800" dirty="0"/>
              <a:t>, и еще поется, и все не хочет конца, и допевается”.</a:t>
            </a:r>
          </a:p>
          <a:p>
            <a:endParaRPr lang="ru-RU" sz="2800" dirty="0"/>
          </a:p>
          <a:p>
            <a:pPr marL="45720" indent="0">
              <a:buNone/>
            </a:pPr>
            <a:r>
              <a:rPr lang="ru-RU" sz="2800" dirty="0" err="1" smtClean="0"/>
              <a:t>СлАвная</a:t>
            </a:r>
            <a:r>
              <a:rPr lang="ru-RU" sz="2800" dirty="0" smtClean="0"/>
              <a:t> Осень! </a:t>
            </a:r>
            <a:r>
              <a:rPr lang="ru-RU" sz="2800" dirty="0" err="1" smtClean="0"/>
              <a:t>ЗдОровый</a:t>
            </a:r>
            <a:r>
              <a:rPr lang="ru-RU" sz="2800" dirty="0" smtClean="0"/>
              <a:t>, </a:t>
            </a:r>
            <a:r>
              <a:rPr lang="ru-RU" sz="2800" dirty="0" err="1" smtClean="0"/>
              <a:t>ядрЁный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Воздух </a:t>
            </a:r>
            <a:r>
              <a:rPr lang="ru-RU" sz="2800" dirty="0" err="1" smtClean="0"/>
              <a:t>устАлые</a:t>
            </a:r>
            <a:r>
              <a:rPr lang="ru-RU" sz="2800" dirty="0" smtClean="0"/>
              <a:t> </a:t>
            </a:r>
            <a:r>
              <a:rPr lang="ru-RU" sz="2800" dirty="0" err="1" smtClean="0"/>
              <a:t>сИлы</a:t>
            </a:r>
            <a:r>
              <a:rPr lang="ru-RU" sz="2800" dirty="0" smtClean="0"/>
              <a:t> </a:t>
            </a:r>
            <a:r>
              <a:rPr lang="ru-RU" sz="2800" dirty="0" err="1" smtClean="0"/>
              <a:t>бодрИт</a:t>
            </a:r>
            <a:r>
              <a:rPr lang="ru-RU" sz="2800" dirty="0" smtClean="0"/>
              <a:t>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92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Практическая работа: </a:t>
            </a:r>
            <a:r>
              <a:rPr lang="ru-RU" sz="2400" b="1" dirty="0" smtClean="0"/>
              <a:t>определить размер стиха.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     Алгоритм  </a:t>
            </a:r>
            <a:r>
              <a:rPr lang="ru-RU" sz="2400" dirty="0"/>
              <a:t>определения размера </a:t>
            </a:r>
          </a:p>
          <a:p>
            <a:r>
              <a:rPr lang="ru-RU" sz="2400" dirty="0"/>
              <a:t>1. Поставь ударение </a:t>
            </a:r>
          </a:p>
          <a:p>
            <a:r>
              <a:rPr lang="ru-RU" sz="2400" dirty="0"/>
              <a:t>2.Обозначь ударные и безударные слоги.</a:t>
            </a:r>
          </a:p>
          <a:p>
            <a:r>
              <a:rPr lang="ru-RU" sz="2400" dirty="0"/>
              <a:t>3. Рядом со строкой выпиши цифрами  (1,2,3,4 </a:t>
            </a:r>
            <a:r>
              <a:rPr lang="ru-RU" sz="2400" dirty="0" err="1"/>
              <a:t>и.т</a:t>
            </a:r>
            <a:r>
              <a:rPr lang="ru-RU" sz="2400" dirty="0"/>
              <a:t>.), какие слоги ударные.</a:t>
            </a:r>
          </a:p>
          <a:p>
            <a:r>
              <a:rPr lang="ru-RU" sz="2400" dirty="0"/>
              <a:t>4. Нарисуй схему.</a:t>
            </a:r>
          </a:p>
          <a:p>
            <a:r>
              <a:rPr lang="ru-RU" sz="2400" dirty="0"/>
              <a:t>5. Определи по цифрам размер стиха.</a:t>
            </a:r>
          </a:p>
          <a:p>
            <a:r>
              <a:rPr lang="ru-RU" sz="2400" dirty="0"/>
              <a:t>6. Обозначь стопы.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8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137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 smtClean="0"/>
              <a:t>Запомни</a:t>
            </a:r>
            <a:r>
              <a:rPr lang="ru-RU" sz="2400" dirty="0"/>
              <a:t>!</a:t>
            </a:r>
          </a:p>
          <a:p>
            <a:r>
              <a:rPr lang="ru-RU" sz="2400" dirty="0"/>
              <a:t>Ямб  - 2,4,6,8 – все чётные слоги  </a:t>
            </a:r>
          </a:p>
          <a:p>
            <a:r>
              <a:rPr lang="ru-RU" sz="2400" dirty="0"/>
              <a:t>Хорей -  1,3,5,7 – все нечётные слоги </a:t>
            </a:r>
          </a:p>
          <a:p>
            <a:r>
              <a:rPr lang="ru-RU" sz="2400" dirty="0"/>
              <a:t>Дактиль  - 1,4,7,10             </a:t>
            </a:r>
          </a:p>
          <a:p>
            <a:r>
              <a:rPr lang="ru-RU" sz="2400" dirty="0"/>
              <a:t>Амфибрахий  - 2,5,8,11        </a:t>
            </a:r>
          </a:p>
          <a:p>
            <a:r>
              <a:rPr lang="ru-RU" sz="2400" dirty="0"/>
              <a:t>Анапест   - 3,6,9,12 </a:t>
            </a:r>
          </a:p>
        </p:txBody>
      </p:sp>
    </p:spTree>
    <p:extLst>
      <p:ext uri="{BB962C8B-B14F-4D97-AF65-F5344CB8AC3E}">
        <p14:creationId xmlns:p14="http://schemas.microsoft.com/office/powerpoint/2010/main" val="4108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457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                         Ангел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По </a:t>
            </a:r>
            <a:r>
              <a:rPr lang="ru-RU" sz="2400" dirty="0" err="1" smtClean="0"/>
              <a:t>нЕбу</a:t>
            </a:r>
            <a:r>
              <a:rPr lang="ru-RU" sz="2400" dirty="0" smtClean="0"/>
              <a:t>/ </a:t>
            </a:r>
            <a:r>
              <a:rPr lang="ru-RU" sz="2400" dirty="0" err="1" smtClean="0"/>
              <a:t>полУно</a:t>
            </a:r>
            <a:r>
              <a:rPr lang="ru-RU" sz="2400" dirty="0" smtClean="0"/>
              <a:t>/</a:t>
            </a:r>
            <a:r>
              <a:rPr lang="ru-RU" sz="2400" dirty="0" err="1" smtClean="0"/>
              <a:t>чи</a:t>
            </a:r>
            <a:r>
              <a:rPr lang="ru-RU" sz="2400" dirty="0" smtClean="0"/>
              <a:t> Ангел </a:t>
            </a:r>
            <a:r>
              <a:rPr lang="ru-RU" sz="2400" dirty="0" err="1" smtClean="0"/>
              <a:t>ле</a:t>
            </a:r>
            <a:r>
              <a:rPr lang="ru-RU" sz="2400" dirty="0" smtClean="0"/>
              <a:t>/</a:t>
            </a:r>
            <a:r>
              <a:rPr lang="ru-RU" sz="2400" dirty="0" err="1" smtClean="0"/>
              <a:t>тЕл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И </a:t>
            </a:r>
            <a:r>
              <a:rPr lang="ru-RU" sz="2400" dirty="0" err="1" smtClean="0"/>
              <a:t>тИху</a:t>
            </a:r>
            <a:r>
              <a:rPr lang="ru-RU" sz="2400" dirty="0" smtClean="0"/>
              <a:t>/ю </a:t>
            </a:r>
            <a:r>
              <a:rPr lang="ru-RU" sz="2400" dirty="0" err="1" smtClean="0"/>
              <a:t>пЕсню</a:t>
            </a:r>
            <a:r>
              <a:rPr lang="ru-RU" sz="2400" dirty="0" smtClean="0"/>
              <a:t>/ </a:t>
            </a:r>
            <a:r>
              <a:rPr lang="ru-RU" sz="2400" dirty="0"/>
              <a:t>он </a:t>
            </a:r>
            <a:r>
              <a:rPr lang="ru-RU" sz="2400" dirty="0" err="1" smtClean="0"/>
              <a:t>пЕл</a:t>
            </a:r>
            <a:r>
              <a:rPr lang="ru-RU" sz="2400" dirty="0"/>
              <a:t>;</a:t>
            </a:r>
          </a:p>
          <a:p>
            <a:pPr marL="45720" indent="0">
              <a:buNone/>
            </a:pPr>
            <a:r>
              <a:rPr lang="ru-RU" sz="2400" dirty="0"/>
              <a:t>И месяц, и звезды, и тучи толпой</a:t>
            </a:r>
          </a:p>
          <a:p>
            <a:pPr marL="45720" indent="0">
              <a:buNone/>
            </a:pPr>
            <a:r>
              <a:rPr lang="ru-RU" sz="2400" dirty="0"/>
              <a:t>Внимали той песне святой.</a:t>
            </a:r>
          </a:p>
          <a:p>
            <a:pPr marL="45720" indent="0">
              <a:buNone/>
            </a:pPr>
            <a:r>
              <a:rPr lang="ru-RU" sz="2400" dirty="0"/>
              <a:t>Он пел о блаженстве безгрешных духов</a:t>
            </a:r>
          </a:p>
          <a:p>
            <a:pPr marL="45720" indent="0">
              <a:buNone/>
            </a:pPr>
            <a:r>
              <a:rPr lang="ru-RU" sz="2400" dirty="0"/>
              <a:t>Под кущами райских садов;</a:t>
            </a:r>
          </a:p>
          <a:p>
            <a:pPr marL="45720" indent="0">
              <a:buNone/>
            </a:pPr>
            <a:r>
              <a:rPr lang="ru-RU" sz="2400" dirty="0"/>
              <a:t>О боге великом он пел, и хвала</a:t>
            </a:r>
          </a:p>
          <a:p>
            <a:pPr marL="45720" indent="0">
              <a:buNone/>
            </a:pPr>
            <a:r>
              <a:rPr lang="ru-RU" sz="2400" dirty="0"/>
              <a:t>Его непритворна была.</a:t>
            </a:r>
          </a:p>
          <a:p>
            <a:pPr marL="45720" indent="0">
              <a:buNone/>
            </a:pPr>
            <a:r>
              <a:rPr lang="ru-RU" sz="2400" dirty="0"/>
              <a:t>                        М. Ю. Лермонтов, 183</a:t>
            </a:r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877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/>
              <a:t>Я </a:t>
            </a:r>
            <a:r>
              <a:rPr lang="ru-RU" sz="2400" dirty="0" err="1" smtClean="0"/>
              <a:t>тебЕ</a:t>
            </a:r>
            <a:r>
              <a:rPr lang="ru-RU" sz="2400" dirty="0" smtClean="0"/>
              <a:t>/ </a:t>
            </a:r>
            <a:r>
              <a:rPr lang="ru-RU" sz="2400" dirty="0" err="1" smtClean="0"/>
              <a:t>ничегО</a:t>
            </a:r>
            <a:r>
              <a:rPr lang="ru-RU" sz="2400" dirty="0" smtClean="0"/>
              <a:t>/ </a:t>
            </a:r>
            <a:r>
              <a:rPr lang="ru-RU" sz="2400" dirty="0"/>
              <a:t>не </a:t>
            </a:r>
            <a:r>
              <a:rPr lang="ru-RU" sz="2400" dirty="0" err="1" smtClean="0"/>
              <a:t>скажУ</a:t>
            </a:r>
            <a:r>
              <a:rPr lang="ru-RU" sz="2400" dirty="0" smtClean="0"/>
              <a:t>/,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И </a:t>
            </a:r>
            <a:r>
              <a:rPr lang="ru-RU" sz="2400" dirty="0" err="1" smtClean="0"/>
              <a:t>тебЯ</a:t>
            </a:r>
            <a:r>
              <a:rPr lang="ru-RU" sz="2400" dirty="0" smtClean="0"/>
              <a:t>/ </a:t>
            </a:r>
            <a:r>
              <a:rPr lang="ru-RU" sz="2400" dirty="0"/>
              <a:t>не </a:t>
            </a:r>
            <a:r>
              <a:rPr lang="ru-RU" sz="2400" dirty="0" err="1" smtClean="0"/>
              <a:t>встревО</a:t>
            </a:r>
            <a:r>
              <a:rPr lang="ru-RU" sz="2400" dirty="0" smtClean="0"/>
              <a:t>/</a:t>
            </a:r>
            <a:r>
              <a:rPr lang="ru-RU" sz="2400" dirty="0" err="1" smtClean="0"/>
              <a:t>жу</a:t>
            </a:r>
            <a:r>
              <a:rPr lang="ru-RU" sz="2400" dirty="0" smtClean="0"/>
              <a:t> </a:t>
            </a:r>
            <a:r>
              <a:rPr lang="ru-RU" sz="2400" dirty="0" err="1" smtClean="0"/>
              <a:t>ничУть</a:t>
            </a:r>
            <a:r>
              <a:rPr lang="ru-RU" sz="2400" dirty="0" smtClean="0"/>
              <a:t>/,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И о том, что я молча твержу,</a:t>
            </a:r>
          </a:p>
          <a:p>
            <a:pPr marL="45720" indent="0">
              <a:buNone/>
            </a:pPr>
            <a:r>
              <a:rPr lang="ru-RU" sz="2400" dirty="0"/>
              <a:t>Не решусь ни за что намекнуть.</a:t>
            </a:r>
          </a:p>
          <a:p>
            <a:pPr marL="45720" indent="0">
              <a:buNone/>
            </a:pPr>
            <a:r>
              <a:rPr lang="ru-RU" sz="2400" dirty="0"/>
              <a:t> </a:t>
            </a:r>
          </a:p>
          <a:p>
            <a:pPr marL="45720" indent="0">
              <a:buNone/>
            </a:pPr>
            <a:r>
              <a:rPr lang="ru-RU" sz="2400" dirty="0"/>
              <a:t>Целый день спят ночные цветы,</a:t>
            </a:r>
          </a:p>
          <a:p>
            <a:pPr marL="45720" indent="0">
              <a:buNone/>
            </a:pPr>
            <a:r>
              <a:rPr lang="ru-RU" sz="2400" dirty="0"/>
              <a:t>Но лишь солнце за рощу зайдёт,</a:t>
            </a:r>
          </a:p>
          <a:p>
            <a:pPr marL="45720" indent="0">
              <a:buNone/>
            </a:pPr>
            <a:r>
              <a:rPr lang="ru-RU" sz="2400" dirty="0"/>
              <a:t>Раскрываются тихо листы</a:t>
            </a:r>
          </a:p>
          <a:p>
            <a:pPr marL="45720" indent="0">
              <a:buNone/>
            </a:pPr>
            <a:r>
              <a:rPr lang="ru-RU" sz="2400" dirty="0"/>
              <a:t>И я слышу, как сердце цветёт.</a:t>
            </a:r>
          </a:p>
          <a:p>
            <a:pPr marL="45720" indent="0">
              <a:buNone/>
            </a:pPr>
            <a:r>
              <a:rPr lang="ru-RU" sz="2400" dirty="0" smtClean="0"/>
              <a:t>                       </a:t>
            </a:r>
            <a:r>
              <a:rPr lang="ru-RU" sz="2400" dirty="0"/>
              <a:t>А. А. Фет, 1885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36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4575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b="1" dirty="0" smtClean="0"/>
              <a:t>Весеннее чувство</a:t>
            </a:r>
            <a:endParaRPr lang="ru-RU" b="1" dirty="0"/>
          </a:p>
          <a:p>
            <a:pPr marL="45720" indent="0">
              <a:buNone/>
            </a:pPr>
            <a:r>
              <a:rPr lang="ru-RU" sz="2600" dirty="0" smtClean="0"/>
              <a:t>Лёгкий/, </a:t>
            </a:r>
            <a:r>
              <a:rPr lang="ru-RU" sz="2600" dirty="0" err="1" smtClean="0"/>
              <a:t>лЁгкий</a:t>
            </a:r>
            <a:r>
              <a:rPr lang="ru-RU" sz="2600" dirty="0" smtClean="0"/>
              <a:t>/ </a:t>
            </a:r>
            <a:r>
              <a:rPr lang="ru-RU" sz="2600" dirty="0" err="1" smtClean="0"/>
              <a:t>вете</a:t>
            </a:r>
            <a:r>
              <a:rPr lang="ru-RU" sz="2600" dirty="0" smtClean="0"/>
              <a:t>/</a:t>
            </a:r>
            <a:r>
              <a:rPr lang="ru-RU" sz="2600" dirty="0" err="1" smtClean="0"/>
              <a:t>рОк</a:t>
            </a:r>
            <a:r>
              <a:rPr lang="ru-RU" sz="2600" dirty="0"/>
              <a:t>,</a:t>
            </a:r>
          </a:p>
          <a:p>
            <a:pPr marL="45720" indent="0">
              <a:buNone/>
            </a:pPr>
            <a:r>
              <a:rPr lang="ru-RU" sz="2600" dirty="0" err="1" smtClean="0"/>
              <a:t>ЧтО</a:t>
            </a:r>
            <a:r>
              <a:rPr lang="ru-RU" sz="2600" dirty="0" smtClean="0"/>
              <a:t> так/ </a:t>
            </a:r>
            <a:r>
              <a:rPr lang="ru-RU" sz="2600" dirty="0" err="1" smtClean="0"/>
              <a:t>слАдко</a:t>
            </a:r>
            <a:r>
              <a:rPr lang="ru-RU" sz="2600" dirty="0" smtClean="0"/>
              <a:t>/, </a:t>
            </a:r>
            <a:r>
              <a:rPr lang="ru-RU" sz="2600" dirty="0" err="1" smtClean="0"/>
              <a:t>тИхо</a:t>
            </a:r>
            <a:r>
              <a:rPr lang="ru-RU" sz="2600" dirty="0" smtClean="0"/>
              <a:t>/ </a:t>
            </a:r>
            <a:r>
              <a:rPr lang="ru-RU" sz="2600" dirty="0" err="1" smtClean="0"/>
              <a:t>вЕешь</a:t>
            </a:r>
            <a:r>
              <a:rPr lang="ru-RU" sz="2600" dirty="0" smtClean="0"/>
              <a:t>/?</a:t>
            </a:r>
            <a:endParaRPr lang="ru-RU" sz="2600" dirty="0"/>
          </a:p>
          <a:p>
            <a:pPr marL="45720" indent="0">
              <a:buNone/>
            </a:pPr>
            <a:r>
              <a:rPr lang="ru-RU" sz="2600" dirty="0"/>
              <a:t>Что играешь, что светлеешь,</a:t>
            </a:r>
          </a:p>
          <a:p>
            <a:pPr marL="45720" indent="0">
              <a:buNone/>
            </a:pPr>
            <a:r>
              <a:rPr lang="ru-RU" sz="2600" dirty="0"/>
              <a:t>Очарованный поток?</a:t>
            </a:r>
          </a:p>
          <a:p>
            <a:pPr marL="45720" indent="0">
              <a:buNone/>
            </a:pPr>
            <a:r>
              <a:rPr lang="ru-RU" sz="2600" dirty="0"/>
              <a:t>Чем опять душа полна?</a:t>
            </a:r>
          </a:p>
          <a:p>
            <a:pPr marL="45720" indent="0">
              <a:buNone/>
            </a:pPr>
            <a:r>
              <a:rPr lang="ru-RU" sz="2600" dirty="0"/>
              <a:t>Что опять в ней пробудилось?</a:t>
            </a:r>
          </a:p>
          <a:p>
            <a:pPr marL="45720" indent="0">
              <a:buNone/>
            </a:pPr>
            <a:r>
              <a:rPr lang="ru-RU" dirty="0"/>
              <a:t>Что с тобой к ней возвратилось,</a:t>
            </a:r>
          </a:p>
          <a:p>
            <a:pPr marL="45720" indent="0">
              <a:buNone/>
            </a:pPr>
            <a:r>
              <a:rPr lang="ru-RU" dirty="0"/>
              <a:t>Перелётная весна?</a:t>
            </a:r>
          </a:p>
          <a:p>
            <a:pPr marL="45720" indent="0">
              <a:buNone/>
            </a:pPr>
            <a:r>
              <a:rPr lang="ru-RU" dirty="0"/>
              <a:t>Я смотрю на небеса...</a:t>
            </a:r>
          </a:p>
          <a:p>
            <a:pPr marL="45720" indent="0">
              <a:buNone/>
            </a:pPr>
            <a:r>
              <a:rPr lang="ru-RU" dirty="0"/>
              <a:t>Облака, летя, сияют</a:t>
            </a:r>
          </a:p>
          <a:p>
            <a:pPr marL="45720" indent="0">
              <a:buNone/>
            </a:pPr>
            <a:r>
              <a:rPr lang="ru-RU" dirty="0"/>
              <a:t>И, сияя, улетают</a:t>
            </a:r>
          </a:p>
          <a:p>
            <a:pPr marL="45720" indent="0">
              <a:buNone/>
            </a:pPr>
            <a:r>
              <a:rPr lang="ru-RU" dirty="0"/>
              <a:t>За далёкие леса.</a:t>
            </a:r>
          </a:p>
          <a:p>
            <a:pPr marL="45720" indent="0">
              <a:buNone/>
            </a:pPr>
            <a:r>
              <a:rPr lang="ru-RU" dirty="0"/>
              <a:t>         В. А. Жуковский, </a:t>
            </a:r>
            <a:r>
              <a:rPr lang="ru-RU" dirty="0" smtClean="0"/>
              <a:t>1816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3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7374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000" dirty="0" smtClean="0"/>
              <a:t>СТОПА</a:t>
            </a:r>
            <a:endParaRPr lang="ru-RU" sz="3000" dirty="0"/>
          </a:p>
          <a:p>
            <a:pPr marL="45720" indent="0" algn="ctr">
              <a:buNone/>
            </a:pPr>
            <a:r>
              <a:rPr lang="ru-RU" sz="3000" dirty="0" smtClean="0"/>
              <a:t>РАЗМЕР</a:t>
            </a:r>
            <a:endParaRPr lang="ru-RU" sz="3000" dirty="0"/>
          </a:p>
          <a:p>
            <a:pPr marL="45720" indent="0" algn="ctr">
              <a:buNone/>
            </a:pPr>
            <a:r>
              <a:rPr lang="ru-RU" sz="3000" dirty="0" smtClean="0"/>
              <a:t>ХОРЕЙ</a:t>
            </a:r>
            <a:endParaRPr lang="ru-RU" sz="3000" dirty="0"/>
          </a:p>
          <a:p>
            <a:pPr marL="45720" indent="0" algn="ctr">
              <a:buNone/>
            </a:pPr>
            <a:r>
              <a:rPr lang="ru-RU" sz="3000" dirty="0" smtClean="0"/>
              <a:t>ЯМБ</a:t>
            </a:r>
            <a:endParaRPr lang="ru-RU" sz="3000" dirty="0"/>
          </a:p>
          <a:p>
            <a:pPr marL="45720" indent="0" algn="ctr">
              <a:buNone/>
            </a:pPr>
            <a:r>
              <a:rPr lang="ru-RU" sz="3000" dirty="0" smtClean="0"/>
              <a:t>ПИРРИХИЙ</a:t>
            </a:r>
            <a:endParaRPr lang="ru-RU" sz="3000" dirty="0"/>
          </a:p>
          <a:p>
            <a:pPr marL="45720" indent="0" algn="ctr">
              <a:buNone/>
            </a:pPr>
            <a:r>
              <a:rPr lang="ru-RU" sz="3000" dirty="0" smtClean="0"/>
              <a:t>СПОНДЕЙ</a:t>
            </a:r>
          </a:p>
          <a:p>
            <a:pPr marL="45720" indent="0" algn="ctr">
              <a:buNone/>
            </a:pPr>
            <a:r>
              <a:rPr lang="ru-RU" sz="3000" dirty="0" smtClean="0"/>
              <a:t>АНАПЕСТ</a:t>
            </a:r>
          </a:p>
          <a:p>
            <a:pPr marL="45720" indent="0" algn="ctr">
              <a:buNone/>
            </a:pPr>
            <a:r>
              <a:rPr lang="ru-RU" sz="3000" dirty="0" smtClean="0"/>
              <a:t>ДАКТИЛЬ</a:t>
            </a:r>
            <a:endParaRPr lang="ru-RU" sz="3000" dirty="0"/>
          </a:p>
          <a:p>
            <a:pPr marL="45720" indent="0" algn="ctr">
              <a:buNone/>
            </a:pPr>
            <a:r>
              <a:rPr lang="ru-RU" sz="3000" dirty="0" smtClean="0"/>
              <a:t>АМФИБРАХИЙ</a:t>
            </a:r>
            <a:endParaRPr lang="ru-RU" sz="3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804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600" dirty="0"/>
              <a:t>К. Бальмонт</a:t>
            </a:r>
          </a:p>
          <a:p>
            <a:pPr marL="45720" indent="0">
              <a:buNone/>
            </a:pPr>
            <a:r>
              <a:rPr lang="ru-RU" sz="2600" dirty="0"/>
              <a:t>                      ***</a:t>
            </a:r>
          </a:p>
          <a:p>
            <a:pPr marL="45720" indent="0">
              <a:buNone/>
            </a:pPr>
            <a:r>
              <a:rPr lang="ru-RU" sz="2600" dirty="0"/>
              <a:t>Хореи и ямбы, с их звуком коротким,</a:t>
            </a:r>
          </a:p>
          <a:p>
            <a:pPr marL="45720" indent="0">
              <a:buNone/>
            </a:pPr>
            <a:r>
              <a:rPr lang="ru-RU" sz="2600" dirty="0" smtClean="0"/>
              <a:t>Я </a:t>
            </a:r>
            <a:r>
              <a:rPr lang="ru-RU" sz="2600" dirty="0"/>
              <a:t>слышал в журчанье </a:t>
            </a:r>
            <a:r>
              <a:rPr lang="ru-RU" sz="2600" dirty="0" err="1"/>
              <a:t>ручьёв</a:t>
            </a:r>
            <a:r>
              <a:rPr lang="ru-RU" sz="2600" dirty="0"/>
              <a:t>, </a:t>
            </a:r>
          </a:p>
          <a:p>
            <a:pPr marL="45720" indent="0">
              <a:buNone/>
            </a:pPr>
            <a:r>
              <a:rPr lang="ru-RU" sz="2600" dirty="0"/>
              <a:t>И голубь своим воркованием кротким</a:t>
            </a:r>
          </a:p>
          <a:p>
            <a:pPr marL="45720" indent="0">
              <a:buNone/>
            </a:pPr>
            <a:r>
              <a:rPr lang="ru-RU" sz="2600" dirty="0"/>
              <a:t>Учил меня музыке слов.</a:t>
            </a:r>
          </a:p>
          <a:p>
            <a:pPr marL="45720" indent="0">
              <a:buNone/>
            </a:pPr>
            <a:r>
              <a:rPr lang="ru-RU" sz="2600" dirty="0"/>
              <a:t>Качаясь под ветром, как в пляске, как в страхе,</a:t>
            </a:r>
          </a:p>
          <a:p>
            <a:pPr marL="45720" indent="0">
              <a:buNone/>
            </a:pPr>
            <a:r>
              <a:rPr lang="ru-RU" sz="2600" dirty="0"/>
              <a:t>Плакучие ветви берёз</a:t>
            </a:r>
          </a:p>
          <a:p>
            <a:pPr marL="45720" indent="0">
              <a:buNone/>
            </a:pPr>
            <a:r>
              <a:rPr lang="ru-RU" sz="2600" dirty="0"/>
              <a:t>Мне дали певучий размер амфибрахий, </a:t>
            </a:r>
          </a:p>
          <a:p>
            <a:pPr marL="45720" indent="0">
              <a:buNone/>
            </a:pPr>
            <a:r>
              <a:rPr lang="ru-RU" sz="2600" dirty="0"/>
              <a:t>В нём вальс улетающих грёз.</a:t>
            </a:r>
          </a:p>
          <a:p>
            <a:pPr marL="45720" indent="0">
              <a:buNone/>
            </a:pPr>
            <a:r>
              <a:rPr lang="ru-RU" sz="2600" dirty="0"/>
              <a:t>И дактиль я в звоне ловил колокольном, </a:t>
            </a:r>
          </a:p>
          <a:p>
            <a:pPr marL="45720" indent="0">
              <a:buNone/>
            </a:pPr>
            <a:r>
              <a:rPr lang="ru-RU" sz="2600" dirty="0"/>
              <a:t>И в марше солдат – анапест.</a:t>
            </a:r>
          </a:p>
          <a:p>
            <a:pPr marL="45720" indent="0">
              <a:buNone/>
            </a:pPr>
            <a:r>
              <a:rPr lang="ru-RU" sz="2600" dirty="0"/>
              <a:t>Напевный мой опыт был с детства невольным, </a:t>
            </a:r>
          </a:p>
          <a:p>
            <a:pPr marL="45720" indent="0">
              <a:buNone/>
            </a:pPr>
            <a:r>
              <a:rPr lang="ru-RU" sz="2600" dirty="0"/>
              <a:t>Как нежность на лике невест.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9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Ямб </a:t>
            </a:r>
            <a:r>
              <a:rPr lang="ru-RU" sz="3200" dirty="0"/>
              <a:t>– “стих выразительный, живописный, я бы сказал, сабельный, ударный. Весь явный и завершенный, совсем не таинственный”. </a:t>
            </a:r>
          </a:p>
        </p:txBody>
      </p:sp>
    </p:spTree>
    <p:extLst>
      <p:ext uri="{BB962C8B-B14F-4D97-AF65-F5344CB8AC3E}">
        <p14:creationId xmlns:p14="http://schemas.microsoft.com/office/powerpoint/2010/main" val="13134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800" dirty="0" smtClean="0"/>
              <a:t>  </a:t>
            </a:r>
            <a:r>
              <a:rPr lang="ru-RU" sz="2800" dirty="0" err="1" smtClean="0"/>
              <a:t>МорОз</a:t>
            </a:r>
            <a:r>
              <a:rPr lang="ru-RU" sz="2800" dirty="0" smtClean="0"/>
              <a:t> и </a:t>
            </a:r>
            <a:r>
              <a:rPr lang="ru-RU" sz="2800" dirty="0" err="1" smtClean="0"/>
              <a:t>сОлнце</a:t>
            </a:r>
            <a:r>
              <a:rPr lang="ru-RU" sz="2800" dirty="0" smtClean="0"/>
              <a:t>, </a:t>
            </a:r>
            <a:r>
              <a:rPr lang="ru-RU" sz="2800" dirty="0" err="1" smtClean="0"/>
              <a:t>дЕнь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чУдесный</a:t>
            </a:r>
            <a:r>
              <a:rPr lang="ru-RU" sz="2800" dirty="0" smtClean="0"/>
              <a:t>!</a:t>
            </a:r>
          </a:p>
          <a:p>
            <a:pPr marL="45720" indent="0">
              <a:buNone/>
            </a:pPr>
            <a:r>
              <a:rPr lang="ru-RU" sz="2800" dirty="0" smtClean="0"/>
              <a:t>  </a:t>
            </a:r>
            <a:r>
              <a:rPr lang="ru-RU" sz="2800" dirty="0" err="1" smtClean="0"/>
              <a:t>ещЁ</a:t>
            </a:r>
            <a:r>
              <a:rPr lang="ru-RU" sz="2800" dirty="0" smtClean="0"/>
              <a:t> ты </a:t>
            </a:r>
            <a:r>
              <a:rPr lang="ru-RU" sz="2800" dirty="0" err="1" smtClean="0"/>
              <a:t>дрЕмлешь</a:t>
            </a:r>
            <a:r>
              <a:rPr lang="ru-RU" sz="2800" dirty="0" smtClean="0"/>
              <a:t>, </a:t>
            </a:r>
            <a:r>
              <a:rPr lang="ru-RU" sz="2800" dirty="0" err="1" smtClean="0"/>
              <a:t>дрУг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прелЕстный</a:t>
            </a:r>
            <a:r>
              <a:rPr lang="ru-RU" sz="2800" dirty="0" smtClean="0"/>
              <a:t>…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3500" dirty="0"/>
              <a:t>Ямб – “стих выразительный, живописный, я бы сказал, сабельный, ударный. Весь явный и завершенный, совсем не таинственный”. </a:t>
            </a:r>
            <a:endParaRPr lang="ru-RU" sz="3500" dirty="0" smtClean="0"/>
          </a:p>
          <a:p>
            <a:pPr marL="45720" indent="0">
              <a:buNone/>
            </a:pPr>
            <a:endParaRPr lang="ru-RU" sz="3500" dirty="0"/>
          </a:p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1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29728"/>
          </a:xfrm>
        </p:spPr>
        <p:txBody>
          <a:bodyPr>
            <a:normAutofit/>
          </a:bodyPr>
          <a:lstStyle/>
          <a:p>
            <a:r>
              <a:rPr lang="ru-RU" sz="2800" dirty="0"/>
              <a:t>Хорей – “стих гораздо более выразительный и включающий в себя таинственность. В нем есть и пляска, в зависимости от чтения торжественная или буйная. Слог с ударением, за </a:t>
            </a:r>
            <a:r>
              <a:rPr lang="ru-RU" sz="2800" dirty="0" smtClean="0"/>
              <a:t>которым </a:t>
            </a:r>
            <a:r>
              <a:rPr lang="ru-RU" sz="2800" dirty="0"/>
              <a:t>следует слог без ударения, отвечает великорусской наклонности к полногласию. </a:t>
            </a:r>
            <a:r>
              <a:rPr lang="ru-RU" sz="2800" dirty="0" smtClean="0"/>
              <a:t>Конец </a:t>
            </a:r>
            <a:r>
              <a:rPr lang="ru-RU" sz="2800" dirty="0"/>
              <a:t>стиха не сжат”. </a:t>
            </a:r>
          </a:p>
        </p:txBody>
      </p:sp>
    </p:spTree>
    <p:extLst>
      <p:ext uri="{BB962C8B-B14F-4D97-AF65-F5344CB8AC3E}">
        <p14:creationId xmlns:p14="http://schemas.microsoft.com/office/powerpoint/2010/main" val="32086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857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sz="2400" dirty="0" err="1" smtClean="0"/>
              <a:t>БУря</a:t>
            </a:r>
            <a:r>
              <a:rPr lang="ru-RU" sz="2400" dirty="0" smtClean="0"/>
              <a:t> </a:t>
            </a:r>
            <a:r>
              <a:rPr lang="ru-RU" sz="2400" dirty="0" err="1" smtClean="0"/>
              <a:t>мглОю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нЕбо</a:t>
            </a:r>
            <a:r>
              <a:rPr lang="ru-RU" sz="2400" dirty="0" smtClean="0"/>
              <a:t> </a:t>
            </a:r>
            <a:r>
              <a:rPr lang="ru-RU" sz="2400" dirty="0" err="1" smtClean="0"/>
              <a:t>крОет</a:t>
            </a:r>
            <a:r>
              <a:rPr lang="ru-RU" sz="2400" dirty="0" smtClean="0"/>
              <a:t>,</a:t>
            </a:r>
          </a:p>
          <a:p>
            <a:pPr marL="45720" indent="0">
              <a:buNone/>
            </a:pPr>
            <a:r>
              <a:rPr lang="ru-RU" sz="2400" dirty="0" err="1" smtClean="0"/>
              <a:t>ВИхри</a:t>
            </a:r>
            <a:r>
              <a:rPr lang="ru-RU" sz="2400" dirty="0" smtClean="0"/>
              <a:t> </a:t>
            </a:r>
            <a:r>
              <a:rPr lang="ru-RU" sz="2400" dirty="0" err="1" smtClean="0"/>
              <a:t>снЕжные</a:t>
            </a:r>
            <a:r>
              <a:rPr lang="ru-RU" sz="2400" dirty="0" smtClean="0"/>
              <a:t> </a:t>
            </a:r>
            <a:r>
              <a:rPr lang="ru-RU" sz="2400" dirty="0" err="1" smtClean="0"/>
              <a:t>крутЯ</a:t>
            </a:r>
            <a:endParaRPr lang="ru-RU" sz="2400" dirty="0" smtClean="0"/>
          </a:p>
          <a:p>
            <a:pPr marL="45720" indent="0">
              <a:buNone/>
            </a:pPr>
            <a:endParaRPr lang="ru-RU" sz="2400" dirty="0"/>
          </a:p>
          <a:p>
            <a:r>
              <a:rPr lang="ru-RU" sz="2400" dirty="0"/>
              <a:t>Хорей – “стих гораздо более выразительный и включающий в себя таинственность. В нем есть и пляска, в зависимости от чтения торжественная или буйная. Слог с ударением, за </a:t>
            </a:r>
            <a:r>
              <a:rPr lang="ru-RU" sz="2400" dirty="0" smtClean="0"/>
              <a:t>которым </a:t>
            </a:r>
            <a:r>
              <a:rPr lang="ru-RU" sz="2400" dirty="0"/>
              <a:t>следует слог без ударения, отвечает великорусской наклонности к полногласию. Ко-</a:t>
            </a:r>
            <a:r>
              <a:rPr lang="ru-RU" sz="2400" dirty="0" err="1"/>
              <a:t>нец</a:t>
            </a:r>
            <a:r>
              <a:rPr lang="ru-RU" sz="2400" dirty="0"/>
              <a:t> стиха не сжат”.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4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 smtClean="0"/>
              <a:t>Трёхсложные</a:t>
            </a:r>
          </a:p>
          <a:p>
            <a:pPr marL="45720" indent="0" algn="ctr">
              <a:buNone/>
            </a:pPr>
            <a:endParaRPr lang="ru-RU" sz="4000" dirty="0" smtClean="0"/>
          </a:p>
          <a:p>
            <a:pPr marL="45720" indent="0" algn="ctr">
              <a:buNone/>
            </a:pPr>
            <a:r>
              <a:rPr lang="ru-RU" sz="4000" dirty="0" smtClean="0"/>
              <a:t> размеры стиха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094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Амфибрахий – “ пленительный размер, в нем есть качание старинного вальса и морской волны. Ударный слог, </a:t>
            </a:r>
            <a:r>
              <a:rPr lang="ru-RU" sz="2800" dirty="0" err="1"/>
              <a:t>предводимый</a:t>
            </a:r>
            <a:r>
              <a:rPr lang="ru-RU" sz="2800" dirty="0"/>
              <a:t> и сопровождаемый неударными, движется так мягко, что </a:t>
            </a:r>
            <a:r>
              <a:rPr lang="ru-RU" sz="2800" dirty="0" smtClean="0"/>
              <a:t>очаровывает </a:t>
            </a:r>
            <a:r>
              <a:rPr lang="ru-RU" sz="2800" dirty="0"/>
              <a:t>плавностью</a:t>
            </a:r>
            <a:r>
              <a:rPr lang="ru-RU" sz="2800" dirty="0" smtClean="0"/>
              <a:t>”.</a:t>
            </a:r>
          </a:p>
          <a:p>
            <a:pPr marL="45720" indent="0">
              <a:buNone/>
            </a:pPr>
            <a:endParaRPr lang="ru-RU" sz="2800" dirty="0"/>
          </a:p>
          <a:p>
            <a:pPr marL="45720" indent="0">
              <a:buNone/>
            </a:pPr>
            <a:r>
              <a:rPr lang="ru-RU" sz="2400" dirty="0" err="1" smtClean="0"/>
              <a:t>ОднАжды</a:t>
            </a:r>
            <a:r>
              <a:rPr lang="ru-RU" sz="2400" dirty="0" smtClean="0"/>
              <a:t> в </a:t>
            </a:r>
            <a:r>
              <a:rPr lang="ru-RU" sz="2400" dirty="0" err="1" smtClean="0"/>
              <a:t>студЁную</a:t>
            </a:r>
            <a:r>
              <a:rPr lang="ru-RU" sz="2400" dirty="0" smtClean="0"/>
              <a:t> </a:t>
            </a:r>
            <a:r>
              <a:rPr lang="ru-RU" sz="2400" dirty="0" err="1" smtClean="0"/>
              <a:t>зИмнюю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</a:t>
            </a:r>
            <a:endParaRPr lang="ru-RU" sz="2400" dirty="0" smtClean="0"/>
          </a:p>
          <a:p>
            <a:pPr marL="45720" indent="0">
              <a:buNone/>
            </a:pPr>
            <a:r>
              <a:rPr lang="ru-RU" sz="2400" dirty="0" smtClean="0"/>
              <a:t>Я Из лесу </a:t>
            </a:r>
            <a:r>
              <a:rPr lang="ru-RU" sz="2400" dirty="0" err="1" smtClean="0"/>
              <a:t>вЫшел</a:t>
            </a:r>
            <a:r>
              <a:rPr lang="ru-RU" sz="2400" dirty="0" smtClean="0"/>
              <a:t>; был </a:t>
            </a:r>
            <a:r>
              <a:rPr lang="ru-RU" sz="2400" dirty="0" err="1" smtClean="0"/>
              <a:t>сИльный</a:t>
            </a:r>
            <a:r>
              <a:rPr lang="ru-RU" sz="2400" dirty="0" smtClean="0"/>
              <a:t> </a:t>
            </a:r>
            <a:r>
              <a:rPr lang="ru-RU" sz="2400" dirty="0" err="1" smtClean="0"/>
              <a:t>морОз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01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569688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Анапест – “ размер, полный угрюмой выразительности, тяжелого и рассчитанного удара. Стих, как рука с мечом, которая медленно приподнимается, замахивается и сражает. </a:t>
            </a:r>
            <a:r>
              <a:rPr lang="ru-RU" sz="2800" dirty="0" smtClean="0"/>
              <a:t>Обратный </a:t>
            </a:r>
            <a:r>
              <a:rPr lang="ru-RU" sz="2800" dirty="0"/>
              <a:t>лик дактиля, обратный ток чувств”. </a:t>
            </a:r>
            <a:endParaRPr lang="ru-RU" sz="2800" dirty="0" smtClean="0"/>
          </a:p>
          <a:p>
            <a:pPr marL="45720" indent="0">
              <a:buNone/>
            </a:pPr>
            <a:endParaRPr lang="ru-RU" sz="2800" smtClean="0"/>
          </a:p>
          <a:p>
            <a:pPr marL="45720" indent="0">
              <a:buNone/>
            </a:pPr>
            <a:r>
              <a:rPr lang="ru-RU" sz="2800" smtClean="0"/>
              <a:t>Что </a:t>
            </a:r>
            <a:r>
              <a:rPr lang="ru-RU" sz="2800" dirty="0" smtClean="0"/>
              <a:t>ты </a:t>
            </a:r>
            <a:r>
              <a:rPr lang="ru-RU" sz="2800" dirty="0" err="1" smtClean="0"/>
              <a:t>жАдно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глядИшь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дорОгу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В </a:t>
            </a:r>
            <a:r>
              <a:rPr lang="ru-RU" sz="2800" dirty="0" err="1" smtClean="0"/>
              <a:t>сторонЕ</a:t>
            </a:r>
            <a:r>
              <a:rPr lang="ru-RU" sz="2800" dirty="0" smtClean="0"/>
              <a:t> от </a:t>
            </a:r>
            <a:r>
              <a:rPr lang="ru-RU" sz="2800" dirty="0" err="1" smtClean="0"/>
              <a:t>весЁлых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подрУг</a:t>
            </a:r>
            <a:r>
              <a:rPr lang="ru-RU" sz="2800" dirty="0" smtClean="0"/>
              <a:t>?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97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709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Трёхсложные   размеры стиха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Трёхсложные размеры стиха</dc:title>
  <dc:creator>Наталья</dc:creator>
  <cp:lastModifiedBy>Наталья</cp:lastModifiedBy>
  <cp:revision>9</cp:revision>
  <dcterms:created xsi:type="dcterms:W3CDTF">2015-12-22T15:24:14Z</dcterms:created>
  <dcterms:modified xsi:type="dcterms:W3CDTF">2015-12-22T17:19:55Z</dcterms:modified>
</cp:coreProperties>
</file>