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300" r:id="rId6"/>
    <p:sldId id="277" r:id="rId7"/>
    <p:sldId id="284" r:id="rId8"/>
    <p:sldId id="260" r:id="rId9"/>
    <p:sldId id="282" r:id="rId10"/>
    <p:sldId id="301" r:id="rId11"/>
    <p:sldId id="302" r:id="rId12"/>
    <p:sldId id="303" r:id="rId13"/>
    <p:sldId id="304" r:id="rId14"/>
    <p:sldId id="285" r:id="rId15"/>
    <p:sldId id="286" r:id="rId16"/>
    <p:sldId id="287" r:id="rId17"/>
    <p:sldId id="288" r:id="rId18"/>
    <p:sldId id="276" r:id="rId19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111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>
      <p:cViewPr varScale="1">
        <p:scale>
          <a:sx n="71" d="100"/>
          <a:sy n="71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D8E5E-7110-47BA-ABC4-20558442DBE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E0129-2639-4316-93E8-A3EC883A4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19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3DE01-3F28-4AE6-8934-ACA199B24C2F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1C8E-B32F-4686-8D47-94031D1D9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0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7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3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9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7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4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75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9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96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3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4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2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8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4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0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1C8E-B32F-4686-8D47-94031D1D90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91"/>
            <a:ext cx="8931124" cy="60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9980" y="3454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печатной продукции: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Олег\Мои документы\Downloads\Печать-листовок-рекламных-материал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3497"/>
            <a:ext cx="18243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889" y="1805915"/>
            <a:ext cx="3097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ЛИСТОВКИ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2002290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967673"/>
            <a:ext cx="28083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ПЛАКАТЫ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46572" y="3164048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93677" y="4005064"/>
            <a:ext cx="2684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БУКЛЕТЫ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46572" y="4201439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mpilot.ru/pic/items1/image/20476_up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3317"/>
            <a:ext cx="2976695" cy="17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59632" y="5229200"/>
            <a:ext cx="3203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БРОШЮРЫ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33872" y="5425575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9980" y="3454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печатной продукции: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1752" y="1805915"/>
            <a:ext cx="2970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КАТАЛОГИ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2002290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34468" y="2967673"/>
            <a:ext cx="3002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ЖУРНАЛЫ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46572" y="3164048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0290" y="4005064"/>
            <a:ext cx="19111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КНИГА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46572" y="4201439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13760" y="5229200"/>
            <a:ext cx="34948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КАЛЕНДАРИ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33872" y="5425575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gukpdt.ru/sites/default/files/69a36fb12b0f22efd3dc3f6cd3a3796e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04" y="2175585"/>
            <a:ext cx="3614118" cy="29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9980" y="3454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печатной продукции: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348880"/>
            <a:ext cx="31277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НАКЛЕЙКИ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2545255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467909"/>
            <a:ext cx="2081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ПАПКИ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46572" y="3707013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3760" y="4476021"/>
            <a:ext cx="4483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КАРТЫ, АТЛАСЫ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46572" y="4744404"/>
            <a:ext cx="360040" cy="346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profitpro.ru/images/27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8915"/>
            <a:ext cx="3879894" cy="30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9980" y="3454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06084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Adobe</a:t>
            </a:r>
            <a:r>
              <a:rPr lang="en-US" sz="4000" b="1" dirty="0" smtClean="0"/>
              <a:t>  PageMaker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8244" y="444713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Adobe</a:t>
            </a:r>
            <a:r>
              <a:rPr lang="en-US" sz="4000" b="1" dirty="0" smtClean="0"/>
              <a:t>  Photoshop</a:t>
            </a:r>
            <a:endParaRPr lang="ru-RU" sz="4000" b="1" dirty="0"/>
          </a:p>
        </p:txBody>
      </p:sp>
      <p:pic>
        <p:nvPicPr>
          <p:cNvPr id="1026" name="Picture 2" descr="http://techtweets.com.bd/wp-content/uploads/2012/11/eb2bfa33e3f8867915169e9daf5_p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3273"/>
            <a:ext cx="3550766" cy="29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ftkey.ee/images/upload/1/7d76db9117338abf09ae8aa82b507d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07" y="1305029"/>
            <a:ext cx="2232921" cy="22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:\для УРОКОВ\Родительское собрание 9-й класс\СХЕМ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1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66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www.elitepen.ru/news/news6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91" y="1916832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457508"/>
            <a:ext cx="685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Основные понятия ИЗДАТЕЛЬСКОГО ДЕЛА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1610797"/>
            <a:ext cx="8136904" cy="95410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</a:t>
            </a:r>
            <a:r>
              <a:rPr lang="ru-RU" sz="2800" b="1" dirty="0" smtClean="0"/>
              <a:t> </a:t>
            </a:r>
            <a:r>
              <a:rPr lang="ru-RU" sz="2800" dirty="0" smtClean="0"/>
              <a:t>– СПЕЦИАЛИСТ, ФОРМИРУЮЩИЙ СОДЕРЖАНИЕ ИЗДАНИЯ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285293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КОРРЕКТОР</a:t>
            </a:r>
            <a:r>
              <a:rPr lang="ru-RU" sz="2400" dirty="0" smtClean="0"/>
              <a:t> – специалист, вычитывающий тексты, нормализующий грамматику (исправляющий орфографические, пунктуационные, стилистические ошибки) и </a:t>
            </a:r>
            <a:r>
              <a:rPr lang="ru-RU" sz="2400" dirty="0" err="1" smtClean="0"/>
              <a:t>типографику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2555776" y="5373216"/>
            <a:ext cx="936104" cy="9361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7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457508"/>
            <a:ext cx="685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Основные понятия ИЗДАТЕЛЬСКОГО ДЕЛА</a:t>
            </a:r>
            <a:endParaRPr lang="ru-RU" sz="2800" b="1" dirty="0"/>
          </a:p>
        </p:txBody>
      </p:sp>
      <p:pic>
        <p:nvPicPr>
          <p:cNvPr id="8194" name="Picture 2" descr="http://900igr.net/datas/informatika/Formatirovanie-teksta/0002-002-Formatirovanie-teksta-oformlenie-po-kakim-libo-pravilam-razlichnyk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18166" r="3363" b="50670"/>
          <a:stretch/>
        </p:blipFill>
        <p:spPr bwMode="auto">
          <a:xfrm>
            <a:off x="440341" y="1295918"/>
            <a:ext cx="5934760" cy="15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n-line-teaching.com/word/img/015_7-format-text-wor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 b="53214"/>
          <a:stretch/>
        </p:blipFill>
        <p:spPr bwMode="auto">
          <a:xfrm>
            <a:off x="3100230" y="2789854"/>
            <a:ext cx="5766917" cy="13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560" y="4005064"/>
            <a:ext cx="745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Редактирование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8" name="Picture 6" descr="http://img718.imageshack.us/img718/8768/misty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8074"/>
            <a:ext cx="3443182" cy="166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spletnik.ru/img/__post/91/91d1b0e510663313062069844fee0769_66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24511" r="5824" b="20831"/>
          <a:stretch/>
        </p:blipFill>
        <p:spPr bwMode="auto">
          <a:xfrm>
            <a:off x="4716016" y="4528284"/>
            <a:ext cx="3685075" cy="20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5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7508"/>
            <a:ext cx="685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Основные понятия ИЗДАТЕЛЬСКОГО ДЕЛА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15895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ЗАГОЛОВКИ И ПОДЗАГОЛОВКИ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46030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ДВА способа расположения: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18" y="3419185"/>
            <a:ext cx="4102036" cy="138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16783"/>
            <a:ext cx="4069317" cy="12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560" y="306896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центрованный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46862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флаговый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3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63989"/>
            <a:ext cx="2232249" cy="57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АЛГОРИТМ ПОДГОТОВКИ ПЕЧАТНОГО ИЗДАНИЯ: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052736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Ввод текста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Редактирование текста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Форматирование символов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Форматирование абзацев</a:t>
            </a:r>
            <a:endParaRPr lang="ru-RU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Вставка иллюстраций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Вставка сносок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Вставка колонтитулов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Форматирование страниц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 smtClean="0"/>
              <a:t>Оформление титульного листа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98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0003-003-TSeli-i-zadach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531" r="3850" b="16691"/>
          <a:stretch/>
        </p:blipFill>
        <p:spPr bwMode="auto">
          <a:xfrm>
            <a:off x="307694" y="1916832"/>
            <a:ext cx="8496300" cy="4305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62526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44" y="1192510"/>
            <a:ext cx="7231384" cy="77886"/>
          </a:xfrm>
          <a:prstGeom prst="rect">
            <a:avLst/>
          </a:prstGeom>
          <a:gradFill>
            <a:gsLst>
              <a:gs pos="36000">
                <a:schemeClr val="accent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БЛОКА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8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19618" r="6214" b="23713"/>
          <a:stretch/>
        </p:blipFill>
        <p:spPr bwMode="auto">
          <a:xfrm>
            <a:off x="251520" y="1844824"/>
            <a:ext cx="8451924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62526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744" y="1192510"/>
            <a:ext cx="7231384" cy="77886"/>
          </a:xfrm>
          <a:prstGeom prst="rect">
            <a:avLst/>
          </a:prstGeom>
          <a:gradFill>
            <a:gsLst>
              <a:gs pos="36000">
                <a:schemeClr val="accent3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30" y="476672"/>
            <a:ext cx="1362526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480542"/>
            <a:ext cx="6853584" cy="77886"/>
          </a:xfrm>
          <a:prstGeom prst="rect">
            <a:avLst/>
          </a:prstGeom>
          <a:gradFill>
            <a:gsLst>
              <a:gs pos="36000">
                <a:srgbClr val="FF111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БЛОКА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85"/>
          <p:cNvSpPr>
            <a:spLocks noChangeArrowheads="1"/>
          </p:cNvSpPr>
          <p:nvPr/>
        </p:nvSpPr>
        <p:spPr bwMode="gray">
          <a:xfrm>
            <a:off x="484684" y="1844824"/>
            <a:ext cx="685800" cy="685800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1886" y="192611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Основные понятия издательского дела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utoShape 85"/>
          <p:cNvSpPr>
            <a:spLocks noChangeArrowheads="1"/>
          </p:cNvSpPr>
          <p:nvPr/>
        </p:nvSpPr>
        <p:spPr bwMode="gray">
          <a:xfrm>
            <a:off x="467544" y="2887216"/>
            <a:ext cx="685800" cy="685800"/>
          </a:xfrm>
          <a:prstGeom prst="diamond">
            <a:avLst/>
          </a:prstGeom>
          <a:solidFill>
            <a:srgbClr val="92D05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1886" y="296850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Правила оформления изданий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AutoShape 85"/>
          <p:cNvSpPr>
            <a:spLocks noChangeArrowheads="1"/>
          </p:cNvSpPr>
          <p:nvPr/>
        </p:nvSpPr>
        <p:spPr bwMode="gray">
          <a:xfrm>
            <a:off x="475978" y="3933056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38192" y="391468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Обзор настольных издательских систем, персональных приложений для верстки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AutoShape 85"/>
          <p:cNvSpPr>
            <a:spLocks noChangeArrowheads="1"/>
          </p:cNvSpPr>
          <p:nvPr/>
        </p:nvSpPr>
        <p:spPr bwMode="gray">
          <a:xfrm>
            <a:off x="484684" y="5157192"/>
            <a:ext cx="685800" cy="685800"/>
          </a:xfrm>
          <a:prstGeom prst="diamond">
            <a:avLst/>
          </a:prstGeom>
          <a:solidFill>
            <a:schemeClr val="bg1">
              <a:lumMod val="6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38192" y="5023038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Практика: создание оригинал-макета буклета средствами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Adobe PageMaker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Adobe Photoshop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53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30" y="476672"/>
            <a:ext cx="1362526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480542"/>
            <a:ext cx="6853584" cy="77886"/>
          </a:xfrm>
          <a:prstGeom prst="rect">
            <a:avLst/>
          </a:prstGeom>
          <a:gradFill>
            <a:gsLst>
              <a:gs pos="36000">
                <a:srgbClr val="FF111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ПОЙТИ УЧИТЬСЯ?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628800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Требования:</a:t>
            </a:r>
            <a:endParaRPr lang="ru-RU" sz="1600" dirty="0"/>
          </a:p>
          <a:p>
            <a:pPr lvl="0"/>
            <a:r>
              <a:rPr lang="ru-RU" sz="1600" dirty="0"/>
              <a:t>Любознательность, активность, широкий кругозор;</a:t>
            </a:r>
          </a:p>
          <a:p>
            <a:pPr lvl="0"/>
            <a:r>
              <a:rPr lang="ru-RU" sz="1600" dirty="0"/>
              <a:t>Грамотная и логически выстроенная речь;</a:t>
            </a:r>
          </a:p>
          <a:p>
            <a:pPr lvl="0"/>
            <a:r>
              <a:rPr lang="ru-RU" sz="1600" dirty="0"/>
              <a:t>Коммуникативные навыки;</a:t>
            </a:r>
          </a:p>
          <a:p>
            <a:pPr lvl="0"/>
            <a:r>
              <a:rPr lang="ru-RU" sz="1600" dirty="0"/>
              <a:t>Знание принципов полиграфии и печати.</a:t>
            </a:r>
          </a:p>
          <a:p>
            <a:r>
              <a:rPr lang="ru-RU" sz="1600" b="1" u="sng" dirty="0"/>
              <a:t>Где работать:</a:t>
            </a:r>
            <a:endParaRPr lang="ru-RU" sz="1600" dirty="0"/>
          </a:p>
          <a:p>
            <a:r>
              <a:rPr lang="ru-RU" sz="1600" dirty="0"/>
              <a:t>Издательства, СМИ (телевидение, радиовещание, Интернет), редакции журналов, газет, периодических изданий, типография. </a:t>
            </a:r>
          </a:p>
          <a:p>
            <a:r>
              <a:rPr lang="ru-RU" sz="1600" b="1" u="sng" dirty="0"/>
              <a:t>Где учиться:</a:t>
            </a:r>
            <a:endParaRPr lang="ru-RU" sz="1600" dirty="0"/>
          </a:p>
          <a:p>
            <a:r>
              <a:rPr lang="ru-RU" sz="1600" b="1" u="sng" dirty="0"/>
              <a:t>СПО:</a:t>
            </a:r>
            <a:endParaRPr lang="ru-RU" sz="1600" dirty="0"/>
          </a:p>
          <a:p>
            <a:pPr lvl="0"/>
            <a:r>
              <a:rPr lang="ru-RU" sz="1600" dirty="0"/>
              <a:t>Полиграфический колледж: Кишинев, Одесса, Львов</a:t>
            </a:r>
          </a:p>
          <a:p>
            <a:pPr lvl="0"/>
            <a:r>
              <a:rPr lang="ru-RU" sz="1600" u="sng" dirty="0"/>
              <a:t>Московский издательско-полиграфический колледж им. И. Федорова</a:t>
            </a:r>
            <a:endParaRPr lang="ru-RU" sz="1600" dirty="0"/>
          </a:p>
          <a:p>
            <a:r>
              <a:rPr lang="ru-RU" sz="1600" b="1" u="sng" dirty="0"/>
              <a:t>ВПО:</a:t>
            </a:r>
            <a:endParaRPr lang="ru-RU" sz="1600" dirty="0"/>
          </a:p>
          <a:p>
            <a:pPr lvl="0"/>
            <a:r>
              <a:rPr lang="ru-RU" sz="1600" dirty="0"/>
              <a:t>Тираспольский ПГУ им. Т. Г. Шевченко. </a:t>
            </a:r>
          </a:p>
          <a:p>
            <a:r>
              <a:rPr lang="ru-RU" sz="1600" dirty="0"/>
              <a:t>Факультет журналистики</a:t>
            </a:r>
          </a:p>
          <a:p>
            <a:pPr lvl="0"/>
            <a:r>
              <a:rPr lang="ru-RU" sz="1600" u="sng" dirty="0" smtClean="0"/>
              <a:t>Московский </a:t>
            </a:r>
            <a:r>
              <a:rPr lang="ru-RU" sz="1600" u="sng" dirty="0"/>
              <a:t>государственный гуманитарно-социальный институт </a:t>
            </a:r>
            <a:r>
              <a:rPr lang="ru-RU" sz="1600" dirty="0"/>
              <a:t>- </a:t>
            </a:r>
            <a:r>
              <a:rPr lang="ru-RU" sz="1600" u="sng" dirty="0"/>
              <a:t>Факультет книгоиздания и редактирования</a:t>
            </a:r>
            <a:endParaRPr lang="ru-RU" sz="1600" dirty="0"/>
          </a:p>
          <a:p>
            <a:pPr lvl="0"/>
            <a:r>
              <a:rPr lang="ru-RU" sz="1600" u="sng" dirty="0"/>
              <a:t>Московский государственный университет печати </a:t>
            </a:r>
            <a:r>
              <a:rPr lang="ru-RU" sz="1600" dirty="0"/>
              <a:t>(МГУП) </a:t>
            </a:r>
            <a:r>
              <a:rPr lang="ru-RU" sz="1600" u="sng" dirty="0"/>
              <a:t>Факультет издательского дела и журналистики</a:t>
            </a:r>
            <a:endParaRPr lang="ru-RU" sz="1600" dirty="0"/>
          </a:p>
          <a:p>
            <a:pPr lvl="0"/>
            <a:r>
              <a:rPr lang="ru-RU" sz="1600" dirty="0"/>
              <a:t>Львовская академия печати. Факультет редакционно-издательский.</a:t>
            </a:r>
          </a:p>
        </p:txBody>
      </p:sp>
    </p:spTree>
    <p:extLst>
      <p:ext uri="{BB962C8B-B14F-4D97-AF65-F5344CB8AC3E}">
        <p14:creationId xmlns:p14="http://schemas.microsoft.com/office/powerpoint/2010/main" val="31205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9980" y="3454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Настольные издательские системы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0123"/>
            <a:ext cx="8136904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…комплекс</a:t>
            </a:r>
            <a:r>
              <a:rPr lang="ru-RU" sz="2800" dirty="0"/>
              <a:t>, состоящий из персональных компьютеров, сканирующих, выводных и </a:t>
            </a:r>
            <a:r>
              <a:rPr lang="ru-RU" sz="2800" dirty="0" smtClean="0"/>
              <a:t>фото выводных </a:t>
            </a:r>
            <a:r>
              <a:rPr lang="ru-RU" sz="2800" dirty="0"/>
              <a:t>устройств, программного и сетевого обеспечения, используемый </a:t>
            </a:r>
            <a:r>
              <a:rPr lang="ru-RU" sz="2800" dirty="0" smtClean="0"/>
              <a:t>для набора</a:t>
            </a:r>
            <a:r>
              <a:rPr lang="ru-RU" sz="2800" dirty="0"/>
              <a:t> и редактирования текста, создания и обработки изображений, верстки и изготовления оригинал-макетов, корректурных листов, фотоформ, </a:t>
            </a:r>
            <a:r>
              <a:rPr lang="ru-RU" sz="2800" dirty="0" smtClean="0"/>
              <a:t>цвет проб, </a:t>
            </a:r>
            <a:r>
              <a:rPr lang="ru-RU" sz="2800" dirty="0"/>
              <a:t>печатных форм и пр., т. е. для подготовки издания к печати на уровне допечатных процессов.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03525" y="1052736"/>
            <a:ext cx="186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-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5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9980" y="34543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Настольные издательские системы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3525" y="1052736"/>
            <a:ext cx="186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-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C:\Users\Оксана\Desktop\1397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8" y="1976066"/>
            <a:ext cx="4261246" cy="42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otzivonline.ru/otziv_foto/mr15y61onp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106" y="4188743"/>
            <a:ext cx="2664296" cy="21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tk.ru/data/products/img/12609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03" y="1720234"/>
            <a:ext cx="2847701" cy="23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080120" cy="1084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457508"/>
            <a:ext cx="685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Основные понятия ИЗДАТЕЛЬСКОГО ДЕЛА</a:t>
            </a:r>
            <a:endParaRPr lang="ru-RU" sz="2800" b="1" dirty="0"/>
          </a:p>
        </p:txBody>
      </p:sp>
      <p:pic>
        <p:nvPicPr>
          <p:cNvPr id="2051" name="Picture 3" descr="C:\Users\Оксана\Desktop\0006-006-Osnovnye-ponjatija-izdatelskogo-de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6740" r="10936" b="38811"/>
          <a:stretch/>
        </p:blipFill>
        <p:spPr bwMode="auto">
          <a:xfrm>
            <a:off x="467544" y="1438196"/>
            <a:ext cx="8136904" cy="3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458112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Издательское дело </a:t>
            </a:r>
            <a:r>
              <a:rPr lang="ru-RU" sz="2800" dirty="0" smtClean="0"/>
              <a:t>– отрасль культуры и производства, связанная с подготовкой, выпуском и распространением книг, журналов, газет и др. видов печатной продукции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22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51520" y="188640"/>
            <a:ext cx="8615627" cy="64617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052736"/>
            <a:ext cx="6853584" cy="7788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332656"/>
            <a:ext cx="685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ИЗДАТЕЛЬСТВА ПМР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r="28042" b="30685"/>
          <a:stretch/>
        </p:blipFill>
        <p:spPr>
          <a:xfrm>
            <a:off x="7380312" y="332656"/>
            <a:ext cx="1440923" cy="20882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1753192" cy="2484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315660"/>
            <a:ext cx="1753192" cy="2487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5776" y="1339882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</a:t>
            </a:r>
            <a:r>
              <a:rPr lang="ru-RU" sz="3200" dirty="0" err="1" smtClean="0"/>
              <a:t>Типар</a:t>
            </a:r>
            <a:r>
              <a:rPr lang="ru-RU" sz="3200" dirty="0" smtClean="0"/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«Дело»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</a:t>
            </a:r>
            <a:r>
              <a:rPr lang="ru-RU" sz="3200" dirty="0" err="1" smtClean="0"/>
              <a:t>Ликрис</a:t>
            </a:r>
            <a:r>
              <a:rPr lang="ru-RU" sz="3200" dirty="0" smtClean="0"/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«Папирус»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«Литера»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</a:t>
            </a:r>
            <a:r>
              <a:rPr lang="ru-RU" sz="3200" dirty="0" err="1" smtClean="0"/>
              <a:t>Теслайн</a:t>
            </a:r>
            <a:r>
              <a:rPr lang="ru-RU" sz="3200" dirty="0" smtClean="0"/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«Полиграфист»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</a:t>
            </a:r>
            <a:r>
              <a:rPr lang="ru-RU" sz="3200" dirty="0" err="1" smtClean="0"/>
              <a:t>Медиаинт</a:t>
            </a:r>
            <a:r>
              <a:rPr lang="ru-RU" sz="3200" dirty="0" smtClean="0"/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«Экономика»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«ПГИРО»</a:t>
            </a:r>
            <a:endParaRPr lang="ru-RU" sz="3200" dirty="0"/>
          </a:p>
        </p:txBody>
      </p:sp>
      <p:pic>
        <p:nvPicPr>
          <p:cNvPr id="4098" name="Picture 2" descr="http://photos.wikimapia.org/p/00/00/80/88/54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8" y="4035524"/>
            <a:ext cx="2857500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72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285</Words>
  <Application>Microsoft Office PowerPoint</Application>
  <PresentationFormat>Экран (4:3)</PresentationFormat>
  <Paragraphs>98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ПОДГОТОВКИ ПЕЧАТНОГО ИЗДАНИЯ: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Издательское дело-            пресс-центр</dc:title>
  <dc:creator>Оксана</dc:creator>
  <cp:lastModifiedBy>mupk</cp:lastModifiedBy>
  <cp:revision>91</cp:revision>
  <dcterms:created xsi:type="dcterms:W3CDTF">2013-10-02T16:52:12Z</dcterms:created>
  <dcterms:modified xsi:type="dcterms:W3CDTF">2016-01-11T13:57:26Z</dcterms:modified>
</cp:coreProperties>
</file>