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5" r:id="rId2"/>
    <p:sldId id="297" r:id="rId3"/>
    <p:sldId id="285" r:id="rId4"/>
    <p:sldId id="311" r:id="rId5"/>
    <p:sldId id="310" r:id="rId6"/>
    <p:sldId id="313" r:id="rId7"/>
    <p:sldId id="312" r:id="rId8"/>
    <p:sldId id="314" r:id="rId9"/>
    <p:sldId id="316" r:id="rId10"/>
    <p:sldId id="280" r:id="rId11"/>
    <p:sldId id="261" r:id="rId12"/>
    <p:sldId id="262" r:id="rId13"/>
    <p:sldId id="289" r:id="rId14"/>
    <p:sldId id="283" r:id="rId15"/>
    <p:sldId id="307" r:id="rId16"/>
    <p:sldId id="306" r:id="rId17"/>
    <p:sldId id="302" r:id="rId18"/>
    <p:sldId id="263" r:id="rId19"/>
    <p:sldId id="270" r:id="rId20"/>
    <p:sldId id="274" r:id="rId21"/>
    <p:sldId id="272" r:id="rId22"/>
    <p:sldId id="298" r:id="rId23"/>
    <p:sldId id="276" r:id="rId24"/>
    <p:sldId id="277" r:id="rId25"/>
    <p:sldId id="278" r:id="rId26"/>
    <p:sldId id="279" r:id="rId27"/>
    <p:sldId id="309" r:id="rId28"/>
    <p:sldId id="303" r:id="rId29"/>
    <p:sldId id="30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06" autoAdjust="0"/>
  </p:normalViewPr>
  <p:slideViewPr>
    <p:cSldViewPr>
      <p:cViewPr>
        <p:scale>
          <a:sx n="100" d="100"/>
          <a:sy n="100" d="100"/>
        </p:scale>
        <p:origin x="30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BDA1F-9562-4BE9-88B2-B4A4C8C4C293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7FCD-09CC-4E43-81B0-82077D5A2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7FCD-09CC-4E43-81B0-82077D5A269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48DE47-D874-41AA-A776-24333FB4B50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7CD2C-ACF6-4A74-AF48-1DC28929D38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5C537-26C5-4258-B5A0-AC51F03F63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\Desktop\&#1042;&#1080;&#1074;&#1072;&#1083;&#1100;&#1076;&#1080;%20-%20&#1042;&#1077;&#1089;&#1085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pages.umbc.edu/~rehan1/notes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\Desktop\&#1042;&#1080;&#1074;&#1072;&#1083;&#1100;&#1076;&#1080;%20-%20&#1042;&#1077;&#1089;&#1085;&#1072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\Desktop\&#1042;&#1080;&#1074;&#1072;&#1083;&#1100;&#1076;&#1080;%20-%20&#1042;&#1077;&#1089;&#1085;&#1072;.mp3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Гурова Л. П\архив\картинки\ламп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01121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Вивальди -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143636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7250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тема урока</a:t>
            </a:r>
            <a:br>
              <a:rPr lang="ru-RU" sz="5400" dirty="0" smtClean="0"/>
            </a:br>
            <a:r>
              <a:rPr lang="ru-RU" sz="5400" dirty="0" smtClean="0"/>
              <a:t>Решение задач на законы</a:t>
            </a:r>
            <a:br>
              <a:rPr lang="ru-RU" sz="5400" dirty="0" smtClean="0"/>
            </a:br>
            <a:r>
              <a:rPr lang="ru-RU" sz="5400" dirty="0" smtClean="0"/>
              <a:t>постоянного тока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перегорел предохранитель, можно ли воспользоваться «жучком» из медной проволоки</a:t>
            </a:r>
            <a:endParaRPr lang="ru-RU" sz="2800" dirty="0"/>
          </a:p>
        </p:txBody>
      </p:sp>
      <p:pic>
        <p:nvPicPr>
          <p:cNvPr id="5" name="Содержимое 4" descr="C:\Users\11\Desktop\предохранители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92867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</a:t>
            </a:r>
            <a:r>
              <a:rPr lang="ru-RU" dirty="0" smtClean="0"/>
              <a:t> вариант</a:t>
            </a:r>
          </a:p>
          <a:p>
            <a:pPr algn="ctr">
              <a:buNone/>
            </a:pPr>
            <a:r>
              <a:rPr lang="ru-RU" dirty="0" smtClean="0"/>
              <a:t>Какой длины нужно взять медную проволоку сечением</a:t>
            </a:r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baseline="30000" dirty="0" smtClean="0"/>
              <a:t> </a:t>
            </a:r>
            <a:r>
              <a:rPr lang="ru-RU" dirty="0" smtClean="0"/>
              <a:t>1 мм</a:t>
            </a:r>
            <a:r>
              <a:rPr lang="ru-RU" baseline="30000" dirty="0" smtClean="0"/>
              <a:t>2 </a:t>
            </a:r>
            <a:r>
              <a:rPr lang="ru-RU" dirty="0" smtClean="0"/>
              <a:t>, чтобы при напряжении 220 В сила тока в ней была 10 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II</a:t>
            </a:r>
            <a:r>
              <a:rPr lang="ru-RU" dirty="0" smtClean="0"/>
              <a:t> вариант</a:t>
            </a:r>
          </a:p>
          <a:p>
            <a:pPr algn="ctr">
              <a:buNone/>
            </a:pPr>
            <a:r>
              <a:rPr lang="ru-RU" dirty="0" smtClean="0"/>
              <a:t>Какого сечения нужно взять медную проволоку длиной</a:t>
            </a:r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ru-RU" dirty="0" smtClean="0"/>
              <a:t> 0,10 м, чтобы при напряжении 220 В сила тока в ней была 10 А?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1"/>
          <p:cNvSpPr>
            <a:spLocks noChangeArrowheads="1"/>
          </p:cNvSpPr>
          <p:nvPr/>
        </p:nvSpPr>
        <p:spPr bwMode="auto">
          <a:xfrm>
            <a:off x="5076825" y="4076700"/>
            <a:ext cx="3754438" cy="2538413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118"/>
          <p:cNvSpPr>
            <a:spLocks noChangeArrowheads="1"/>
          </p:cNvSpPr>
          <p:nvPr/>
        </p:nvSpPr>
        <p:spPr bwMode="auto">
          <a:xfrm>
            <a:off x="611188" y="3933825"/>
            <a:ext cx="4176712" cy="2538413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8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Соединение проводников</a:t>
            </a:r>
          </a:p>
        </p:txBody>
      </p:sp>
      <p:sp>
        <p:nvSpPr>
          <p:cNvPr id="2053" name="Rectangle 31"/>
          <p:cNvSpPr>
            <a:spLocks noChangeArrowheads="1"/>
          </p:cNvSpPr>
          <p:nvPr/>
        </p:nvSpPr>
        <p:spPr bwMode="auto">
          <a:xfrm>
            <a:off x="539750" y="908050"/>
            <a:ext cx="4032250" cy="2735263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98525" y="1411288"/>
            <a:ext cx="2794000" cy="144462"/>
            <a:chOff x="1165" y="3203"/>
            <a:chExt cx="1896" cy="136"/>
          </a:xfrm>
        </p:grpSpPr>
        <p:sp>
          <p:nvSpPr>
            <p:cNvPr id="2078" name="Rectangle 33"/>
            <p:cNvSpPr>
              <a:spLocks noChangeArrowheads="1"/>
            </p:cNvSpPr>
            <p:nvPr/>
          </p:nvSpPr>
          <p:spPr bwMode="auto">
            <a:xfrm>
              <a:off x="1338" y="3203"/>
              <a:ext cx="680" cy="1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Line 34"/>
            <p:cNvSpPr>
              <a:spLocks noChangeShapeType="1"/>
            </p:cNvSpPr>
            <p:nvPr/>
          </p:nvSpPr>
          <p:spPr bwMode="auto">
            <a:xfrm flipV="1">
              <a:off x="1165" y="3276"/>
              <a:ext cx="1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35"/>
            <p:cNvSpPr>
              <a:spLocks noChangeShapeType="1"/>
            </p:cNvSpPr>
            <p:nvPr/>
          </p:nvSpPr>
          <p:spPr bwMode="auto">
            <a:xfrm>
              <a:off x="2018" y="326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Rectangle 36"/>
            <p:cNvSpPr>
              <a:spLocks noChangeArrowheads="1"/>
            </p:cNvSpPr>
            <p:nvPr/>
          </p:nvSpPr>
          <p:spPr bwMode="auto">
            <a:xfrm>
              <a:off x="2245" y="3203"/>
              <a:ext cx="635" cy="1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Line 37"/>
            <p:cNvSpPr>
              <a:spLocks noChangeShapeType="1"/>
            </p:cNvSpPr>
            <p:nvPr/>
          </p:nvSpPr>
          <p:spPr bwMode="auto">
            <a:xfrm flipV="1">
              <a:off x="2880" y="3267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27088" y="2060575"/>
            <a:ext cx="3240087" cy="217488"/>
            <a:chOff x="431" y="1207"/>
            <a:chExt cx="2630" cy="137"/>
          </a:xfrm>
        </p:grpSpPr>
        <p:sp>
          <p:nvSpPr>
            <p:cNvPr id="2071" name="Rectangle 39"/>
            <p:cNvSpPr>
              <a:spLocks noChangeArrowheads="1"/>
            </p:cNvSpPr>
            <p:nvPr/>
          </p:nvSpPr>
          <p:spPr bwMode="auto">
            <a:xfrm>
              <a:off x="2245" y="1207"/>
              <a:ext cx="544" cy="13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40"/>
            <p:cNvSpPr>
              <a:spLocks noChangeArrowheads="1"/>
            </p:cNvSpPr>
            <p:nvPr/>
          </p:nvSpPr>
          <p:spPr bwMode="auto">
            <a:xfrm>
              <a:off x="657" y="1207"/>
              <a:ext cx="454" cy="13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41"/>
            <p:cNvSpPr>
              <a:spLocks noChangeArrowheads="1"/>
            </p:cNvSpPr>
            <p:nvPr/>
          </p:nvSpPr>
          <p:spPr bwMode="auto">
            <a:xfrm>
              <a:off x="1338" y="1207"/>
              <a:ext cx="635" cy="13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Line 42"/>
            <p:cNvSpPr>
              <a:spLocks noChangeShapeType="1"/>
            </p:cNvSpPr>
            <p:nvPr/>
          </p:nvSpPr>
          <p:spPr bwMode="auto">
            <a:xfrm>
              <a:off x="431" y="12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43"/>
            <p:cNvSpPr>
              <a:spLocks noChangeShapeType="1"/>
            </p:cNvSpPr>
            <p:nvPr/>
          </p:nvSpPr>
          <p:spPr bwMode="auto">
            <a:xfrm>
              <a:off x="1111" y="127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44"/>
            <p:cNvSpPr>
              <a:spLocks noChangeShapeType="1"/>
            </p:cNvSpPr>
            <p:nvPr/>
          </p:nvSpPr>
          <p:spPr bwMode="auto">
            <a:xfrm>
              <a:off x="1973" y="127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45"/>
            <p:cNvSpPr>
              <a:spLocks noChangeShapeType="1"/>
            </p:cNvSpPr>
            <p:nvPr/>
          </p:nvSpPr>
          <p:spPr bwMode="auto">
            <a:xfrm>
              <a:off x="2789" y="127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898525" y="2779713"/>
            <a:ext cx="3009900" cy="215900"/>
            <a:chOff x="1165" y="3203"/>
            <a:chExt cx="1896" cy="136"/>
          </a:xfrm>
        </p:grpSpPr>
        <p:sp>
          <p:nvSpPr>
            <p:cNvPr id="2066" name="Rectangle 47"/>
            <p:cNvSpPr>
              <a:spLocks noChangeArrowheads="1"/>
            </p:cNvSpPr>
            <p:nvPr/>
          </p:nvSpPr>
          <p:spPr bwMode="auto">
            <a:xfrm>
              <a:off x="1338" y="3203"/>
              <a:ext cx="680" cy="1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Line 48"/>
            <p:cNvSpPr>
              <a:spLocks noChangeShapeType="1"/>
            </p:cNvSpPr>
            <p:nvPr/>
          </p:nvSpPr>
          <p:spPr bwMode="auto">
            <a:xfrm flipV="1">
              <a:off x="1165" y="3276"/>
              <a:ext cx="1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49"/>
            <p:cNvSpPr>
              <a:spLocks noChangeShapeType="1"/>
            </p:cNvSpPr>
            <p:nvPr/>
          </p:nvSpPr>
          <p:spPr bwMode="auto">
            <a:xfrm>
              <a:off x="2018" y="326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Rectangle 50"/>
            <p:cNvSpPr>
              <a:spLocks noChangeArrowheads="1"/>
            </p:cNvSpPr>
            <p:nvPr/>
          </p:nvSpPr>
          <p:spPr bwMode="auto">
            <a:xfrm>
              <a:off x="2245" y="3203"/>
              <a:ext cx="635" cy="1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Line 51"/>
            <p:cNvSpPr>
              <a:spLocks noChangeShapeType="1"/>
            </p:cNvSpPr>
            <p:nvPr/>
          </p:nvSpPr>
          <p:spPr bwMode="auto">
            <a:xfrm flipV="1">
              <a:off x="2880" y="3267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7" name="Text Box 53"/>
          <p:cNvSpPr txBox="1">
            <a:spLocks noChangeArrowheads="1"/>
          </p:cNvSpPr>
          <p:nvPr/>
        </p:nvSpPr>
        <p:spPr bwMode="auto">
          <a:xfrm>
            <a:off x="468313" y="3213100"/>
            <a:ext cx="392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1. Вычислить</a:t>
            </a:r>
            <a:r>
              <a:rPr lang="ru-RU" sz="1600" b="1"/>
              <a:t> </a:t>
            </a:r>
            <a:r>
              <a:rPr lang="ru-RU" sz="1600" b="1">
                <a:solidFill>
                  <a:srgbClr val="CC00FF"/>
                </a:solidFill>
              </a:rPr>
              <a:t>общее</a:t>
            </a:r>
            <a:r>
              <a:rPr lang="ru-RU" sz="1600" b="1">
                <a:solidFill>
                  <a:schemeClr val="accent2"/>
                </a:solidFill>
              </a:rPr>
              <a:t> сопротивление</a:t>
            </a:r>
          </a:p>
        </p:txBody>
      </p:sp>
      <p:sp>
        <p:nvSpPr>
          <p:cNvPr id="2058" name="Text Box 54"/>
          <p:cNvSpPr txBox="1">
            <a:spLocks noChangeArrowheads="1"/>
          </p:cNvSpPr>
          <p:nvPr/>
        </p:nvSpPr>
        <p:spPr bwMode="auto">
          <a:xfrm>
            <a:off x="971550" y="10525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    5 Ом               20 Ом</a:t>
            </a:r>
          </a:p>
        </p:txBody>
      </p:sp>
      <p:sp>
        <p:nvSpPr>
          <p:cNvPr id="2059" name="Text Box 55"/>
          <p:cNvSpPr txBox="1">
            <a:spLocks noChangeArrowheads="1"/>
          </p:cNvSpPr>
          <p:nvPr/>
        </p:nvSpPr>
        <p:spPr bwMode="auto">
          <a:xfrm>
            <a:off x="971550" y="170021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</a:t>
            </a:r>
            <a:r>
              <a:rPr lang="ru-RU" sz="1600" b="1"/>
              <a:t>2 Ом       1,4 Ом       2,6 Ом</a:t>
            </a:r>
          </a:p>
        </p:txBody>
      </p:sp>
      <p:sp>
        <p:nvSpPr>
          <p:cNvPr id="2060" name="Text Box 56"/>
          <p:cNvSpPr txBox="1">
            <a:spLocks noChangeArrowheads="1"/>
          </p:cNvSpPr>
          <p:nvPr/>
        </p:nvSpPr>
        <p:spPr bwMode="auto">
          <a:xfrm>
            <a:off x="1042988" y="24193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700 Ом           1,3 кОм</a:t>
            </a:r>
          </a:p>
        </p:txBody>
      </p:sp>
      <p:sp>
        <p:nvSpPr>
          <p:cNvPr id="2061" name="Text Box 103"/>
          <p:cNvSpPr txBox="1">
            <a:spLocks noChangeArrowheads="1"/>
          </p:cNvSpPr>
          <p:nvPr/>
        </p:nvSpPr>
        <p:spPr bwMode="auto">
          <a:xfrm>
            <a:off x="5148263" y="5373688"/>
            <a:ext cx="36718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3. Амперметр А показывает 18 А, амперметр А</a:t>
            </a:r>
            <a:r>
              <a:rPr lang="en-US" sz="1600" b="1" baseline="-25000"/>
              <a:t>1</a:t>
            </a:r>
            <a:r>
              <a:rPr lang="ru-RU" sz="1600" b="1"/>
              <a:t> показывает 5 А.</a:t>
            </a:r>
          </a:p>
          <a:p>
            <a:r>
              <a:rPr lang="ru-RU" sz="1600" b="1"/>
              <a:t>Каковы </a:t>
            </a:r>
            <a:r>
              <a:rPr lang="ru-RU" sz="1600" b="1">
                <a:solidFill>
                  <a:schemeClr val="accent2"/>
                </a:solidFill>
              </a:rPr>
              <a:t>показания</a:t>
            </a:r>
            <a:r>
              <a:rPr lang="ru-RU" sz="1600" b="1"/>
              <a:t> второго амперметра?</a:t>
            </a:r>
          </a:p>
        </p:txBody>
      </p:sp>
      <p:pic>
        <p:nvPicPr>
          <p:cNvPr id="2062" name="Picture 104" descr="dy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981075"/>
            <a:ext cx="27749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15" descr="а"/>
          <p:cNvPicPr>
            <a:picLocks noChangeAspect="1" noChangeArrowheads="1"/>
          </p:cNvPicPr>
          <p:nvPr/>
        </p:nvPicPr>
        <p:blipFill>
          <a:blip r:embed="rId4"/>
          <a:srcRect l="15868" t="31332" r="3317" b="5875"/>
          <a:stretch>
            <a:fillRect/>
          </a:stretch>
        </p:blipFill>
        <p:spPr bwMode="auto">
          <a:xfrm>
            <a:off x="5364163" y="4221163"/>
            <a:ext cx="3397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20" descr="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005263"/>
            <a:ext cx="23209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22"/>
          <p:cNvSpPr txBox="1">
            <a:spLocks noChangeArrowheads="1"/>
          </p:cNvSpPr>
          <p:nvPr/>
        </p:nvSpPr>
        <p:spPr bwMode="auto">
          <a:xfrm>
            <a:off x="755650" y="5805488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2. Вычислить</a:t>
            </a:r>
            <a:r>
              <a:rPr lang="ru-RU" sz="1600" b="1"/>
              <a:t> </a:t>
            </a:r>
            <a:r>
              <a:rPr lang="ru-RU" sz="1600" b="1">
                <a:solidFill>
                  <a:srgbClr val="CC00FF"/>
                </a:solidFill>
              </a:rPr>
              <a:t>общее </a:t>
            </a:r>
            <a:r>
              <a:rPr lang="ru-RU" sz="1600" b="1">
                <a:solidFill>
                  <a:schemeClr val="accent2"/>
                </a:solidFill>
              </a:rPr>
              <a:t>сопротивление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Найти сопротивление второго проводника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Найти силу тока во втором проводнике</a:t>
            </a:r>
            <a:endParaRPr lang="ru-RU" dirty="0"/>
          </a:p>
        </p:txBody>
      </p:sp>
      <p:pic>
        <p:nvPicPr>
          <p:cNvPr id="6" name="Рисунок 5" descr="8-7_clip_image00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000396" cy="2143140"/>
          </a:xfrm>
          <a:prstGeom prst="rect">
            <a:avLst/>
          </a:prstGeom>
          <a:noFill/>
        </p:spPr>
      </p:pic>
      <p:pic>
        <p:nvPicPr>
          <p:cNvPr id="7" name="Рисунок 6" descr="8-7b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00372"/>
            <a:ext cx="322897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 надписи на лампе определить: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1. работу тока</a:t>
            </a:r>
          </a:p>
          <a:p>
            <a:pPr>
              <a:buNone/>
            </a:pPr>
            <a:r>
              <a:rPr lang="ru-RU" sz="3200" smtClean="0"/>
              <a:t>     за 1 </a:t>
            </a:r>
            <a:r>
              <a:rPr lang="ru-RU" sz="3200" dirty="0" smtClean="0"/>
              <a:t>минуту </a:t>
            </a:r>
          </a:p>
          <a:p>
            <a:pPr algn="ctr">
              <a:buNone/>
            </a:pPr>
            <a:endParaRPr lang="ru-RU" sz="3200" dirty="0" smtClean="0"/>
          </a:p>
          <a:p>
            <a:r>
              <a:rPr lang="ru-RU" sz="3200" dirty="0" smtClean="0"/>
              <a:t>2. силу тока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сопротивление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100 Вт                 200 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11\Desktop\элекро лампа\lampochk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020763"/>
            <a:ext cx="47529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соединить лампу и два ключа,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чтобы при входе в одну дверь помещения её можно было включить, а при выходе через другую – выключить? 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555875" y="260350"/>
            <a:ext cx="255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pic>
        <p:nvPicPr>
          <p:cNvPr id="13316" name="Picture 6" descr="Картинка 157 из 216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997200"/>
            <a:ext cx="3322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j01958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765175"/>
            <a:ext cx="2278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 школьной столовой имеется электрокипятильник, рассчитанный на напряжение 380 В и силу тока 2 А. Сколько воды можно нагреть на 100</a:t>
            </a:r>
            <a:r>
              <a:rPr lang="ru-RU" sz="3600" baseline="30000" dirty="0" smtClean="0">
                <a:solidFill>
                  <a:srgbClr val="FF0000"/>
                </a:solidFill>
              </a:rPr>
              <a:t>0 </a:t>
            </a:r>
            <a:r>
              <a:rPr lang="ru-RU" sz="3600" dirty="0" smtClean="0">
                <a:solidFill>
                  <a:srgbClr val="FF0000"/>
                </a:solidFill>
              </a:rPr>
              <a:t>С за 10 минут? (Удельная теплоемкость воды 4200 Дж/кг </a:t>
            </a:r>
            <a:r>
              <a:rPr lang="ru-RU" sz="3600" baseline="30000" dirty="0" smtClean="0">
                <a:solidFill>
                  <a:srgbClr val="FF0000"/>
                </a:solidFill>
              </a:rPr>
              <a:t>0 </a:t>
            </a:r>
            <a:r>
              <a:rPr lang="ru-RU" sz="3600" dirty="0" smtClean="0">
                <a:solidFill>
                  <a:srgbClr val="FF0000"/>
                </a:solidFill>
              </a:rPr>
              <a:t>С)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одну лампочку в гирлянде приходится 3 В.  Почему опасно вместо лампочки сунуть  в патрон палец?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11\Desktop\1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51117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электрич. уроки сорев\картинки электричество\то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1\Desktop\электрич. уроки сорев\картинки электричество\5443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357562"/>
            <a:ext cx="3971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1\Desktop\outlet_fir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14290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928670"/>
          <a:ext cx="7929618" cy="5546346"/>
        </p:xfrm>
        <a:graphic>
          <a:graphicData uri="http://schemas.openxmlformats.org/drawingml/2006/table">
            <a:tbl>
              <a:tblPr/>
              <a:tblGrid>
                <a:gridCol w="2162623"/>
                <a:gridCol w="3267964"/>
                <a:gridCol w="2499031"/>
              </a:tblGrid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Начало урока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Конец урока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Вивальди -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moskva_pogar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1\Desktop\210110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6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ученикам для проектов\поражение током\3069647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54" y="928670"/>
            <a:ext cx="888764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bez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1\Desktop\1303887969_260411-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643050"/>
            <a:ext cx="46434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электро прибор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857252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электрич. уроки сорев\картинки электричество\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00052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1\Desktop\0014-013-Edison-razrabotal-sistemu-otkachki-ballonov-tekhnologiju-kreplenij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image002_0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1643050"/>
            <a:ext cx="3286148" cy="457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Изучать природу, разгадывать ее тайны и ставить на службу человека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11\Desktop\4642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4357718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1350552650_magic-of-electric-light-5 - коп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Дома:</a:t>
            </a:r>
          </a:p>
          <a:p>
            <a:r>
              <a:rPr lang="ru-RU" sz="4400" dirty="0" smtClean="0"/>
              <a:t>1. самостоятельная работа;</a:t>
            </a:r>
          </a:p>
          <a:p>
            <a:r>
              <a:rPr lang="ru-RU" sz="4400" dirty="0" smtClean="0"/>
              <a:t>2. составьте опорный конспект по пройденной теме.</a:t>
            </a:r>
            <a:endParaRPr lang="ru-RU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электричество из растен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85725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Вивальди -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СУД 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над сопротивлением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электрич. уроки сорев\картинки электричество\0026-026-Reshim-zadachi-V.-1.-Opredelite-obschee-soprotivlenie-tsepi-i-naprjazh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resis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m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429000" cy="54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00042"/>
            <a:ext cx="2505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0c-i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57562"/>
            <a:ext cx="28575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803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048125" cy="55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1000108"/>
            <a:ext cx="39290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Георг </a:t>
            </a:r>
            <a:r>
              <a:rPr lang="ru-RU" b="1" dirty="0" err="1" smtClean="0"/>
              <a:t>Симон</a:t>
            </a:r>
            <a:r>
              <a:rPr lang="ru-RU" b="1" dirty="0" smtClean="0"/>
              <a:t> Ом</a:t>
            </a:r>
            <a:r>
              <a:rPr lang="ru-RU" dirty="0" smtClean="0"/>
              <a:t> (16.03.1787 - 6.07.1854) - немецкий физик, член-корреспондент Берлинской АН (1839). Родился в </a:t>
            </a:r>
            <a:r>
              <a:rPr lang="ru-RU" dirty="0" err="1" smtClean="0"/>
              <a:t>Эрлангене</a:t>
            </a:r>
            <a:r>
              <a:rPr lang="ru-RU" dirty="0" smtClean="0"/>
              <a:t>. Окончил </a:t>
            </a:r>
            <a:r>
              <a:rPr lang="ru-RU" dirty="0" err="1" smtClean="0"/>
              <a:t>Эрлангенский</a:t>
            </a:r>
            <a:r>
              <a:rPr lang="ru-RU" dirty="0" smtClean="0"/>
              <a:t> университет (1811). Преподавал математику, затем физику в различных гимназиях. С 1833 года - профессор Нюрнбергской высшей политехнической школы (с 1839 года - ректор), в 1849-1852 годах - профессор Мюнхенского университета.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3"/>
            <a:ext cx="821537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79624" y="2071678"/>
          <a:ext cx="4275812" cy="3786214"/>
        </p:xfrm>
        <a:graphic>
          <a:graphicData uri="http://schemas.openxmlformats.org/presentationml/2006/ole">
            <p:oleObj spid="_x0000_s1026" name="Формула" r:id="rId3" imgW="4442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85786" y="928670"/>
          <a:ext cx="3574294" cy="3357586"/>
        </p:xfrm>
        <a:graphic>
          <a:graphicData uri="http://schemas.openxmlformats.org/presentationml/2006/ole">
            <p:oleObj spid="_x0000_s1027" name="Формула" r:id="rId4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\Desktop\0013-013-Formula-dlja-vychislenija-soprotivlenija-provodn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302</Words>
  <Application>Microsoft Office PowerPoint</Application>
  <PresentationFormat>Экран (4:3)</PresentationFormat>
  <Paragraphs>71</Paragraphs>
  <Slides>30</Slides>
  <Notes>21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тема урока Решение задач на законы постоянного тока </vt:lpstr>
      <vt:lpstr>Слайд 11</vt:lpstr>
      <vt:lpstr>Слайд 12</vt:lpstr>
      <vt:lpstr>Слайд 13</vt:lpstr>
      <vt:lpstr>Слайд 14</vt:lpstr>
      <vt:lpstr>По надписи на лампе определить: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62</cp:revision>
  <dcterms:created xsi:type="dcterms:W3CDTF">2011-12-11T09:06:30Z</dcterms:created>
  <dcterms:modified xsi:type="dcterms:W3CDTF">2013-12-01T10:30:45Z</dcterms:modified>
</cp:coreProperties>
</file>