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62" r:id="rId3"/>
    <p:sldId id="288" r:id="rId4"/>
    <p:sldId id="257" r:id="rId5"/>
    <p:sldId id="289" r:id="rId6"/>
    <p:sldId id="290" r:id="rId7"/>
    <p:sldId id="291" r:id="rId8"/>
    <p:sldId id="292" r:id="rId9"/>
    <p:sldId id="293" r:id="rId10"/>
    <p:sldId id="258" r:id="rId11"/>
    <p:sldId id="259" r:id="rId12"/>
    <p:sldId id="265" r:id="rId13"/>
    <p:sldId id="294" r:id="rId14"/>
    <p:sldId id="295" r:id="rId15"/>
    <p:sldId id="296" r:id="rId16"/>
    <p:sldId id="297" r:id="rId17"/>
    <p:sldId id="298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AD44-4E0F-4BC8-B7C0-33D6E3CFC0F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C60B-71C2-4BC0-89AC-1F6F4D585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497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ru-RU" sz="3500" dirty="0" smtClean="0">
                <a:solidFill>
                  <a:schemeClr val="tx1"/>
                </a:solidFill>
              </a:rPr>
              <a:t>Правописание </a:t>
            </a:r>
            <a:br>
              <a:rPr lang="ru-RU" sz="3500" dirty="0" smtClean="0">
                <a:solidFill>
                  <a:schemeClr val="tx1"/>
                </a:solidFill>
              </a:rPr>
            </a:br>
            <a:r>
              <a:rPr lang="ru-RU" sz="3500" dirty="0" smtClean="0">
                <a:solidFill>
                  <a:schemeClr val="tx1"/>
                </a:solidFill>
              </a:rPr>
              <a:t>Гласных в корне</a:t>
            </a:r>
            <a:endParaRPr lang="ru-RU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Составьте словосочетания, подберите проверочные слова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РАЗРЯДИТЬ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ВЫПАРИТЬ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СЛИЗАТЬ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СТАРОЖИЛ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ПОСИДЕЛ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УМАЛЯТЬ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ПОДРАЖАТЬ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ПАРАДИРОВАТЬ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ОТВАРИТЬ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РАЗРЕДИТЬ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ВЫПОРОТЬ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СЛЕЗАТЬ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СТОРОЖИТЬ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ПОСЕДЕЛ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УМОЛЯТЬ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ПОДРОЖАТЬ</a:t>
            </a:r>
          </a:p>
          <a:p>
            <a:r>
              <a:rPr lang="ru-RU" b="1" smtClean="0">
                <a:solidFill>
                  <a:schemeClr val="tx1"/>
                </a:solidFill>
              </a:rPr>
              <a:t>ПАРОДИРОВАТЬ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ОТВОРИТЬ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4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Составьте словосочетания, подберите проверочные слова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26128" y="1412776"/>
            <a:ext cx="4038600" cy="518457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3300" b="1" dirty="0">
                <a:solidFill>
                  <a:schemeClr val="tx1"/>
                </a:solidFill>
              </a:rPr>
              <a:t>ЗАПЛАТИТЬ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ПРОЖЕВАТЬ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ЧАСТОТА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УВЯДАТЬ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ПРИВЕДЕНИЕ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СПЕШИТЬ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НАКАЛИТЬ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ЗАПЕВАТЬ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РАЗВЕВАТЬСЯ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ПОСВЕТИТЬ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СВЕЛА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896544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>
                <a:solidFill>
                  <a:schemeClr val="tx1"/>
                </a:solidFill>
              </a:rPr>
              <a:t>ЗАПЛОТИТЬ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ПРОЖИВАТЬ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ЧИСТОТА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УВИДАТЬ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ПРИВИДЕНИЕ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СПИСАТЬ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КАКОЛОТЬ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ЗАПИВАТЬ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РАЗВИВАТЬСЯ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ПОСВЯТИТЬ</a:t>
            </a:r>
          </a:p>
          <a:p>
            <a:r>
              <a:rPr lang="ru-RU" sz="3300" b="1" dirty="0">
                <a:solidFill>
                  <a:schemeClr val="tx1"/>
                </a:solidFill>
              </a:rPr>
              <a:t>СВИЛА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0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Вставьте пропущенные буквы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806273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Взгр</a:t>
            </a:r>
            <a:r>
              <a:rPr lang="ru-RU" sz="3200" dirty="0">
                <a:solidFill>
                  <a:schemeClr val="tx1"/>
                </a:solidFill>
              </a:rPr>
              <a:t>…м…</a:t>
            </a:r>
            <a:r>
              <a:rPr lang="ru-RU" sz="3200" dirty="0" err="1">
                <a:solidFill>
                  <a:schemeClr val="tx1"/>
                </a:solidFill>
              </a:rPr>
              <a:t>здиться</a:t>
            </a:r>
            <a:endParaRPr lang="ru-RU" sz="3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Зас</a:t>
            </a:r>
            <a:r>
              <a:rPr lang="ru-RU" sz="3200" dirty="0">
                <a:solidFill>
                  <a:schemeClr val="tx1"/>
                </a:solidFill>
              </a:rPr>
              <a:t>…дать</a:t>
            </a:r>
          </a:p>
          <a:p>
            <a:pPr marL="11430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Выр…ждаться</a:t>
            </a:r>
          </a:p>
          <a:p>
            <a:pPr marL="11430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Укр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щать</a:t>
            </a:r>
            <a:endParaRPr lang="ru-RU" sz="3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Об…тать</a:t>
            </a:r>
          </a:p>
          <a:p>
            <a:pPr marL="11430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Погл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щение</a:t>
            </a:r>
            <a:endParaRPr lang="ru-RU" sz="3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Просв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щение</a:t>
            </a:r>
            <a:endParaRPr lang="ru-RU" sz="3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Благосл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влять</a:t>
            </a:r>
            <a:endParaRPr lang="ru-RU" sz="3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Раз…</a:t>
            </a:r>
            <a:r>
              <a:rPr lang="ru-RU" sz="3200" dirty="0" err="1">
                <a:solidFill>
                  <a:schemeClr val="tx1"/>
                </a:solidFill>
              </a:rPr>
              <a:t>вать</a:t>
            </a:r>
            <a:r>
              <a:rPr lang="ru-RU" sz="3200" dirty="0">
                <a:solidFill>
                  <a:schemeClr val="tx1"/>
                </a:solidFill>
              </a:rPr>
              <a:t> (рот)</a:t>
            </a:r>
            <a:endParaRPr lang="ru-RU" sz="3000" dirty="0" smtClean="0">
              <a:solidFill>
                <a:schemeClr val="tx1"/>
              </a:solidFill>
            </a:endParaRPr>
          </a:p>
          <a:p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211960" y="1719070"/>
            <a:ext cx="4474840" cy="4950289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Распр</a:t>
            </a:r>
            <a:r>
              <a:rPr lang="ru-RU" sz="3200" dirty="0" smtClean="0">
                <a:solidFill>
                  <a:schemeClr val="tx1"/>
                </a:solidFill>
              </a:rPr>
              <a:t>…</a:t>
            </a:r>
            <a:r>
              <a:rPr lang="ru-RU" sz="3200" dirty="0" err="1" smtClean="0">
                <a:solidFill>
                  <a:schemeClr val="tx1"/>
                </a:solidFill>
              </a:rPr>
              <a:t>мить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>
                <a:solidFill>
                  <a:schemeClr val="tx1"/>
                </a:solidFill>
              </a:rPr>
              <a:t>Разв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ваться</a:t>
            </a:r>
            <a:r>
              <a:rPr lang="ru-RU" sz="3200" dirty="0">
                <a:solidFill>
                  <a:schemeClr val="tx1"/>
                </a:solidFill>
              </a:rPr>
              <a:t> (на ветру)</a:t>
            </a:r>
          </a:p>
          <a:p>
            <a:r>
              <a:rPr lang="ru-RU" sz="3200" dirty="0">
                <a:solidFill>
                  <a:schemeClr val="tx1"/>
                </a:solidFill>
              </a:rPr>
              <a:t>Местный </a:t>
            </a:r>
            <a:r>
              <a:rPr lang="ru-RU" sz="3200" dirty="0" err="1">
                <a:solidFill>
                  <a:schemeClr val="tx1"/>
                </a:solidFill>
              </a:rPr>
              <a:t>ст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рожил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С…</a:t>
            </a:r>
            <a:r>
              <a:rPr lang="ru-RU" sz="3200" dirty="0" err="1">
                <a:solidFill>
                  <a:schemeClr val="tx1"/>
                </a:solidFill>
              </a:rPr>
              <a:t>дение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>
                <a:solidFill>
                  <a:schemeClr val="tx1"/>
                </a:solidFill>
              </a:rPr>
              <a:t>Разв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вать</a:t>
            </a:r>
            <a:r>
              <a:rPr lang="ru-RU" sz="3200" dirty="0">
                <a:solidFill>
                  <a:schemeClr val="tx1"/>
                </a:solidFill>
              </a:rPr>
              <a:t> (скорость)</a:t>
            </a:r>
          </a:p>
          <a:p>
            <a:r>
              <a:rPr lang="ru-RU" sz="3200" dirty="0" err="1">
                <a:solidFill>
                  <a:schemeClr val="tx1"/>
                </a:solidFill>
              </a:rPr>
              <a:t>Пок</a:t>
            </a:r>
            <a:r>
              <a:rPr lang="ru-RU" sz="3200" dirty="0">
                <a:solidFill>
                  <a:schemeClr val="tx1"/>
                </a:solidFill>
              </a:rPr>
              <a:t>…рать</a:t>
            </a:r>
          </a:p>
          <a:p>
            <a:r>
              <a:rPr lang="ru-RU" sz="3200" dirty="0" err="1">
                <a:solidFill>
                  <a:schemeClr val="tx1"/>
                </a:solidFill>
              </a:rPr>
              <a:t>Ук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рять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>
                <a:solidFill>
                  <a:schemeClr val="tx1"/>
                </a:solidFill>
              </a:rPr>
              <a:t>Насл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ждение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>
                <a:solidFill>
                  <a:schemeClr val="tx1"/>
                </a:solidFill>
              </a:rPr>
              <a:t>Восх</a:t>
            </a:r>
            <a:r>
              <a:rPr lang="ru-RU" sz="3200" dirty="0">
                <a:solidFill>
                  <a:schemeClr val="tx1"/>
                </a:solidFill>
              </a:rPr>
              <a:t>…</a:t>
            </a:r>
            <a:r>
              <a:rPr lang="ru-RU" sz="3200" dirty="0" err="1">
                <a:solidFill>
                  <a:schemeClr val="tx1"/>
                </a:solidFill>
              </a:rPr>
              <a:t>щение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Непроверяемые корни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3500" dirty="0" smtClean="0">
                <a:solidFill>
                  <a:schemeClr val="tx1"/>
                </a:solidFill>
              </a:rPr>
              <a:t>г…раж </a:t>
            </a:r>
          </a:p>
          <a:p>
            <a:r>
              <a:rPr lang="ru-RU" sz="3500" dirty="0" err="1" smtClean="0">
                <a:solidFill>
                  <a:schemeClr val="tx1"/>
                </a:solidFill>
              </a:rPr>
              <a:t>инт</a:t>
            </a:r>
            <a:r>
              <a:rPr lang="ru-RU" sz="3500" dirty="0" smtClean="0">
                <a:solidFill>
                  <a:schemeClr val="tx1"/>
                </a:solidFill>
              </a:rPr>
              <a:t>…(л, </a:t>
            </a:r>
            <a:r>
              <a:rPr lang="ru-RU" sz="3500" dirty="0" err="1" smtClean="0">
                <a:solidFill>
                  <a:schemeClr val="tx1"/>
                </a:solidFill>
              </a:rPr>
              <a:t>лл</a:t>
            </a:r>
            <a:r>
              <a:rPr lang="ru-RU" sz="3500" dirty="0" smtClean="0">
                <a:solidFill>
                  <a:schemeClr val="tx1"/>
                </a:solidFill>
              </a:rPr>
              <a:t>)</a:t>
            </a:r>
            <a:r>
              <a:rPr lang="ru-RU" sz="3500" dirty="0" err="1" smtClean="0">
                <a:solidFill>
                  <a:schemeClr val="tx1"/>
                </a:solidFill>
              </a:rPr>
              <a:t>игент</a:t>
            </a:r>
            <a:r>
              <a:rPr lang="ru-RU" sz="35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500" dirty="0" err="1" smtClean="0">
                <a:solidFill>
                  <a:schemeClr val="tx1"/>
                </a:solidFill>
              </a:rPr>
              <a:t>пр</a:t>
            </a:r>
            <a:r>
              <a:rPr lang="ru-RU" sz="3500" dirty="0" smtClean="0">
                <a:solidFill>
                  <a:schemeClr val="tx1"/>
                </a:solidFill>
              </a:rPr>
              <a:t>…</a:t>
            </a:r>
            <a:r>
              <a:rPr lang="ru-RU" sz="3500" dirty="0" err="1" smtClean="0">
                <a:solidFill>
                  <a:schemeClr val="tx1"/>
                </a:solidFill>
              </a:rPr>
              <a:t>ви</a:t>
            </a:r>
            <a:r>
              <a:rPr lang="ru-RU" sz="3500" dirty="0" smtClean="0">
                <a:solidFill>
                  <a:schemeClr val="tx1"/>
                </a:solidFill>
              </a:rPr>
              <a:t>(л, </a:t>
            </a:r>
            <a:r>
              <a:rPr lang="ru-RU" sz="3500" dirty="0" err="1" smtClean="0">
                <a:solidFill>
                  <a:schemeClr val="tx1"/>
                </a:solidFill>
              </a:rPr>
              <a:t>лл</a:t>
            </a:r>
            <a:r>
              <a:rPr lang="ru-RU" sz="3500" dirty="0" smtClean="0">
                <a:solidFill>
                  <a:schemeClr val="tx1"/>
                </a:solidFill>
              </a:rPr>
              <a:t>)</a:t>
            </a:r>
            <a:r>
              <a:rPr lang="ru-RU" sz="3500" dirty="0" err="1" smtClean="0">
                <a:solidFill>
                  <a:schemeClr val="tx1"/>
                </a:solidFill>
              </a:rPr>
              <a:t>егия</a:t>
            </a:r>
            <a:r>
              <a:rPr lang="ru-RU" sz="35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к… (с, </a:t>
            </a:r>
            <a:r>
              <a:rPr lang="ru-RU" sz="3500" dirty="0" err="1" smtClean="0">
                <a:solidFill>
                  <a:schemeClr val="tx1"/>
                </a:solidFill>
              </a:rPr>
              <a:t>сс</a:t>
            </a:r>
            <a:r>
              <a:rPr lang="ru-RU" sz="3500" dirty="0" smtClean="0">
                <a:solidFill>
                  <a:schemeClr val="tx1"/>
                </a:solidFill>
              </a:rPr>
              <a:t>)</a:t>
            </a:r>
            <a:r>
              <a:rPr lang="ru-RU" sz="3500" dirty="0" err="1" smtClean="0">
                <a:solidFill>
                  <a:schemeClr val="tx1"/>
                </a:solidFill>
              </a:rPr>
              <a:t>ета</a:t>
            </a:r>
            <a:r>
              <a:rPr lang="ru-RU" sz="35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т… (р, </a:t>
            </a:r>
            <a:r>
              <a:rPr lang="ru-RU" sz="3500" dirty="0" err="1" smtClean="0">
                <a:solidFill>
                  <a:schemeClr val="tx1"/>
                </a:solidFill>
              </a:rPr>
              <a:t>рр</a:t>
            </a:r>
            <a:r>
              <a:rPr lang="ru-RU" sz="3500" dirty="0" smtClean="0">
                <a:solidFill>
                  <a:schemeClr val="tx1"/>
                </a:solidFill>
              </a:rPr>
              <a:t>)</a:t>
            </a:r>
            <a:r>
              <a:rPr lang="ru-RU" sz="3500" dirty="0" err="1" smtClean="0">
                <a:solidFill>
                  <a:schemeClr val="tx1"/>
                </a:solidFill>
              </a:rPr>
              <a:t>итория</a:t>
            </a:r>
            <a:endParaRPr lang="ru-RU" sz="3500" dirty="0">
              <a:solidFill>
                <a:schemeClr val="tx1"/>
              </a:solidFill>
            </a:endParaRPr>
          </a:p>
          <a:p>
            <a:r>
              <a:rPr lang="ru-RU" sz="3500" dirty="0" smtClean="0">
                <a:solidFill>
                  <a:schemeClr val="tx1"/>
                </a:solidFill>
              </a:rPr>
              <a:t> г… (л, </a:t>
            </a:r>
            <a:r>
              <a:rPr lang="ru-RU" sz="3500" dirty="0" err="1" smtClean="0">
                <a:solidFill>
                  <a:schemeClr val="tx1"/>
                </a:solidFill>
              </a:rPr>
              <a:t>лл</a:t>
            </a:r>
            <a:r>
              <a:rPr lang="ru-RU" sz="3500" dirty="0" smtClean="0">
                <a:solidFill>
                  <a:schemeClr val="tx1"/>
                </a:solidFill>
              </a:rPr>
              <a:t>)</a:t>
            </a:r>
            <a:r>
              <a:rPr lang="ru-RU" sz="3500" dirty="0" err="1" smtClean="0">
                <a:solidFill>
                  <a:schemeClr val="tx1"/>
                </a:solidFill>
              </a:rPr>
              <a:t>ерея</a:t>
            </a:r>
            <a:endParaRPr lang="ru-RU" sz="3500" dirty="0">
              <a:solidFill>
                <a:schemeClr val="tx1"/>
              </a:solidFill>
            </a:endParaRPr>
          </a:p>
          <a:p>
            <a:r>
              <a:rPr lang="ru-RU" sz="3500" dirty="0" smtClean="0">
                <a:solidFill>
                  <a:schemeClr val="tx1"/>
                </a:solidFill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</a:rPr>
              <a:t>амф</a:t>
            </a:r>
            <a:r>
              <a:rPr lang="ru-RU" sz="3500" dirty="0" smtClean="0">
                <a:solidFill>
                  <a:schemeClr val="tx1"/>
                </a:solidFill>
              </a:rPr>
              <a:t>…театр </a:t>
            </a:r>
            <a:endParaRPr lang="ru-RU" sz="35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3968" y="1556792"/>
            <a:ext cx="4326632" cy="4407408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1"/>
                </a:solidFill>
              </a:rPr>
              <a:t>к…</a:t>
            </a:r>
            <a:r>
              <a:rPr lang="ru-RU" sz="3000" dirty="0" err="1" smtClean="0">
                <a:solidFill>
                  <a:schemeClr val="tx1"/>
                </a:solidFill>
              </a:rPr>
              <a:t>нсистенция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а(</a:t>
            </a:r>
            <a:r>
              <a:rPr lang="ru-RU" sz="3000" dirty="0" err="1" smtClean="0">
                <a:solidFill>
                  <a:schemeClr val="tx1"/>
                </a:solidFill>
              </a:rPr>
              <a:t>п,пп</a:t>
            </a:r>
            <a:r>
              <a:rPr lang="ru-RU" sz="3000" dirty="0" smtClean="0">
                <a:solidFill>
                  <a:schemeClr val="tx1"/>
                </a:solidFill>
              </a:rPr>
              <a:t>)л…</a:t>
            </a:r>
            <a:r>
              <a:rPr lang="ru-RU" sz="3000" dirty="0" err="1" smtClean="0">
                <a:solidFill>
                  <a:schemeClr val="tx1"/>
                </a:solidFill>
              </a:rPr>
              <a:t>дировать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а(п, </a:t>
            </a:r>
            <a:r>
              <a:rPr lang="ru-RU" sz="3000" dirty="0" smtClean="0">
                <a:solidFill>
                  <a:schemeClr val="tx1"/>
                </a:solidFill>
              </a:rPr>
              <a:t>п)е(</a:t>
            </a:r>
            <a:r>
              <a:rPr lang="ru-RU" sz="3000" dirty="0" err="1" smtClean="0">
                <a:solidFill>
                  <a:schemeClr val="tx1"/>
                </a:solidFill>
              </a:rPr>
              <a:t>л,лл</a:t>
            </a:r>
            <a:r>
              <a:rPr lang="ru-RU" sz="3000" dirty="0" smtClean="0">
                <a:solidFill>
                  <a:schemeClr val="tx1"/>
                </a:solidFill>
              </a:rPr>
              <a:t>)</a:t>
            </a:r>
            <a:r>
              <a:rPr lang="ru-RU" sz="3000" dirty="0" err="1" smtClean="0">
                <a:solidFill>
                  <a:schemeClr val="tx1"/>
                </a:solidFill>
              </a:rPr>
              <a:t>яция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 ид…</a:t>
            </a:r>
            <a:r>
              <a:rPr lang="ru-RU" sz="3000" dirty="0" err="1" smtClean="0">
                <a:solidFill>
                  <a:schemeClr val="tx1"/>
                </a:solidFill>
              </a:rPr>
              <a:t>ология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…</a:t>
            </a:r>
            <a:r>
              <a:rPr lang="ru-RU" sz="3000" dirty="0" err="1" smtClean="0">
                <a:solidFill>
                  <a:schemeClr val="tx1"/>
                </a:solidFill>
              </a:rPr>
              <a:t>патия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</a:rPr>
              <a:t>алг</a:t>
            </a:r>
            <a:r>
              <a:rPr lang="ru-RU" sz="3000" dirty="0" smtClean="0">
                <a:solidFill>
                  <a:schemeClr val="tx1"/>
                </a:solidFill>
              </a:rPr>
              <a:t>…ритм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</a:rPr>
              <a:t>кв</a:t>
            </a:r>
            <a:r>
              <a:rPr lang="ru-RU" sz="3000" dirty="0" smtClean="0">
                <a:solidFill>
                  <a:schemeClr val="tx1"/>
                </a:solidFill>
              </a:rPr>
              <a:t>…</a:t>
            </a:r>
            <a:r>
              <a:rPr lang="ru-RU" sz="3000" dirty="0" err="1" smtClean="0">
                <a:solidFill>
                  <a:schemeClr val="tx1"/>
                </a:solidFill>
              </a:rPr>
              <a:t>танция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 н…</a:t>
            </a:r>
            <a:r>
              <a:rPr lang="ru-RU" sz="3000" dirty="0" err="1" smtClean="0">
                <a:solidFill>
                  <a:schemeClr val="tx1"/>
                </a:solidFill>
              </a:rPr>
              <a:t>стальгия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4166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Чередующиеся корни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Выполните задание на карточке, проверьте себя  по ключу.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Подведение итогов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394344" cy="440740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Я </a:t>
            </a:r>
            <a:r>
              <a:rPr lang="ru-RU" b="1" dirty="0" smtClean="0">
                <a:solidFill>
                  <a:srgbClr val="FF0000"/>
                </a:solidFill>
              </a:rPr>
              <a:t>знаю</a:t>
            </a:r>
            <a:r>
              <a:rPr lang="ru-RU" dirty="0" smtClean="0">
                <a:solidFill>
                  <a:schemeClr val="tx1"/>
                </a:solidFill>
              </a:rPr>
              <a:t> правила написания слов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2500" dirty="0" smtClean="0">
                <a:solidFill>
                  <a:schemeClr val="tx1"/>
                </a:solidFill>
              </a:rPr>
              <a:t>С </a:t>
            </a:r>
            <a:r>
              <a:rPr lang="ru-RU" sz="2500" b="1" dirty="0" smtClean="0">
                <a:solidFill>
                  <a:srgbClr val="00B050"/>
                </a:solidFill>
              </a:rPr>
              <a:t>проверяемыми</a:t>
            </a:r>
            <a:r>
              <a:rPr lang="ru-RU" sz="2500" dirty="0" smtClean="0">
                <a:solidFill>
                  <a:schemeClr val="tx1"/>
                </a:solidFill>
              </a:rPr>
              <a:t> корнями на________ баллов.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С </a:t>
            </a:r>
            <a:r>
              <a:rPr lang="ru-RU" sz="2500" b="1" dirty="0" smtClean="0">
                <a:solidFill>
                  <a:srgbClr val="00B050"/>
                </a:solidFill>
              </a:rPr>
              <a:t>непроверяемыми</a:t>
            </a:r>
            <a:r>
              <a:rPr lang="ru-RU" sz="2500" dirty="0" smtClean="0">
                <a:solidFill>
                  <a:schemeClr val="tx1"/>
                </a:solidFill>
              </a:rPr>
              <a:t> корнями на _____ баллов.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С </a:t>
            </a:r>
            <a:r>
              <a:rPr lang="ru-RU" sz="2500" b="1" dirty="0" smtClean="0">
                <a:solidFill>
                  <a:srgbClr val="00B050"/>
                </a:solidFill>
              </a:rPr>
              <a:t>чередующимися</a:t>
            </a:r>
            <a:r>
              <a:rPr lang="ru-RU" sz="2500" dirty="0" smtClean="0">
                <a:solidFill>
                  <a:schemeClr val="tx1"/>
                </a:solidFill>
              </a:rPr>
              <a:t> корнями на ______ баллов.</a:t>
            </a:r>
          </a:p>
          <a:p>
            <a:pPr>
              <a:buFontTx/>
              <a:buChar char="-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Я </a:t>
            </a:r>
            <a:r>
              <a:rPr lang="ru-RU" b="1" dirty="0" smtClean="0">
                <a:solidFill>
                  <a:srgbClr val="FF0000"/>
                </a:solidFill>
              </a:rPr>
              <a:t>умею</a:t>
            </a:r>
            <a:r>
              <a:rPr lang="ru-RU" dirty="0" smtClean="0">
                <a:solidFill>
                  <a:schemeClr val="tx1"/>
                </a:solidFill>
              </a:rPr>
              <a:t> правильно писать слова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- С </a:t>
            </a:r>
            <a:r>
              <a:rPr lang="ru-RU" b="1" dirty="0">
                <a:solidFill>
                  <a:srgbClr val="00B050"/>
                </a:solidFill>
              </a:rPr>
              <a:t>проверяемыми</a:t>
            </a:r>
            <a:r>
              <a:rPr lang="ru-RU" dirty="0">
                <a:solidFill>
                  <a:schemeClr val="tx1"/>
                </a:solidFill>
              </a:rPr>
              <a:t> корнями на________ баллов.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b="1" dirty="0">
                <a:solidFill>
                  <a:srgbClr val="00B050"/>
                </a:solidFill>
              </a:rPr>
              <a:t>непроверяемыми</a:t>
            </a:r>
            <a:r>
              <a:rPr lang="ru-RU" dirty="0">
                <a:solidFill>
                  <a:schemeClr val="tx1"/>
                </a:solidFill>
              </a:rPr>
              <a:t> корнями на _____ баллов.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b="1" dirty="0">
                <a:solidFill>
                  <a:srgbClr val="00B050"/>
                </a:solidFill>
              </a:rPr>
              <a:t>чередующимися</a:t>
            </a:r>
            <a:r>
              <a:rPr lang="ru-RU" dirty="0">
                <a:solidFill>
                  <a:schemeClr val="tx1"/>
                </a:solidFill>
              </a:rPr>
              <a:t> корнями на ______ баллов.</a:t>
            </a:r>
          </a:p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3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19071"/>
            <a:ext cx="3600400" cy="440740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Мне необходимо повторить…</a:t>
            </a:r>
          </a:p>
          <a:p>
            <a:pPr marL="114300" indent="0">
              <a:buNone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Я затрудняюсь в написании слов с…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3888" y="1772816"/>
            <a:ext cx="5472608" cy="4407408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Я готов писать самостоятельную работу!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Повторение. Составление плана работы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178320" cy="44074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1. </a:t>
            </a:r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овторить </a:t>
            </a:r>
            <a:r>
              <a:rPr lang="ru-RU" sz="4000" b="1" dirty="0" smtClean="0">
                <a:solidFill>
                  <a:srgbClr val="00B050"/>
                </a:solidFill>
              </a:rPr>
              <a:t>необходимую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теорию: …</a:t>
            </a:r>
          </a:p>
          <a:p>
            <a:pPr marL="114300" indent="0">
              <a:buNone/>
            </a:pPr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2. </a:t>
            </a:r>
            <a:r>
              <a:rPr lang="ru-RU" sz="4000" b="1" dirty="0" smtClean="0">
                <a:solidFill>
                  <a:srgbClr val="00B050"/>
                </a:solidFill>
              </a:rPr>
              <a:t>Выбрать</a:t>
            </a:r>
            <a:r>
              <a:rPr lang="ru-RU" sz="4000" dirty="0" smtClean="0">
                <a:solidFill>
                  <a:schemeClr val="tx1"/>
                </a:solidFill>
              </a:rPr>
              <a:t> из набора заданий </a:t>
            </a:r>
            <a:r>
              <a:rPr lang="ru-RU" sz="4000" b="1" dirty="0" smtClean="0">
                <a:solidFill>
                  <a:srgbClr val="00B050"/>
                </a:solidFill>
              </a:rPr>
              <a:t>те</a:t>
            </a:r>
            <a:r>
              <a:rPr lang="ru-RU" sz="4000" dirty="0" smtClean="0">
                <a:solidFill>
                  <a:schemeClr val="tx1"/>
                </a:solidFill>
              </a:rPr>
              <a:t>, которые </a:t>
            </a:r>
            <a:r>
              <a:rPr lang="ru-RU" sz="4000" b="1" dirty="0" smtClean="0">
                <a:solidFill>
                  <a:srgbClr val="00B050"/>
                </a:solidFill>
              </a:rPr>
              <a:t>необходимы</a:t>
            </a:r>
            <a:r>
              <a:rPr lang="ru-RU" sz="4000" dirty="0" smtClean="0">
                <a:solidFill>
                  <a:schemeClr val="tx1"/>
                </a:solidFill>
              </a:rPr>
              <a:t> именно </a:t>
            </a:r>
            <a:r>
              <a:rPr lang="ru-RU" sz="4000" b="1" dirty="0" smtClean="0">
                <a:solidFill>
                  <a:srgbClr val="00B050"/>
                </a:solidFill>
              </a:rPr>
              <a:t>мне</a:t>
            </a:r>
            <a:r>
              <a:rPr lang="ru-RU" sz="4000" dirty="0" smtClean="0">
                <a:solidFill>
                  <a:schemeClr val="tx1"/>
                </a:solidFill>
              </a:rPr>
              <a:t>: …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повторение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Выучите</a:t>
            </a:r>
            <a:r>
              <a:rPr lang="ru-RU" sz="3600" dirty="0" smtClean="0">
                <a:solidFill>
                  <a:schemeClr val="tx1"/>
                </a:solidFill>
              </a:rPr>
              <a:t> теорию, </a:t>
            </a:r>
            <a:r>
              <a:rPr lang="ru-RU" sz="3600" b="1" dirty="0" smtClean="0">
                <a:solidFill>
                  <a:srgbClr val="00B050"/>
                </a:solidFill>
              </a:rPr>
              <a:t>расскажите</a:t>
            </a:r>
            <a:r>
              <a:rPr lang="ru-RU" sz="3600" dirty="0" smtClean="0">
                <a:solidFill>
                  <a:schemeClr val="tx1"/>
                </a:solidFill>
              </a:rPr>
              <a:t> правила учителю.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Оцените</a:t>
            </a:r>
            <a:r>
              <a:rPr lang="ru-RU" sz="3600" dirty="0" smtClean="0">
                <a:solidFill>
                  <a:schemeClr val="tx1"/>
                </a:solidFill>
              </a:rPr>
              <a:t> свой уровень </a:t>
            </a:r>
            <a:r>
              <a:rPr lang="ru-RU" sz="3600" b="1" dirty="0" smtClean="0">
                <a:solidFill>
                  <a:srgbClr val="FF0000"/>
                </a:solidFill>
              </a:rPr>
              <a:t>знаний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Выполните</a:t>
            </a:r>
            <a:r>
              <a:rPr lang="ru-RU" sz="3600" dirty="0" smtClean="0">
                <a:solidFill>
                  <a:schemeClr val="tx1"/>
                </a:solidFill>
              </a:rPr>
              <a:t> задания, которые вы выбрали, </a:t>
            </a:r>
            <a:r>
              <a:rPr lang="ru-RU" sz="3600" b="1" dirty="0" smtClean="0">
                <a:solidFill>
                  <a:srgbClr val="00B050"/>
                </a:solidFill>
              </a:rPr>
              <a:t>проверьте </a:t>
            </a:r>
            <a:r>
              <a:rPr lang="ru-RU" sz="3600" dirty="0" smtClean="0">
                <a:solidFill>
                  <a:schemeClr val="tx1"/>
                </a:solidFill>
              </a:rPr>
              <a:t>их по ключу.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Оцените </a:t>
            </a:r>
            <a:r>
              <a:rPr lang="ru-RU" sz="3600" dirty="0" smtClean="0">
                <a:solidFill>
                  <a:schemeClr val="tx1"/>
                </a:solidFill>
              </a:rPr>
              <a:t>свой уровень </a:t>
            </a:r>
            <a:r>
              <a:rPr lang="ru-RU" sz="3600" b="1" dirty="0" smtClean="0">
                <a:solidFill>
                  <a:srgbClr val="FF0000"/>
                </a:solidFill>
              </a:rPr>
              <a:t>умений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Если вы </a:t>
            </a:r>
            <a:r>
              <a:rPr lang="ru-RU" sz="3600" b="1" dirty="0" smtClean="0">
                <a:solidFill>
                  <a:srgbClr val="0070C0"/>
                </a:solidFill>
              </a:rPr>
              <a:t>довольны</a:t>
            </a:r>
            <a:r>
              <a:rPr lang="ru-RU" sz="3600" dirty="0" smtClean="0">
                <a:solidFill>
                  <a:schemeClr val="tx1"/>
                </a:solidFill>
              </a:rPr>
              <a:t> результатом, приступайте к выполнению </a:t>
            </a:r>
            <a:r>
              <a:rPr lang="ru-RU" sz="3600" b="1" dirty="0" smtClean="0">
                <a:solidFill>
                  <a:srgbClr val="0070C0"/>
                </a:solidFill>
              </a:rPr>
              <a:t>самостоятельной работы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Если вы </a:t>
            </a:r>
            <a:r>
              <a:rPr lang="ru-RU" sz="3600" b="1" dirty="0" smtClean="0">
                <a:solidFill>
                  <a:srgbClr val="0070C0"/>
                </a:solidFill>
              </a:rPr>
              <a:t>не довольны </a:t>
            </a:r>
            <a:r>
              <a:rPr lang="ru-RU" sz="3600" dirty="0" smtClean="0">
                <a:solidFill>
                  <a:schemeClr val="tx1"/>
                </a:solidFill>
              </a:rPr>
              <a:t>результатом, обратитесь </a:t>
            </a:r>
            <a:r>
              <a:rPr lang="ru-RU" sz="3600" b="1" dirty="0" smtClean="0">
                <a:solidFill>
                  <a:srgbClr val="0070C0"/>
                </a:solidFill>
              </a:rPr>
              <a:t>к учителю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Повторение: СП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Спишите, вставьте пропущенные буквы, расставьте знаки препинания, составьте схему предложения.</a:t>
            </a:r>
          </a:p>
          <a:p>
            <a:pPr marL="11430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Когда я проснулся было </a:t>
            </a:r>
            <a:r>
              <a:rPr lang="ru-RU" sz="4000" dirty="0" err="1" smtClean="0">
                <a:solidFill>
                  <a:schemeClr val="tx1"/>
                </a:solidFill>
              </a:rPr>
              <a:t>соверше</a:t>
            </a:r>
            <a:r>
              <a:rPr lang="ru-RU" sz="4000" dirty="0" smtClean="0">
                <a:solidFill>
                  <a:schemeClr val="tx1"/>
                </a:solidFill>
              </a:rPr>
              <a:t>…о </a:t>
            </a:r>
            <a:r>
              <a:rPr lang="ru-RU" sz="4000" dirty="0" err="1" smtClean="0">
                <a:solidFill>
                  <a:schemeClr val="tx1"/>
                </a:solidFill>
              </a:rPr>
              <a:t>св</a:t>
            </a:r>
            <a:r>
              <a:rPr lang="ru-RU" sz="4000" dirty="0" smtClean="0">
                <a:solidFill>
                  <a:schemeClr val="tx1"/>
                </a:solidFill>
              </a:rPr>
              <a:t>…</a:t>
            </a:r>
            <a:r>
              <a:rPr lang="ru-RU" sz="4000" dirty="0" err="1" smtClean="0">
                <a:solidFill>
                  <a:schemeClr val="tx1"/>
                </a:solidFill>
              </a:rPr>
              <a:t>тло</a:t>
            </a:r>
            <a:r>
              <a:rPr lang="ru-RU" sz="4000" dirty="0" smtClean="0">
                <a:solidFill>
                  <a:schemeClr val="tx1"/>
                </a:solidFill>
              </a:rPr>
              <a:t> и где (то) в </a:t>
            </a:r>
            <a:r>
              <a:rPr lang="ru-RU" sz="4000" dirty="0" err="1" smtClean="0">
                <a:solidFill>
                  <a:schemeClr val="tx1"/>
                </a:solidFill>
              </a:rPr>
              <a:t>осл</a:t>
            </a:r>
            <a:r>
              <a:rPr lang="ru-RU" sz="4000" dirty="0" smtClean="0">
                <a:solidFill>
                  <a:schemeClr val="tx1"/>
                </a:solidFill>
              </a:rPr>
              <a:t>…</a:t>
            </a:r>
            <a:r>
              <a:rPr lang="ru-RU" sz="4000" dirty="0" err="1" smtClean="0">
                <a:solidFill>
                  <a:schemeClr val="tx1"/>
                </a:solidFill>
              </a:rPr>
              <a:t>пительн</a:t>
            </a:r>
            <a:r>
              <a:rPr lang="ru-RU" sz="4000" dirty="0" smtClean="0">
                <a:solidFill>
                  <a:schemeClr val="tx1"/>
                </a:solidFill>
              </a:rPr>
              <a:t>…м </a:t>
            </a:r>
            <a:r>
              <a:rPr lang="ru-RU" sz="4000" dirty="0" err="1" smtClean="0">
                <a:solidFill>
                  <a:schemeClr val="tx1"/>
                </a:solidFill>
              </a:rPr>
              <a:t>тр</a:t>
            </a:r>
            <a:r>
              <a:rPr lang="ru-RU" sz="4000" dirty="0" smtClean="0">
                <a:solidFill>
                  <a:schemeClr val="tx1"/>
                </a:solidFill>
              </a:rPr>
              <a:t>…угольник… </a:t>
            </a:r>
            <a:r>
              <a:rPr lang="ru-RU" sz="4000" dirty="0" err="1" smtClean="0">
                <a:solidFill>
                  <a:schemeClr val="tx1"/>
                </a:solidFill>
              </a:rPr>
              <a:t>ст</a:t>
            </a:r>
            <a:r>
              <a:rPr lang="ru-RU" sz="4000" dirty="0" smtClean="0">
                <a:solidFill>
                  <a:schemeClr val="tx1"/>
                </a:solidFill>
              </a:rPr>
              <a:t>…ял </a:t>
            </a:r>
            <a:r>
              <a:rPr lang="ru-RU" sz="4000" dirty="0" err="1" smtClean="0">
                <a:solidFill>
                  <a:schemeClr val="tx1"/>
                </a:solidFill>
              </a:rPr>
              <a:t>докт</a:t>
            </a:r>
            <a:r>
              <a:rPr lang="ru-RU" sz="4000" dirty="0" smtClean="0">
                <a:solidFill>
                  <a:schemeClr val="tx1"/>
                </a:solidFill>
              </a:rPr>
              <a:t>…р а ненцы на корточках с…дели (во)</a:t>
            </a:r>
            <a:r>
              <a:rPr lang="ru-RU" sz="4000" dirty="0" err="1" smtClean="0">
                <a:solidFill>
                  <a:schemeClr val="tx1"/>
                </a:solidFill>
              </a:rPr>
              <a:t>кру</a:t>
            </a:r>
            <a:r>
              <a:rPr lang="ru-RU" sz="4000" dirty="0" smtClean="0">
                <a:solidFill>
                  <a:schemeClr val="tx1"/>
                </a:solidFill>
              </a:rPr>
              <a:t>… него.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4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Правописание Гласных и согласных в корне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ЗНАТЬ: </a:t>
            </a:r>
            <a:r>
              <a:rPr lang="ru-RU" sz="4000" b="1" dirty="0" smtClean="0">
                <a:solidFill>
                  <a:srgbClr val="00B050"/>
                </a:solidFill>
              </a:rPr>
              <a:t>Классификацию</a:t>
            </a:r>
            <a:r>
              <a:rPr lang="ru-RU" sz="4000" dirty="0" smtClean="0">
                <a:solidFill>
                  <a:schemeClr val="tx1"/>
                </a:solidFill>
              </a:rPr>
              <a:t> корней, </a:t>
            </a:r>
            <a:r>
              <a:rPr lang="ru-RU" sz="4000" b="1" dirty="0" smtClean="0">
                <a:solidFill>
                  <a:srgbClr val="00B050"/>
                </a:solidFill>
              </a:rPr>
              <a:t>правила</a:t>
            </a:r>
            <a:r>
              <a:rPr lang="ru-RU" sz="4000" dirty="0" smtClean="0">
                <a:solidFill>
                  <a:schemeClr val="tx1"/>
                </a:solidFill>
              </a:rPr>
              <a:t> их написания.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УМЕТЬ: </a:t>
            </a:r>
            <a:r>
              <a:rPr lang="ru-RU" sz="4000" dirty="0" smtClean="0">
                <a:solidFill>
                  <a:schemeClr val="tx1"/>
                </a:solidFill>
              </a:rPr>
              <a:t>Определять </a:t>
            </a:r>
            <a:r>
              <a:rPr lang="ru-RU" sz="4000" b="1" dirty="0" smtClean="0">
                <a:solidFill>
                  <a:srgbClr val="00B050"/>
                </a:solidFill>
              </a:rPr>
              <a:t>тип корня </a:t>
            </a:r>
            <a:r>
              <a:rPr lang="ru-RU" sz="4000" dirty="0" smtClean="0">
                <a:solidFill>
                  <a:schemeClr val="tx1"/>
                </a:solidFill>
              </a:rPr>
              <a:t>(классифицировать корень), </a:t>
            </a:r>
            <a:r>
              <a:rPr lang="ru-RU" sz="4000" b="1" dirty="0" smtClean="0">
                <a:solidFill>
                  <a:srgbClr val="00B050"/>
                </a:solidFill>
              </a:rPr>
              <a:t>применять правило </a:t>
            </a:r>
            <a:r>
              <a:rPr lang="ru-RU" sz="4000" dirty="0" smtClean="0">
                <a:solidFill>
                  <a:schemeClr val="tx1"/>
                </a:solidFill>
              </a:rPr>
              <a:t>написания данного корня.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Гласные в корне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Проверяемые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Непроверяемые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3200" b="1" dirty="0" smtClean="0"/>
          </a:p>
          <a:p>
            <a:endParaRPr lang="ru-RU" sz="3200" b="1" dirty="0"/>
          </a:p>
          <a:p>
            <a:r>
              <a:rPr lang="ru-RU" sz="3200" b="1" dirty="0" smtClean="0">
                <a:solidFill>
                  <a:schemeClr val="tx1"/>
                </a:solidFill>
              </a:rPr>
              <a:t>Чередующиеся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Проверяемые корни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 smtClean="0"/>
              <a:t>Корни, </a:t>
            </a:r>
            <a:r>
              <a:rPr lang="ru-RU" sz="3500" dirty="0"/>
              <a:t>написание которых следует </a:t>
            </a:r>
            <a:r>
              <a:rPr lang="ru-RU" sz="3500" b="1" dirty="0">
                <a:solidFill>
                  <a:srgbClr val="FF0000"/>
                </a:solidFill>
              </a:rPr>
              <a:t>проверить</a:t>
            </a:r>
            <a:r>
              <a:rPr lang="ru-RU" sz="3500" dirty="0"/>
              <a:t>. </a:t>
            </a:r>
          </a:p>
          <a:p>
            <a:pPr marL="0" indent="0">
              <a:buNone/>
            </a:pPr>
            <a:r>
              <a:rPr lang="ru-RU" sz="3500" dirty="0" smtClean="0"/>
              <a:t>Для </a:t>
            </a:r>
            <a:r>
              <a:rPr lang="ru-RU" sz="3500" dirty="0"/>
              <a:t>этого подбираем проверочное слово так, чтобы на гласную в </a:t>
            </a:r>
            <a:r>
              <a:rPr lang="ru-RU" sz="3500" dirty="0" smtClean="0"/>
              <a:t>корне </a:t>
            </a:r>
            <a:r>
              <a:rPr lang="ru-RU" sz="3500" dirty="0"/>
              <a:t>падало </a:t>
            </a:r>
            <a:r>
              <a:rPr lang="ru-RU" sz="3500" b="1" dirty="0">
                <a:solidFill>
                  <a:srgbClr val="FF0000"/>
                </a:solidFill>
              </a:rPr>
              <a:t>ударение</a:t>
            </a:r>
            <a:r>
              <a:rPr lang="ru-RU" sz="3500" dirty="0" smtClean="0"/>
              <a:t>.</a:t>
            </a:r>
          </a:p>
          <a:p>
            <a:pPr marL="0" indent="0">
              <a:buNone/>
            </a:pPr>
            <a:r>
              <a:rPr lang="ru-RU" sz="3500" i="1" dirty="0" smtClean="0">
                <a:solidFill>
                  <a:srgbClr val="0070C0"/>
                </a:solidFill>
              </a:rPr>
              <a:t>Прим…</a:t>
            </a:r>
            <a:r>
              <a:rPr lang="ru-RU" sz="3500" i="1" dirty="0" err="1" smtClean="0">
                <a:solidFill>
                  <a:srgbClr val="0070C0"/>
                </a:solidFill>
              </a:rPr>
              <a:t>рить</a:t>
            </a:r>
            <a:r>
              <a:rPr lang="ru-RU" sz="3500" i="1" dirty="0" smtClean="0">
                <a:solidFill>
                  <a:srgbClr val="0070C0"/>
                </a:solidFill>
              </a:rPr>
              <a:t> – </a:t>
            </a:r>
            <a:r>
              <a:rPr lang="ru-RU" sz="3500" i="1" dirty="0" err="1" smtClean="0">
                <a:solidFill>
                  <a:srgbClr val="0070C0"/>
                </a:solidFill>
              </a:rPr>
              <a:t>м</a:t>
            </a:r>
            <a:r>
              <a:rPr lang="ru-RU" sz="3500" b="1" i="1" dirty="0" err="1" smtClean="0">
                <a:solidFill>
                  <a:srgbClr val="0070C0"/>
                </a:solidFill>
              </a:rPr>
              <a:t>И</a:t>
            </a:r>
            <a:r>
              <a:rPr lang="ru-RU" sz="3500" i="1" dirty="0" err="1" smtClean="0">
                <a:solidFill>
                  <a:srgbClr val="0070C0"/>
                </a:solidFill>
              </a:rPr>
              <a:t>р</a:t>
            </a:r>
            <a:r>
              <a:rPr lang="ru-RU" sz="3500" i="1" dirty="0" smtClean="0">
                <a:solidFill>
                  <a:srgbClr val="0070C0"/>
                </a:solidFill>
              </a:rPr>
              <a:t>, л…</a:t>
            </a:r>
            <a:r>
              <a:rPr lang="ru-RU" sz="3500" i="1" dirty="0" err="1" smtClean="0">
                <a:solidFill>
                  <a:srgbClr val="0070C0"/>
                </a:solidFill>
              </a:rPr>
              <a:t>сной</a:t>
            </a:r>
            <a:r>
              <a:rPr lang="ru-RU" sz="3500" i="1" dirty="0" smtClean="0">
                <a:solidFill>
                  <a:srgbClr val="0070C0"/>
                </a:solidFill>
              </a:rPr>
              <a:t> – </a:t>
            </a:r>
            <a:r>
              <a:rPr lang="ru-RU" sz="3500" i="1" dirty="0" err="1" smtClean="0">
                <a:solidFill>
                  <a:srgbClr val="0070C0"/>
                </a:solidFill>
              </a:rPr>
              <a:t>л</a:t>
            </a:r>
            <a:r>
              <a:rPr lang="ru-RU" sz="3500" b="1" i="1" dirty="0" err="1" smtClean="0">
                <a:solidFill>
                  <a:srgbClr val="0070C0"/>
                </a:solidFill>
              </a:rPr>
              <a:t>Е</a:t>
            </a:r>
            <a:r>
              <a:rPr lang="ru-RU" sz="3500" i="1" dirty="0" err="1" smtClean="0">
                <a:solidFill>
                  <a:srgbClr val="0070C0"/>
                </a:solidFill>
              </a:rPr>
              <a:t>с</a:t>
            </a:r>
            <a:r>
              <a:rPr lang="ru-RU" sz="3500" i="1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500" i="1" dirty="0" err="1" smtClean="0">
                <a:solidFill>
                  <a:srgbClr val="0070C0"/>
                </a:solidFill>
              </a:rPr>
              <a:t>Гл</a:t>
            </a:r>
            <a:r>
              <a:rPr lang="ru-RU" sz="3500" i="1" dirty="0" smtClean="0">
                <a:solidFill>
                  <a:srgbClr val="0070C0"/>
                </a:solidFill>
              </a:rPr>
              <a:t>…тать - </a:t>
            </a:r>
            <a:r>
              <a:rPr lang="ru-RU" sz="3500" i="1" dirty="0" err="1" smtClean="0">
                <a:solidFill>
                  <a:srgbClr val="0070C0"/>
                </a:solidFill>
              </a:rPr>
              <a:t>гл</a:t>
            </a:r>
            <a:r>
              <a:rPr lang="ru-RU" sz="3500" b="1" i="1" dirty="0" err="1" smtClean="0">
                <a:solidFill>
                  <a:srgbClr val="0070C0"/>
                </a:solidFill>
              </a:rPr>
              <a:t>О</a:t>
            </a:r>
            <a:r>
              <a:rPr lang="ru-RU" sz="3500" i="1" dirty="0" err="1" smtClean="0">
                <a:solidFill>
                  <a:srgbClr val="0070C0"/>
                </a:solidFill>
              </a:rPr>
              <a:t>тка</a:t>
            </a:r>
            <a:endParaRPr lang="ru-RU" sz="35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Непроверяемые корни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500" dirty="0"/>
              <a:t>Словарные слова, написание которых следует </a:t>
            </a:r>
            <a:r>
              <a:rPr lang="ru-RU" sz="3500" b="1" dirty="0">
                <a:solidFill>
                  <a:srgbClr val="FF0000"/>
                </a:solidFill>
              </a:rPr>
              <a:t>запомнить</a:t>
            </a:r>
            <a:r>
              <a:rPr lang="ru-RU" sz="3500" dirty="0"/>
              <a:t>. </a:t>
            </a:r>
          </a:p>
          <a:p>
            <a:pPr marL="0" indent="0">
              <a:buNone/>
            </a:pPr>
            <a:endParaRPr lang="ru-RU" sz="3500" dirty="0"/>
          </a:p>
          <a:p>
            <a:pPr marL="0" indent="0">
              <a:buNone/>
            </a:pPr>
            <a:r>
              <a:rPr lang="ru-RU" sz="3500" dirty="0"/>
              <a:t>(при необходимости обратиться к словарю</a:t>
            </a:r>
            <a:r>
              <a:rPr lang="ru-RU" sz="3500" dirty="0" smtClean="0"/>
              <a:t>)</a:t>
            </a:r>
          </a:p>
          <a:p>
            <a:pPr marL="0" indent="0">
              <a:buNone/>
            </a:pPr>
            <a:endParaRPr lang="ru-RU" sz="3500" dirty="0"/>
          </a:p>
          <a:p>
            <a:pPr marL="0" indent="0">
              <a:buNone/>
            </a:pPr>
            <a:r>
              <a:rPr lang="ru-RU" sz="3500" i="1" dirty="0" smtClean="0">
                <a:solidFill>
                  <a:srgbClr val="0070C0"/>
                </a:solidFill>
              </a:rPr>
              <a:t>Меридиан, параллель, вокзал</a:t>
            </a:r>
            <a:endParaRPr lang="ru-RU" sz="3500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Чередующиеся корни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500" dirty="0"/>
              <a:t>Корни, правописание которых регулируется </a:t>
            </a:r>
            <a:r>
              <a:rPr lang="ru-RU" sz="3500" b="1" dirty="0">
                <a:solidFill>
                  <a:srgbClr val="FF0000"/>
                </a:solidFill>
              </a:rPr>
              <a:t>правилом.</a:t>
            </a:r>
          </a:p>
          <a:p>
            <a:endParaRPr lang="ru-RU" sz="3500" dirty="0"/>
          </a:p>
          <a:p>
            <a:r>
              <a:rPr lang="ru-RU" sz="3500" dirty="0"/>
              <a:t>Тут нет проверочных слов и нечего запоминать. Мы применяем правило!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Чередующиеся корни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Сгруппируйте чередующиеся корни в зависимости от правил, регулирующих их написание, сформулируйте эти правила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sz="3000" dirty="0" smtClean="0"/>
              <a:t>ЛАГ-ЛОЖ,      СКАК – СКОЧ,        БЕР – БИР, </a:t>
            </a:r>
          </a:p>
          <a:p>
            <a:pPr marL="114300" indent="0">
              <a:buNone/>
            </a:pPr>
            <a:r>
              <a:rPr lang="ru-RU" sz="3000" dirty="0" smtClean="0"/>
              <a:t>КАС – КОС,        РАСТ – РОС - РАЩ, </a:t>
            </a:r>
          </a:p>
          <a:p>
            <a:pPr marL="114300" indent="0">
              <a:buNone/>
            </a:pPr>
            <a:r>
              <a:rPr lang="ru-RU" sz="3000" dirty="0" smtClean="0"/>
              <a:t>РАВН - РОВН,      ЖИГ – ЖЕГ,        ГОР – ГАР, </a:t>
            </a:r>
          </a:p>
          <a:p>
            <a:pPr marL="114300" indent="0">
              <a:buNone/>
            </a:pPr>
            <a:r>
              <a:rPr lang="ru-RU" sz="3000" dirty="0" smtClean="0"/>
              <a:t>МАК – МОК,        ПЛАВ – ПЛОВ, </a:t>
            </a:r>
          </a:p>
          <a:p>
            <a:pPr marL="114300" indent="0">
              <a:buNone/>
            </a:pPr>
            <a:r>
              <a:rPr lang="ru-RU" sz="3000" dirty="0" smtClean="0"/>
              <a:t>БЛЕСТ – БЛИСТ,     ПЕР – ПИР,      ЗАР – ЗОР, </a:t>
            </a:r>
          </a:p>
          <a:p>
            <a:pPr marL="114300" indent="0">
              <a:buNone/>
            </a:pPr>
            <a:r>
              <a:rPr lang="ru-RU" sz="3000" dirty="0" smtClean="0"/>
              <a:t>КЛАН – КЛОН,     ТВАР – ТВОР,      МЕР – МИР, </a:t>
            </a:r>
          </a:p>
          <a:p>
            <a:pPr marL="114300" indent="0">
              <a:buNone/>
            </a:pPr>
            <a:r>
              <a:rPr lang="ru-RU" sz="3000" dirty="0" smtClean="0"/>
              <a:t>ДЕР – ДИР,       СТЕЛ – СТИЛ.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1566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Чередующиеся корни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Проверьте себя. </a:t>
            </a:r>
          </a:p>
          <a:p>
            <a:endParaRPr lang="ru-RU" sz="4000" dirty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Памятка «Безударные гласные в корне. Справочные материалы»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388</TotalTime>
  <Words>561</Words>
  <Application>Microsoft Office PowerPoint</Application>
  <PresentationFormat>Экран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Правописание  Гласных в корне</vt:lpstr>
      <vt:lpstr>Повторение: СП</vt:lpstr>
      <vt:lpstr>Правописание Гласных и согласных в корне</vt:lpstr>
      <vt:lpstr>Гласные в корне</vt:lpstr>
      <vt:lpstr>Проверяемые корни</vt:lpstr>
      <vt:lpstr>Непроверяемые корни</vt:lpstr>
      <vt:lpstr>Чередующиеся корни</vt:lpstr>
      <vt:lpstr>Чередующиеся корни</vt:lpstr>
      <vt:lpstr>Чередующиеся корни</vt:lpstr>
      <vt:lpstr>Составьте словосочетания, подберите проверочные слова</vt:lpstr>
      <vt:lpstr>Составьте словосочетания, подберите проверочные слова</vt:lpstr>
      <vt:lpstr>Вставьте пропущенные буквы</vt:lpstr>
      <vt:lpstr>Непроверяемые корни</vt:lpstr>
      <vt:lpstr>Чередующиеся корни</vt:lpstr>
      <vt:lpstr>Подведение итогов</vt:lpstr>
      <vt:lpstr>Планирование работы</vt:lpstr>
      <vt:lpstr>Повторение. Составление плана работы</vt:lpstr>
      <vt:lpstr>повторение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и согласные в корне</dc:title>
  <dc:creator>Sergey</dc:creator>
  <cp:lastModifiedBy>Sergey</cp:lastModifiedBy>
  <cp:revision>58</cp:revision>
  <dcterms:created xsi:type="dcterms:W3CDTF">2013-11-17T09:26:40Z</dcterms:created>
  <dcterms:modified xsi:type="dcterms:W3CDTF">2016-01-18T12:04:19Z</dcterms:modified>
</cp:coreProperties>
</file>