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8"/>
  </p:notesMasterIdLst>
  <p:sldIdLst>
    <p:sldId id="256" r:id="rId3"/>
    <p:sldId id="267" r:id="rId4"/>
    <p:sldId id="257" r:id="rId5"/>
    <p:sldId id="260" r:id="rId6"/>
    <p:sldId id="261" r:id="rId7"/>
    <p:sldId id="262" r:id="rId8"/>
    <p:sldId id="259" r:id="rId9"/>
    <p:sldId id="263" r:id="rId10"/>
    <p:sldId id="264" r:id="rId11"/>
    <p:sldId id="265" r:id="rId12"/>
    <p:sldId id="258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462D1-7104-4CBE-954E-CA615AB27D2F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DCDF5-6AD9-4A80-A27B-E138F431A6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917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71641-FE26-48DF-AFBD-6161AE44E67E}" type="slidenum">
              <a:rPr lang="ru-RU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Для визуализации полного решения и получения ответов необходимо несколько раз щёлкнуть мышкой по пустому полю слайда.</a:t>
            </a:r>
          </a:p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DCDF5-6AD9-4A80-A27B-E138F431A6B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653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A51278-266D-4E81-A8D5-B593AF37FEE5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F3EA04-BF7F-4E7B-B3D5-73C4282FDF2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16D5-ED0E-415B-BD7D-A9F7947B9515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65A04-8BFB-43E0-94CA-2868C2F711C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C71FBE9-B369-4466-A819-23E84E3816AB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D3FA6-7F36-4D6B-8C70-747813CB832E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FA32D-E3A2-496C-922C-C1735CE0C24C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50FB-EC51-4F53-9AEF-F26261C6936B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3254-0D8E-4595-B4B7-7C6F9AF8C442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17142-25BB-45A8-B5EE-409F1EB1C9F1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563A-9382-49DA-9CE1-0C69597AB0B5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www.bing.com/images/search?q=%d0%9a%d0%b0%d1%80%d1%82%d0%b8%d0%bd%d0%ba%d0%b0+%d0%bc%d0%b0%d0%b3%d0%b0%d0%b7%d0%b8%d0%bd%d0%b0+%d1%81%d1%82%d1%80%d0%be%d0%b9%d0%bc%d0%b0%d1%82%d0%b5%d1%80%d0%b8%d0%b0%d0%bb%d0%be%d0%b2+&amp;view=detailv2&amp;&amp;id=C1BB1D6B0E97B628DFF776094337ADAAD896ADCE&amp;selectedIndex=34&amp;ccid=AritUNJH&amp;simid=608030918858769385&amp;thid=OIP.M02b8ad50d24715ed13a03de5acf1f7a0o0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bing.com/images/search?q=%d0%9a%d0%b0%d1%80%d1%82%d0%b8%d0%bd%d0%ba%d0%b0+%d0%bc%d0%b0%d0%b3%d0%b0%d0%b7%d0%b8%d0%bd%d0%b0+%d1%81%d1%82%d1%80%d0%be%d0%b9%d0%bc%d0%b0%d1%82%d0%b5%d1%80%d0%b8%d0%b0%d0%bb%d0%be%d0%b2+&amp;view=detailv2&amp;&amp;id=A80FB3F442718AB029FA62D7291A46607CA25BD5&amp;selectedIndex=2&amp;ccid=oCSikRKR&amp;simid=608001481149646995&amp;thid=OIP.Ma024a2911291e2c9196541a6688ade19o0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www.bing.com/images/search?q=%d0%9a%d0%b0%d1%80%d1%82%d0%b8%d0%bd%d0%ba%d0%b0+%d0%bc%d0%b0%d0%b3%d0%b0%d0%b7%d0%b8%d0%bd%d0%b0+%d1%81%d1%82%d1%80%d0%be%d0%b9%d0%bc%d0%b0%d1%82%d0%b5%d1%80%d0%b8%d0%b0%d0%bb%d0%be%d0%b2+&amp;view=detailv2&amp;&amp;id=B51B91EF767042B5948CB6583FA923EFE10CFF82&amp;selectedIndex=43&amp;ccid=efNgr6vu&amp;simid=608040539586628825&amp;thid=OIP.M79f360afabeeb265c23ca7acf11a3042o0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8.jpeg"/><Relationship Id="rId4" Type="http://schemas.openxmlformats.org/officeDocument/2006/relationships/hyperlink" Target="http://www.bing.com/images/search?q=%d0%9a%d0%b0%d1%80%d1%82%d0%b8%d0%bd%d0%ba%d0%b0+%d0%bf%d0%bb%d0%b8%d0%bd%d1%82%d1%83%d1%81%d0%be%d0%b2+%d0%b4%d0%bb%d1%8f+%d0%bf%d0%be%d0%bb%d0%b0&amp;view=detailv2&amp;&amp;id=E98ACB32B4CEEE3331B46E29FE0CF4E7528790DA&amp;selectedIndex=98&amp;ccid=Ae4S9YYJ&amp;simid=608035076387898092&amp;thid=OIP.M01ee12f58609a238fdc77d629595a00do0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2" Type="http://schemas.openxmlformats.org/officeDocument/2006/relationships/hyperlink" Target="http://www.bing.com/images/search?q=%d0%9a%d0%b0%d1%80%d1%82%d0%b8%d0%bd%d0%ba%d0%b0+%d0%ba%d1%80%d0%b0%d1%81%d0%ba%d0%b8+%d0%b4%d0%bb%d1%8f+%d1%81%d1%82%d0%b5%d0%bd&amp;view=detailv2&amp;&amp;id=5D893C85982E848E7AE92B8A85728D1F5D10D94D&amp;selectedIndex=8&amp;ccid=6tPXPzCn&amp;simid=607994063739291969&amp;thid=OIP.Mead3d73f30a7fa0c61284706064e98b8o0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bing.com/images/search?q=%d0%9a%d0%b0%d1%80%d1%82%d0%b8%d0%bd%d0%ba%d0%b0+%d0%ba%d1%80%d0%b0%d1%81%d0%ba%d0%b8+%d0%b4%d0%bb%d1%8f+%d1%81%d1%82%d0%b5%d0%bd&amp;view=detailv2&amp;&amp;id=7D839B70DD51583682E5CD6722CB671A4DB1AC43&amp;selectedIndex=7&amp;ccid=GSuzxbc9&amp;simid=608046844595012227&amp;thid=OIP.M192bb3c5b73d5debe89821312febf41eo0" TargetMode="External"/><Relationship Id="rId5" Type="http://schemas.openxmlformats.org/officeDocument/2006/relationships/image" Target="../media/image20.jpeg"/><Relationship Id="rId4" Type="http://schemas.openxmlformats.org/officeDocument/2006/relationships/hyperlink" Target="http://www.bing.com/images/search?q=%d0%9a%d0%b0%d1%80%d1%82%d0%b8%d0%bd%d0%ba%d0%b0+%d0%ba%d1%80%d0%b0%d1%81%d0%ba%d0%b8+%d0%b4%d0%bb%d1%8f+%d1%81%d1%82%d0%b5%d0%bd&amp;view=detailv2&amp;&amp;id=FA158AEE48DFB613E8B9BB3107B851CABC555437&amp;selectedIndex=996&amp;ccid=U/ppZaMe&amp;simid=608037838048461733&amp;thid=OIP.M53fa6965a31ed28fab4ad1520d9edc3fo0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УРОК-ПРАКТИКУМ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теме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«ПЕРИМЕТР И ПЛОЩАДЬ ПРЯМОУГОЛЬНИКА»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653136"/>
            <a:ext cx="6400800" cy="1752600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 учитель математики МБОУ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ГСШ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 1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Москвина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Людмила Ивановна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07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671195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430509"/>
              </p:ext>
            </p:extLst>
          </p:nvPr>
        </p:nvGraphicFramePr>
        <p:xfrm>
          <a:off x="1536616" y="1827611"/>
          <a:ext cx="6264695" cy="4922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5"/>
                <a:gridCol w="372435"/>
                <a:gridCol w="378606"/>
                <a:gridCol w="36626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66265"/>
                <a:gridCol w="389623"/>
                <a:gridCol w="294716"/>
              </a:tblGrid>
              <a:tr h="252351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70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636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712217"/>
              </p:ext>
            </p:extLst>
          </p:nvPr>
        </p:nvGraphicFramePr>
        <p:xfrm>
          <a:off x="2123728" y="1196752"/>
          <a:ext cx="4680525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325"/>
                <a:gridCol w="275325"/>
                <a:gridCol w="275325"/>
                <a:gridCol w="275325"/>
                <a:gridCol w="275325"/>
                <a:gridCol w="275325"/>
                <a:gridCol w="275325"/>
                <a:gridCol w="275325"/>
                <a:gridCol w="275325"/>
                <a:gridCol w="275325"/>
                <a:gridCol w="275325"/>
                <a:gridCol w="275325"/>
                <a:gridCol w="275325"/>
                <a:gridCol w="275325"/>
                <a:gridCol w="249900"/>
                <a:gridCol w="288032"/>
                <a:gridCol w="288043"/>
              </a:tblGrid>
              <a:tr h="25922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922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922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922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5922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922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922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9229"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922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922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922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mpd="sng">
                      <a:noFill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922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9229"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5922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404664"/>
            <a:ext cx="7272808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Тема урока-практикума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7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ПЕРИМЕТР И ПЛОЩАДЬ ПРЯМОУГОЛЬНИКА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32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56692"/>
            <a:ext cx="2664296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омб 2"/>
          <p:cNvSpPr/>
          <p:nvPr/>
        </p:nvSpPr>
        <p:spPr>
          <a:xfrm>
            <a:off x="4643420" y="260648"/>
            <a:ext cx="1368152" cy="3528392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ручное управление 3"/>
          <p:cNvSpPr/>
          <p:nvPr/>
        </p:nvSpPr>
        <p:spPr>
          <a:xfrm>
            <a:off x="6991984" y="355928"/>
            <a:ext cx="1515264" cy="2376264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863588" y="3212976"/>
            <a:ext cx="1872208" cy="1872208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23928" y="3212976"/>
            <a:ext cx="576064" cy="23042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23928" y="3212976"/>
            <a:ext cx="3456384" cy="26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5292080" y="5157192"/>
            <a:ext cx="2088232" cy="72008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4499992" y="5157192"/>
            <a:ext cx="792088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ятиугольник 14"/>
          <p:cNvSpPr/>
          <p:nvPr/>
        </p:nvSpPr>
        <p:spPr>
          <a:xfrm>
            <a:off x="6751016" y="3392996"/>
            <a:ext cx="1258592" cy="151216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580848" y="98072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5147476" y="1717710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7635392" y="1071379"/>
            <a:ext cx="259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1583668" y="378904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3420" y="4373815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5</a:t>
            </a:r>
            <a:endParaRPr lang="ru-RU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7004520" y="3856692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4100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EFC0"/>
            </a:gs>
            <a:gs pos="50000">
              <a:srgbClr val="FCEFC0">
                <a:gamma/>
                <a:tint val="0"/>
                <a:invGamma/>
              </a:srgbClr>
            </a:gs>
            <a:gs pos="100000">
              <a:srgbClr val="FCEF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258888" y="3429000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1258888" y="126682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1258888" y="270827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1258888" y="54927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1258888" y="414972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1914525" y="3429000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1914525" y="1987550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1914525" y="126682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499" name="Rectangle 11"/>
          <p:cNvSpPr>
            <a:spLocks noChangeArrowheads="1"/>
          </p:cNvSpPr>
          <p:nvPr/>
        </p:nvSpPr>
        <p:spPr bwMode="auto">
          <a:xfrm>
            <a:off x="1914525" y="270827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1914525" y="54927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1914525" y="414972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2570163" y="3429000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2570163" y="1987550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2570163" y="1266825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2570163" y="2708275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2570163" y="549275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2570163" y="4149725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3227388" y="3429000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3227388" y="1987550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10" name="Rectangle 22"/>
          <p:cNvSpPr>
            <a:spLocks noChangeArrowheads="1"/>
          </p:cNvSpPr>
          <p:nvPr/>
        </p:nvSpPr>
        <p:spPr bwMode="auto">
          <a:xfrm>
            <a:off x="3227388" y="126682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11" name="Rectangle 23"/>
          <p:cNvSpPr>
            <a:spLocks noChangeArrowheads="1"/>
          </p:cNvSpPr>
          <p:nvPr/>
        </p:nvSpPr>
        <p:spPr bwMode="auto">
          <a:xfrm>
            <a:off x="3227388" y="270827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12" name="Rectangle 24"/>
          <p:cNvSpPr>
            <a:spLocks noChangeArrowheads="1"/>
          </p:cNvSpPr>
          <p:nvPr/>
        </p:nvSpPr>
        <p:spPr bwMode="auto">
          <a:xfrm>
            <a:off x="3227388" y="54927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13" name="Rectangle 25"/>
          <p:cNvSpPr>
            <a:spLocks noChangeArrowheads="1"/>
          </p:cNvSpPr>
          <p:nvPr/>
        </p:nvSpPr>
        <p:spPr bwMode="auto">
          <a:xfrm>
            <a:off x="3227388" y="414972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14" name="Rectangle 26"/>
          <p:cNvSpPr>
            <a:spLocks noChangeArrowheads="1"/>
          </p:cNvSpPr>
          <p:nvPr/>
        </p:nvSpPr>
        <p:spPr bwMode="auto">
          <a:xfrm>
            <a:off x="3879850" y="3429000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15" name="Rectangle 27"/>
          <p:cNvSpPr>
            <a:spLocks noChangeArrowheads="1"/>
          </p:cNvSpPr>
          <p:nvPr/>
        </p:nvSpPr>
        <p:spPr bwMode="auto">
          <a:xfrm>
            <a:off x="3879850" y="1987550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16" name="Rectangle 28"/>
          <p:cNvSpPr>
            <a:spLocks noChangeArrowheads="1"/>
          </p:cNvSpPr>
          <p:nvPr/>
        </p:nvSpPr>
        <p:spPr bwMode="auto">
          <a:xfrm>
            <a:off x="3879850" y="126682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17" name="Rectangle 29"/>
          <p:cNvSpPr>
            <a:spLocks noChangeArrowheads="1"/>
          </p:cNvSpPr>
          <p:nvPr/>
        </p:nvSpPr>
        <p:spPr bwMode="auto">
          <a:xfrm>
            <a:off x="3879850" y="270827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18" name="Rectangle 30"/>
          <p:cNvSpPr>
            <a:spLocks noChangeArrowheads="1"/>
          </p:cNvSpPr>
          <p:nvPr/>
        </p:nvSpPr>
        <p:spPr bwMode="auto">
          <a:xfrm>
            <a:off x="3879850" y="54927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19" name="Rectangle 31"/>
          <p:cNvSpPr>
            <a:spLocks noChangeArrowheads="1"/>
          </p:cNvSpPr>
          <p:nvPr/>
        </p:nvSpPr>
        <p:spPr bwMode="auto">
          <a:xfrm>
            <a:off x="3879850" y="414972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20" name="Rectangle 32"/>
          <p:cNvSpPr>
            <a:spLocks noChangeArrowheads="1"/>
          </p:cNvSpPr>
          <p:nvPr/>
        </p:nvSpPr>
        <p:spPr bwMode="auto">
          <a:xfrm>
            <a:off x="4535488" y="3429000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21" name="Rectangle 33"/>
          <p:cNvSpPr>
            <a:spLocks noChangeArrowheads="1"/>
          </p:cNvSpPr>
          <p:nvPr/>
        </p:nvSpPr>
        <p:spPr bwMode="auto">
          <a:xfrm>
            <a:off x="4535488" y="1987550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22" name="Rectangle 34"/>
          <p:cNvSpPr>
            <a:spLocks noChangeArrowheads="1"/>
          </p:cNvSpPr>
          <p:nvPr/>
        </p:nvSpPr>
        <p:spPr bwMode="auto">
          <a:xfrm>
            <a:off x="4535488" y="126682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23" name="Rectangle 35"/>
          <p:cNvSpPr>
            <a:spLocks noChangeArrowheads="1"/>
          </p:cNvSpPr>
          <p:nvPr/>
        </p:nvSpPr>
        <p:spPr bwMode="auto">
          <a:xfrm>
            <a:off x="4535488" y="270827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24" name="Rectangle 36"/>
          <p:cNvSpPr>
            <a:spLocks noChangeArrowheads="1"/>
          </p:cNvSpPr>
          <p:nvPr/>
        </p:nvSpPr>
        <p:spPr bwMode="auto">
          <a:xfrm>
            <a:off x="4535488" y="54927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25" name="Rectangle 37"/>
          <p:cNvSpPr>
            <a:spLocks noChangeArrowheads="1"/>
          </p:cNvSpPr>
          <p:nvPr/>
        </p:nvSpPr>
        <p:spPr bwMode="auto">
          <a:xfrm>
            <a:off x="4535488" y="414972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26" name="Rectangle 38"/>
          <p:cNvSpPr>
            <a:spLocks noChangeArrowheads="1"/>
          </p:cNvSpPr>
          <p:nvPr/>
        </p:nvSpPr>
        <p:spPr bwMode="auto">
          <a:xfrm>
            <a:off x="5191125" y="3429000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27" name="Rectangle 39"/>
          <p:cNvSpPr>
            <a:spLocks noChangeArrowheads="1"/>
          </p:cNvSpPr>
          <p:nvPr/>
        </p:nvSpPr>
        <p:spPr bwMode="auto">
          <a:xfrm>
            <a:off x="5191125" y="1987550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28" name="Rectangle 40"/>
          <p:cNvSpPr>
            <a:spLocks noChangeArrowheads="1"/>
          </p:cNvSpPr>
          <p:nvPr/>
        </p:nvSpPr>
        <p:spPr bwMode="auto">
          <a:xfrm>
            <a:off x="5191125" y="1266825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29" name="Rectangle 41"/>
          <p:cNvSpPr>
            <a:spLocks noChangeArrowheads="1"/>
          </p:cNvSpPr>
          <p:nvPr/>
        </p:nvSpPr>
        <p:spPr bwMode="auto">
          <a:xfrm>
            <a:off x="5191125" y="2708275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30" name="Rectangle 42"/>
          <p:cNvSpPr>
            <a:spLocks noChangeArrowheads="1"/>
          </p:cNvSpPr>
          <p:nvPr/>
        </p:nvSpPr>
        <p:spPr bwMode="auto">
          <a:xfrm>
            <a:off x="5191125" y="549275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31" name="Rectangle 43"/>
          <p:cNvSpPr>
            <a:spLocks noChangeArrowheads="1"/>
          </p:cNvSpPr>
          <p:nvPr/>
        </p:nvSpPr>
        <p:spPr bwMode="auto">
          <a:xfrm>
            <a:off x="5191125" y="4149725"/>
            <a:ext cx="657225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32" name="Rectangle 44"/>
          <p:cNvSpPr>
            <a:spLocks noChangeArrowheads="1"/>
          </p:cNvSpPr>
          <p:nvPr/>
        </p:nvSpPr>
        <p:spPr bwMode="auto">
          <a:xfrm>
            <a:off x="5848350" y="3429000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33" name="Rectangle 45"/>
          <p:cNvSpPr>
            <a:spLocks noChangeArrowheads="1"/>
          </p:cNvSpPr>
          <p:nvPr/>
        </p:nvSpPr>
        <p:spPr bwMode="auto">
          <a:xfrm>
            <a:off x="5848350" y="1987550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34" name="Rectangle 46"/>
          <p:cNvSpPr>
            <a:spLocks noChangeArrowheads="1"/>
          </p:cNvSpPr>
          <p:nvPr/>
        </p:nvSpPr>
        <p:spPr bwMode="auto">
          <a:xfrm>
            <a:off x="5848350" y="126682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35" name="Rectangle 47"/>
          <p:cNvSpPr>
            <a:spLocks noChangeArrowheads="1"/>
          </p:cNvSpPr>
          <p:nvPr/>
        </p:nvSpPr>
        <p:spPr bwMode="auto">
          <a:xfrm>
            <a:off x="5848350" y="270827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36" name="Rectangle 48"/>
          <p:cNvSpPr>
            <a:spLocks noChangeArrowheads="1"/>
          </p:cNvSpPr>
          <p:nvPr/>
        </p:nvSpPr>
        <p:spPr bwMode="auto">
          <a:xfrm>
            <a:off x="5848350" y="54927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37" name="Rectangle 49"/>
          <p:cNvSpPr>
            <a:spLocks noChangeArrowheads="1"/>
          </p:cNvSpPr>
          <p:nvPr/>
        </p:nvSpPr>
        <p:spPr bwMode="auto">
          <a:xfrm>
            <a:off x="5848350" y="414972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38" name="Rectangle 50"/>
          <p:cNvSpPr>
            <a:spLocks noChangeArrowheads="1"/>
          </p:cNvSpPr>
          <p:nvPr/>
        </p:nvSpPr>
        <p:spPr bwMode="auto">
          <a:xfrm>
            <a:off x="6503988" y="3429000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39" name="Rectangle 51"/>
          <p:cNvSpPr>
            <a:spLocks noChangeArrowheads="1"/>
          </p:cNvSpPr>
          <p:nvPr/>
        </p:nvSpPr>
        <p:spPr bwMode="auto">
          <a:xfrm>
            <a:off x="6503988" y="1987550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40" name="Rectangle 52"/>
          <p:cNvSpPr>
            <a:spLocks noChangeArrowheads="1"/>
          </p:cNvSpPr>
          <p:nvPr/>
        </p:nvSpPr>
        <p:spPr bwMode="auto">
          <a:xfrm>
            <a:off x="6556375" y="1262063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41" name="Rectangle 53"/>
          <p:cNvSpPr>
            <a:spLocks noChangeArrowheads="1"/>
          </p:cNvSpPr>
          <p:nvPr/>
        </p:nvSpPr>
        <p:spPr bwMode="auto">
          <a:xfrm>
            <a:off x="6503988" y="270827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42" name="Rectangle 54"/>
          <p:cNvSpPr>
            <a:spLocks noChangeArrowheads="1"/>
          </p:cNvSpPr>
          <p:nvPr/>
        </p:nvSpPr>
        <p:spPr bwMode="auto">
          <a:xfrm>
            <a:off x="6503988" y="54927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43" name="Rectangle 55"/>
          <p:cNvSpPr>
            <a:spLocks noChangeArrowheads="1"/>
          </p:cNvSpPr>
          <p:nvPr/>
        </p:nvSpPr>
        <p:spPr bwMode="auto">
          <a:xfrm>
            <a:off x="6503988" y="4149725"/>
            <a:ext cx="655637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45" name="Rectangle 57"/>
          <p:cNvSpPr>
            <a:spLocks noChangeArrowheads="1"/>
          </p:cNvSpPr>
          <p:nvPr/>
        </p:nvSpPr>
        <p:spPr bwMode="auto">
          <a:xfrm>
            <a:off x="7159625" y="3429000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46" name="Rectangle 58"/>
          <p:cNvSpPr>
            <a:spLocks noChangeArrowheads="1"/>
          </p:cNvSpPr>
          <p:nvPr/>
        </p:nvSpPr>
        <p:spPr bwMode="auto">
          <a:xfrm>
            <a:off x="7156450" y="1987550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47" name="Rectangle 59"/>
          <p:cNvSpPr>
            <a:spLocks noChangeArrowheads="1"/>
          </p:cNvSpPr>
          <p:nvPr/>
        </p:nvSpPr>
        <p:spPr bwMode="auto">
          <a:xfrm>
            <a:off x="7156450" y="126682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48" name="Rectangle 60"/>
          <p:cNvSpPr>
            <a:spLocks noChangeArrowheads="1"/>
          </p:cNvSpPr>
          <p:nvPr/>
        </p:nvSpPr>
        <p:spPr bwMode="auto">
          <a:xfrm>
            <a:off x="7156450" y="270827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49" name="Rectangle 61"/>
          <p:cNvSpPr>
            <a:spLocks noChangeArrowheads="1"/>
          </p:cNvSpPr>
          <p:nvPr/>
        </p:nvSpPr>
        <p:spPr bwMode="auto">
          <a:xfrm>
            <a:off x="7156450" y="54927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50" name="Rectangle 62"/>
          <p:cNvSpPr>
            <a:spLocks noChangeArrowheads="1"/>
          </p:cNvSpPr>
          <p:nvPr/>
        </p:nvSpPr>
        <p:spPr bwMode="auto">
          <a:xfrm>
            <a:off x="7156450" y="4149725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552" name="Text Box 64"/>
          <p:cNvSpPr txBox="1">
            <a:spLocks noChangeArrowheads="1"/>
          </p:cNvSpPr>
          <p:nvPr/>
        </p:nvSpPr>
        <p:spPr bwMode="auto">
          <a:xfrm>
            <a:off x="2282825" y="549275"/>
            <a:ext cx="4154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</a:rPr>
              <a:t>а</a:t>
            </a:r>
          </a:p>
        </p:txBody>
      </p:sp>
      <p:sp>
        <p:nvSpPr>
          <p:cNvPr id="63560" name="Text Box 72"/>
          <p:cNvSpPr txBox="1">
            <a:spLocks noChangeArrowheads="1"/>
          </p:cNvSpPr>
          <p:nvPr/>
        </p:nvSpPr>
        <p:spPr bwMode="auto">
          <a:xfrm>
            <a:off x="5046770" y="549274"/>
            <a:ext cx="4758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ru-RU" sz="3600" b="1" i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562" name="Rectangle 74"/>
          <p:cNvSpPr>
            <a:spLocks noChangeArrowheads="1"/>
          </p:cNvSpPr>
          <p:nvPr/>
        </p:nvSpPr>
        <p:spPr bwMode="auto">
          <a:xfrm>
            <a:off x="1922463" y="1270000"/>
            <a:ext cx="1295400" cy="2881312"/>
          </a:xfrm>
          <a:prstGeom prst="rect">
            <a:avLst/>
          </a:prstGeom>
          <a:solidFill>
            <a:schemeClr val="accent1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63563" name="Rectangle 75"/>
          <p:cNvSpPr>
            <a:spLocks noChangeArrowheads="1"/>
          </p:cNvSpPr>
          <p:nvPr/>
        </p:nvSpPr>
        <p:spPr bwMode="auto">
          <a:xfrm>
            <a:off x="3859212" y="1282383"/>
            <a:ext cx="2663825" cy="2881312"/>
          </a:xfrm>
          <a:prstGeom prst="rect">
            <a:avLst/>
          </a:prstGeom>
          <a:solidFill>
            <a:srgbClr val="FF99CC"/>
          </a:solidFill>
          <a:ln w="3810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565" name="Text Box 77"/>
              <p:cNvSpPr txBox="1">
                <a:spLocks noChangeArrowheads="1"/>
              </p:cNvSpPr>
              <p:nvPr/>
            </p:nvSpPr>
            <p:spPr bwMode="auto">
              <a:xfrm>
                <a:off x="4994364" y="2345690"/>
                <a:ext cx="1468544" cy="923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5400" b="1" i="1" dirty="0" smtClean="0">
                              <a:solidFill>
                                <a:srgbClr val="3366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5400" b="1" i="1" dirty="0" smtClean="0">
                              <a:solidFill>
                                <a:srgbClr val="3366CC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ru-RU" sz="5400" b="1" i="1" dirty="0" smtClean="0">
                              <a:solidFill>
                                <a:srgbClr val="3366CC"/>
                              </a:solidFill>
                              <a:latin typeface="Cambria Math"/>
                            </a:rPr>
                            <m:t>кв</m:t>
                          </m:r>
                        </m:sub>
                      </m:sSub>
                      <m:r>
                        <a:rPr lang="en-US" sz="5400" b="1" i="1" dirty="0" smtClean="0">
                          <a:solidFill>
                            <a:srgbClr val="3366CC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5400" b="1" i="1" dirty="0" smtClean="0">
                  <a:solidFill>
                    <a:srgbClr val="3366CC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63565" name="Text 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94364" y="2345690"/>
                <a:ext cx="1468544" cy="9233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570" name="Rectangle 82"/>
          <p:cNvSpPr>
            <a:spLocks noChangeArrowheads="1"/>
          </p:cNvSpPr>
          <p:nvPr/>
        </p:nvSpPr>
        <p:spPr bwMode="auto">
          <a:xfrm>
            <a:off x="179388" y="188913"/>
            <a:ext cx="8785225" cy="6480175"/>
          </a:xfrm>
          <a:prstGeom prst="rect">
            <a:avLst/>
          </a:prstGeom>
          <a:noFill/>
          <a:ln w="76200" cmpd="tri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2188" y="1987550"/>
            <a:ext cx="61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s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858639" y="4758243"/>
            <a:ext cx="2111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 = </a:t>
            </a:r>
            <a:r>
              <a:rPr lang="en-US" sz="4800" dirty="0" err="1" smtClean="0"/>
              <a:t>ab</a:t>
            </a: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27982" y="4739163"/>
                <a:ext cx="2403823" cy="7218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dirty="0" smtClean="0">
                            <a:solidFill>
                              <a:srgbClr val="3366CC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1" i="1" dirty="0">
                            <a:solidFill>
                              <a:srgbClr val="3366CC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ru-RU" sz="4000" b="1" i="1" dirty="0">
                            <a:solidFill>
                              <a:srgbClr val="3366CC"/>
                            </a:solidFill>
                            <a:latin typeface="Cambria Math"/>
                          </a:rPr>
                          <m:t>кв</m:t>
                        </m:r>
                      </m:sub>
                    </m:sSub>
                  </m:oMath>
                </a14:m>
                <a:r>
                  <a:rPr lang="en-US" sz="4000" dirty="0" smtClean="0"/>
                  <a:t> </a:t>
                </a:r>
                <a:r>
                  <a:rPr lang="en-US" sz="4000" b="1" dirty="0" smtClean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>
                  <a:solidFill>
                    <a:schemeClr val="accent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2" y="4739163"/>
                <a:ext cx="2403823" cy="721801"/>
              </a:xfrm>
              <a:prstGeom prst="rect">
                <a:avLst/>
              </a:prstGeom>
              <a:blipFill rotWithShape="1">
                <a:blip r:embed="rId4"/>
                <a:stretch>
                  <a:fillRect t="-13445" b="-344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57"/>
          <p:cNvSpPr>
            <a:spLocks noChangeArrowheads="1"/>
          </p:cNvSpPr>
          <p:nvPr/>
        </p:nvSpPr>
        <p:spPr bwMode="auto">
          <a:xfrm>
            <a:off x="1258887" y="1982788"/>
            <a:ext cx="65563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422797" y="2359342"/>
            <a:ext cx="327818" cy="63418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/>
                </a:solidFill>
              </a:rPr>
              <a:t>b</a:t>
            </a:r>
            <a:endParaRPr lang="ru-RU" sz="3200" b="1" dirty="0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295" y="5804088"/>
            <a:ext cx="279963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P = 2(a + b)</a:t>
            </a:r>
            <a:endParaRPr lang="ru-RU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27982" y="5805264"/>
                <a:ext cx="1944218" cy="721801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smtClean="0"/>
                  <a:t>P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4000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2" y="5805264"/>
                <a:ext cx="1944218" cy="721801"/>
              </a:xfrm>
              <a:prstGeom prst="rect">
                <a:avLst/>
              </a:prstGeom>
              <a:blipFill rotWithShape="1">
                <a:blip r:embed="rId5"/>
                <a:stretch>
                  <a:fillRect l="-10972" t="-13445" b="-344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445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3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52" grpId="0"/>
      <p:bldP spid="63560" grpId="0"/>
      <p:bldP spid="63562" grpId="0" animBg="1"/>
      <p:bldP spid="63563" grpId="0" animBg="1"/>
      <p:bldP spid="63565" grpId="0"/>
      <p:bldP spid="2" grpId="0"/>
      <p:bldP spid="3" grpId="0"/>
      <p:bldP spid="4" grpId="0"/>
      <p:bldP spid="63491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033643"/>
              </p:ext>
            </p:extLst>
          </p:nvPr>
        </p:nvGraphicFramePr>
        <p:xfrm>
          <a:off x="251520" y="1124744"/>
          <a:ext cx="3384376" cy="26670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692188"/>
                <a:gridCol w="169218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ПАСПОРТ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ПАПЫ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Как называется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фигура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Обозначение фигуры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Периметр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Площадь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3608" y="404664"/>
            <a:ext cx="7416824" cy="58477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Семья прямоугольников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672247"/>
              </p:ext>
            </p:extLst>
          </p:nvPr>
        </p:nvGraphicFramePr>
        <p:xfrm>
          <a:off x="5045576" y="1124744"/>
          <a:ext cx="3384376" cy="26619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692188"/>
                <a:gridCol w="1692188"/>
              </a:tblGrid>
              <a:tr h="23520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ПАСПОРТ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МАМЫ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Как называется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фигура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Обозначение фигуры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Периметр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Площадь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190958"/>
              </p:ext>
            </p:extLst>
          </p:nvPr>
        </p:nvGraphicFramePr>
        <p:xfrm>
          <a:off x="683568" y="4005064"/>
          <a:ext cx="3384376" cy="26619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692188"/>
                <a:gridCol w="1692188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СВИДЕТЕЛЬСТВО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 СЫНА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Как называется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фигура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Обозначение фигуры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Периметр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Площадь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519012"/>
              </p:ext>
            </p:extLst>
          </p:nvPr>
        </p:nvGraphicFramePr>
        <p:xfrm>
          <a:off x="4644008" y="4005064"/>
          <a:ext cx="3384376" cy="26670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692188"/>
                <a:gridCol w="1692188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СВИДЕТЕЛЬСТВО  ДОЧЕРИ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Как называется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фигура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Обозначение фигуры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Периметр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Площадь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52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7" y="2492896"/>
            <a:ext cx="8137153" cy="2664296"/>
          </a:xfrm>
          <a:solidFill>
            <a:schemeClr val="accent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Цели урока:</a:t>
            </a:r>
          </a:p>
          <a:p>
            <a:pPr algn="l"/>
            <a:r>
              <a:rPr lang="ru-RU" sz="2400" b="1" dirty="0">
                <a:solidFill>
                  <a:srgbClr val="002060"/>
                </a:solidFill>
              </a:rPr>
              <a:t>1. Знать формулы периметра и площади прямоугольника.</a:t>
            </a:r>
          </a:p>
          <a:p>
            <a:pPr algn="l"/>
            <a:r>
              <a:rPr lang="ru-RU" sz="2400" b="1" dirty="0">
                <a:solidFill>
                  <a:srgbClr val="002060"/>
                </a:solidFill>
              </a:rPr>
              <a:t>2. Уметь применять свои знания для решения жизненной задачи</a:t>
            </a:r>
          </a:p>
          <a:p>
            <a:pPr algn="l"/>
            <a:endParaRPr lang="ru-RU" sz="2400" dirty="0" smtClean="0"/>
          </a:p>
          <a:p>
            <a:pPr algn="l"/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" y="182052"/>
            <a:ext cx="8351837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11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deas.vdolevke.ru/i/photos/full/kuhnya-gostinaya_ona_zhe_quotprohodnayaquot_komnata_4QfRT4R1wh3ih4hKfYp2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208"/>
          <a:stretch/>
        </p:blipFill>
        <p:spPr bwMode="auto">
          <a:xfrm>
            <a:off x="1691680" y="1196752"/>
            <a:ext cx="5616624" cy="482453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411760" y="311478"/>
            <a:ext cx="511256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Квартира семьи прямоугольников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80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188640"/>
            <a:ext cx="4464496" cy="648072"/>
          </a:xfrm>
          <a:solidFill>
            <a:schemeClr val="accent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КОМНАТЫ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http://homedesigninteriorphoto.com/_ph/6/2/5561120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34" y="1196752"/>
            <a:ext cx="3362885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tse2.mm.bing.net/th?id=OIP.M68d9bad8c7250ea41c69affae1aa968fH0&amp;pid=15.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96752"/>
            <a:ext cx="3312368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www.remontbp.com/wp-content/uploads/2014/02/39_min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" y="3967511"/>
            <a:ext cx="3874770" cy="2567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www.stroim-s-umom.ru/wp-content/uploads/2012/09/828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61048"/>
            <a:ext cx="3569970" cy="26695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79512" y="875291"/>
            <a:ext cx="128560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гостиная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8184" y="1012086"/>
            <a:ext cx="2520280" cy="369332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Комната дочери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94194" y="4409995"/>
            <a:ext cx="1733237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Комната сына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4293096"/>
            <a:ext cx="2455103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Комната родителей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how-win.ru/wp-content/uploads/2014/10/kak-narisovat-komnatu-karandashom-poetapn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97" y="1016732"/>
            <a:ext cx="8640960" cy="56886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835696" y="332656"/>
            <a:ext cx="5688632" cy="36933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ИЗМЕРЕНИЯ  КОМНАТЫ</a:t>
            </a:r>
            <a:endParaRPr lang="ru-RU" b="1" i="1" dirty="0">
              <a:solidFill>
                <a:srgbClr val="C0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259632" y="5000981"/>
            <a:ext cx="1872208" cy="65237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101099" y="5157192"/>
            <a:ext cx="348796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717324" y="3071410"/>
            <a:ext cx="1" cy="251783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691680" y="3158970"/>
            <a:ext cx="19889" cy="194056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1835696" y="4690719"/>
            <a:ext cx="864241" cy="4980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7020272" y="3647111"/>
            <a:ext cx="648072" cy="25202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817151" y="3158970"/>
            <a:ext cx="0" cy="289698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3146067" y="3356992"/>
            <a:ext cx="3312368" cy="16439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4586227" y="47405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2195736" y="53271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6717325" y="4178986"/>
            <a:ext cx="158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7200292" y="377632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7817151" y="4363652"/>
            <a:ext cx="283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2213484" y="4359233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1331640" y="396099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endParaRPr lang="ru-RU" dirty="0"/>
          </a:p>
        </p:txBody>
      </p:sp>
      <p:sp>
        <p:nvSpPr>
          <p:cNvPr id="54" name="Фигура, имеющая форму буквы L 53"/>
          <p:cNvSpPr/>
          <p:nvPr/>
        </p:nvSpPr>
        <p:spPr>
          <a:xfrm>
            <a:off x="6327341" y="3292524"/>
            <a:ext cx="216024" cy="272952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6111317" y="3349461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1403648" y="108164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5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268760"/>
            <a:ext cx="7704856" cy="41919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Задачи урока-практикума:</a:t>
            </a:r>
            <a:r>
              <a:rPr lang="ru-RU" b="1" dirty="0">
                <a:latin typeface="Times New Roman"/>
                <a:ea typeface="Calibri"/>
                <a:cs typeface="Times New Roman"/>
              </a:rPr>
              <a:t> 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1.  повторение, обобщение, систематизация знаний, умений и навыков учащихся; 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 контроль и коррекция знаний учащихся по изучаемой теме;</a:t>
            </a:r>
            <a:endParaRPr lang="ru-RU" sz="1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 показать прикладное значение математики в реальной жизни.</a:t>
            </a:r>
            <a:endParaRPr lang="ru-RU" sz="16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Основные дидактические цели урока:</a:t>
            </a:r>
            <a:endParaRPr lang="ru-RU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организовать деятельность учащихся по закреплению формул периметра и площади прямоугольника;</a:t>
            </a:r>
            <a:endParaRPr lang="ru-RU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сформировать у учащихся навык нахождения периметра и площади прямоугольника.</a:t>
            </a:r>
            <a:endParaRPr lang="ru-RU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latin typeface="Times New Roman"/>
                <a:ea typeface="Calibri"/>
                <a:cs typeface="Times New Roman"/>
              </a:rPr>
              <a:t>сформировать у учащихся навык реализации математических знаний в реальных жизненных ситуациях.</a:t>
            </a:r>
            <a:endParaRPr lang="ru-RU" sz="16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06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se1.mm.bing.net/th?&amp;id=OIP.M02b8ad50d24715ed13a03de5acf1f7a0o0&amp;w=299&amp;h=224&amp;c=0&amp;pid=1.9&amp;rs=0&amp;p=0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38" y="1142692"/>
            <a:ext cx="3653862" cy="2934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tse1.mm.bing.net/th?&amp;id=OIP.M79f360afabeeb265c23ca7acf11a3042o0&amp;w=222&amp;h=300&amp;c=0&amp;pid=1.9&amp;rs=0&amp;p=0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780742"/>
            <a:ext cx="2113915" cy="286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tse1.mm.bing.net/th?&amp;id=OIP.Ma024a2911291e2c9196541a6688ade19o0&amp;w=300&amp;h=225&amp;c=0&amp;pid=1.9&amp;rs=0&amp;p=0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077072"/>
            <a:ext cx="3528392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763688" y="332656"/>
            <a:ext cx="5544616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ИДЕМ В МАГАЗИН СТРОЙМАТЕРИАЛОВ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7049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se3.mm.bing.net/th?id=OIP.M27ab3e77e23bc7b131bfc275b1b5c8a7o0&amp;pid=15.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52736"/>
            <a:ext cx="3436104" cy="316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ogodom.ru/wp-content/uploads/2013/05/plintus-pol-napolnyj-vybrat-foto-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662" y="1052736"/>
            <a:ext cx="4096385" cy="3050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tse1.mm.bing.net/th?&amp;id=OIP.M01ee12f58609a238fdc77d629595a00do0&amp;w=264&amp;h=198&amp;c=0&amp;pid=1.9&amp;rs=0&amp;p=0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653136"/>
            <a:ext cx="2516505" cy="18872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15616" y="332656"/>
            <a:ext cx="669674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ДЛЯ ПОЛА ВЫБИРАЕМ ЛИНОЛЕУМ И ПЛИНТУС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2609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se1.mm.bing.net/th?&amp;id=OIP.Mead3d73f30a7fa0c61284706064e98b8o0&amp;w=300&amp;h=202&amp;c=0&amp;pid=1.9&amp;rs=0&amp;p=0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3312368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tse1.mm.bing.net/th?&amp;id=OIP.M53fa6965a31ed28fab4ad1520d9edc3fo0&amp;w=300&amp;h=171&amp;c=0&amp;pid=1.9&amp;rs=0&amp;p=0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860040" cy="1631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tse1.mm.bing.net/th?&amp;id=OIP.M192bb3c5b73d5debe89821312febf41eo0&amp;w=300&amp;h=199&amp;c=0&amp;pid=1.9&amp;rs=0&amp;p=0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000" y="4149080"/>
            <a:ext cx="3626264" cy="25202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71600" y="332656"/>
            <a:ext cx="756084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ДЛЯ ПОТОЛКА И СТЕН ПОДБЕРЕМ КРАСКУ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2343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99900"/>
              </p:ext>
            </p:extLst>
          </p:nvPr>
        </p:nvGraphicFramePr>
        <p:xfrm>
          <a:off x="1475656" y="1340768"/>
          <a:ext cx="6432376" cy="159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324744"/>
                <a:gridCol w="1152128"/>
                <a:gridCol w="1180728"/>
                <a:gridCol w="15555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Магазин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Линолеум</a:t>
                      </a:r>
                    </a:p>
                    <a:p>
                      <a:r>
                        <a:rPr lang="ru-RU" sz="1400" dirty="0" smtClean="0">
                          <a:solidFill>
                            <a:srgbClr val="7030A0"/>
                          </a:solidFill>
                        </a:rPr>
                        <a:t>за 1 кв. м</a:t>
                      </a:r>
                      <a:endParaRPr lang="ru-RU" sz="1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Плинтус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 1 м</a:t>
                      </a:r>
                    </a:p>
                    <a:p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Краска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за 1 банку</a:t>
                      </a:r>
                    </a:p>
                    <a:p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Доставка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 рублях</a:t>
                      </a:r>
                    </a:p>
                    <a:p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А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850 руб.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 руб.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320 руб.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500 руб.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В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950 руб.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 руб.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318 руб.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600 руб.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03648" y="404664"/>
            <a:ext cx="65527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/>
              <a:t>У вас есть на выбор два </a:t>
            </a:r>
            <a:r>
              <a:rPr lang="ru-RU" b="1" dirty="0" smtClean="0"/>
              <a:t>магазина А и В  </a:t>
            </a:r>
            <a:r>
              <a:rPr lang="ru-RU" b="1" dirty="0"/>
              <a:t>и цены в них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335699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банки хватает на покраску 10 кв. 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51620" y="3933056"/>
            <a:ext cx="7056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ЗАДАНИЕ на уроке: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отремонтировать пол и потолок.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Посчитайте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стоимость покупки в каждом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магазине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выберите выгодный  по цене вариант.</a:t>
            </a:r>
          </a:p>
          <a:p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дом: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Вы должны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продолжить ремонт  и отремонтировать стены.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Посчитайте стоимость покупки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полного ремонта в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каждом магазине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выберите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выгодный по цене вариант.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21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е 14"/>
          <p:cNvSpPr txBox="1"/>
          <p:nvPr/>
        </p:nvSpPr>
        <p:spPr>
          <a:xfrm>
            <a:off x="395536" y="3429000"/>
            <a:ext cx="2448272" cy="1944216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Ф.И.___________________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1. Мне на уроке понравилось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работал(а) в полную силу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2. Задания мне показалось трудными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3. У меня не было желания работать.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Сегодня не мой день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u="sng" dirty="0">
                <a:effectLst/>
                <a:latin typeface="Calibri"/>
                <a:ea typeface="Calibri"/>
                <a:cs typeface="Times New Roman"/>
              </a:rPr>
              <a:t>Главным результатом считаю  </a:t>
            </a: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_________________________________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_____________________________</a:t>
            </a:r>
            <a:r>
              <a:rPr lang="ru-RU" sz="1000" b="1" dirty="0">
                <a:effectLst/>
                <a:latin typeface="Calibri"/>
                <a:ea typeface="Calibri"/>
                <a:cs typeface="Times New Roman"/>
              </a:rPr>
              <a:t>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effectLst/>
                <a:latin typeface="Calibri"/>
                <a:ea typeface="Calibri"/>
                <a:cs typeface="Times New Roman"/>
              </a:rPr>
              <a:t>_______________________________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9" name="Поле 15"/>
          <p:cNvSpPr txBox="1"/>
          <p:nvPr/>
        </p:nvSpPr>
        <p:spPr>
          <a:xfrm>
            <a:off x="2915816" y="3443537"/>
            <a:ext cx="2376264" cy="193156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Ф.И.___________________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1. Мне на уроке понравилось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работал(а) в полную силу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2. Задания мне показалось трудными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3. У меня не было желания работать.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Сегодня не мой день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u="sng" dirty="0">
                <a:effectLst/>
                <a:latin typeface="Calibri"/>
                <a:ea typeface="Calibri"/>
                <a:cs typeface="Times New Roman"/>
              </a:rPr>
              <a:t>Главным результатом считаю  </a:t>
            </a: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_________________________________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_____________________________</a:t>
            </a:r>
            <a:r>
              <a:rPr lang="ru-RU" sz="1000" b="1" dirty="0">
                <a:effectLst/>
                <a:latin typeface="Calibri"/>
                <a:ea typeface="Calibri"/>
                <a:cs typeface="Times New Roman"/>
              </a:rPr>
              <a:t>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effectLst/>
                <a:latin typeface="Calibri"/>
                <a:ea typeface="Calibri"/>
                <a:cs typeface="Times New Roman"/>
              </a:rPr>
              <a:t>_______________________________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оле 15"/>
          <p:cNvSpPr txBox="1"/>
          <p:nvPr/>
        </p:nvSpPr>
        <p:spPr>
          <a:xfrm>
            <a:off x="5412541" y="3443537"/>
            <a:ext cx="2664296" cy="194421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Ф.И.___________________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1. Мне на уроке понравилось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работал(а) в полную силу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2. Задания мне показалось трудными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3. У меня не было желания работать.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Сегодня не мой день 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u="sng" dirty="0">
                <a:effectLst/>
                <a:latin typeface="Calibri"/>
                <a:ea typeface="Calibri"/>
                <a:cs typeface="Times New Roman"/>
              </a:rPr>
              <a:t>Главным результатом считаю  </a:t>
            </a: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_________________________________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900" b="1" dirty="0">
                <a:effectLst/>
                <a:latin typeface="Calibri"/>
                <a:ea typeface="Calibri"/>
                <a:cs typeface="Times New Roman"/>
              </a:rPr>
              <a:t>_____________________________</a:t>
            </a:r>
            <a:r>
              <a:rPr lang="ru-RU" sz="1000" b="1" dirty="0">
                <a:effectLst/>
                <a:latin typeface="Calibri"/>
                <a:ea typeface="Calibri"/>
                <a:cs typeface="Times New Roman"/>
              </a:rPr>
              <a:t>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000" b="1" dirty="0">
                <a:effectLst/>
                <a:latin typeface="Calibri"/>
                <a:ea typeface="Calibri"/>
                <a:cs typeface="Times New Roman"/>
              </a:rPr>
              <a:t>_______________________________</a:t>
            </a:r>
            <a:endParaRPr lang="ru-RU" sz="1100" b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9572" y="2025714"/>
            <a:ext cx="770485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Обведи номер 1, 2 или 3. </a:t>
            </a:r>
          </a:p>
          <a:p>
            <a:r>
              <a:rPr lang="ru-RU" dirty="0" smtClean="0"/>
              <a:t>Запишите то, что считаете главным результатом сегодняшнего урока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619672" y="516305"/>
            <a:ext cx="525658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500" dirty="0">
                <a:solidFill>
                  <a:srgbClr val="0070C0"/>
                </a:solidFill>
                <a:latin typeface="Calibri"/>
                <a:ea typeface="+mj-ea"/>
                <a:cs typeface="+mj-cs"/>
              </a:rPr>
              <a:t>Рефлексия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1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6285636" y="4332440"/>
            <a:ext cx="2667000" cy="2514600"/>
            <a:chOff x="3936" y="2640"/>
            <a:chExt cx="1680" cy="1584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3936" y="2640"/>
              <a:ext cx="1680" cy="1584"/>
              <a:chOff x="3552" y="3120"/>
              <a:chExt cx="1146" cy="1200"/>
            </a:xfrm>
          </p:grpSpPr>
          <p:pic>
            <p:nvPicPr>
              <p:cNvPr id="6" name="Picture 7" descr="0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52" y="3120"/>
                <a:ext cx="1146" cy="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AutoShape 8"/>
              <p:cNvSpPr>
                <a:spLocks noChangeArrowheads="1"/>
              </p:cNvSpPr>
              <p:nvPr/>
            </p:nvSpPr>
            <p:spPr bwMode="auto">
              <a:xfrm rot="2111389">
                <a:off x="3901" y="3460"/>
                <a:ext cx="480" cy="432"/>
              </a:xfrm>
              <a:prstGeom prst="irregularSeal2">
                <a:avLst/>
              </a:prstGeom>
              <a:solidFill>
                <a:srgbClr val="009900"/>
              </a:solidFill>
              <a:ln w="9525">
                <a:solidFill>
                  <a:srgbClr val="00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" name="Oval 9"/>
            <p:cNvSpPr>
              <a:spLocks noChangeArrowheads="1"/>
            </p:cNvSpPr>
            <p:nvPr/>
          </p:nvSpPr>
          <p:spPr bwMode="auto">
            <a:xfrm rot="2397453">
              <a:off x="4896" y="3216"/>
              <a:ext cx="192" cy="96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rgbClr val="0099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0" y="152400"/>
            <a:ext cx="5257800" cy="4038600"/>
          </a:xfrm>
          <a:prstGeom prst="cloudCallout">
            <a:avLst>
              <a:gd name="adj1" fmla="val 88134"/>
              <a:gd name="adj2" fmla="val 61319"/>
            </a:avLst>
          </a:prstGeom>
          <a:solidFill>
            <a:srgbClr val="99CCFF"/>
          </a:solidFill>
          <a:ln w="38100">
            <a:solidFill>
              <a:srgbClr val="666699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    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Ну вот и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закончился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наш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познавательный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практикум.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Monotype Corsiva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</a:rPr>
              <a:t>ВСЕМ СПАСИБО за урок!!!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93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632"/>
            <a:ext cx="7056784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По горизонтали: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Четырехугольник , у которого все углы прямые, называется ………..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 = 2(a + b)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Формула для расчета ………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 Если длину стороны квадрата возвести в квадрат, то мы найдем ее.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216507"/>
              </p:ext>
            </p:extLst>
          </p:nvPr>
        </p:nvGraphicFramePr>
        <p:xfrm>
          <a:off x="1403648" y="1340768"/>
          <a:ext cx="6264695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5"/>
                <a:gridCol w="372435"/>
                <a:gridCol w="378606"/>
                <a:gridCol w="36626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66265"/>
                <a:gridCol w="389623"/>
                <a:gridCol w="294716"/>
              </a:tblGrid>
              <a:tr h="252351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70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89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48" y="168955"/>
            <a:ext cx="719455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889934"/>
              </p:ext>
            </p:extLst>
          </p:nvPr>
        </p:nvGraphicFramePr>
        <p:xfrm>
          <a:off x="1403648" y="1340768"/>
          <a:ext cx="6264695" cy="5365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5"/>
                <a:gridCol w="372435"/>
                <a:gridCol w="378606"/>
                <a:gridCol w="36626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66265"/>
                <a:gridCol w="389623"/>
                <a:gridCol w="294716"/>
              </a:tblGrid>
              <a:tr h="252351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70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25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719455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058619"/>
              </p:ext>
            </p:extLst>
          </p:nvPr>
        </p:nvGraphicFramePr>
        <p:xfrm>
          <a:off x="1403648" y="1340768"/>
          <a:ext cx="6264695" cy="5365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5"/>
                <a:gridCol w="372435"/>
                <a:gridCol w="378606"/>
                <a:gridCol w="36626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66265"/>
                <a:gridCol w="389623"/>
                <a:gridCol w="294716"/>
              </a:tblGrid>
              <a:tr h="252351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70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894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7194550" cy="126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931688"/>
              </p:ext>
            </p:extLst>
          </p:nvPr>
        </p:nvGraphicFramePr>
        <p:xfrm>
          <a:off x="1403648" y="1340768"/>
          <a:ext cx="6264695" cy="5365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5"/>
                <a:gridCol w="372435"/>
                <a:gridCol w="378606"/>
                <a:gridCol w="36626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66265"/>
                <a:gridCol w="389623"/>
                <a:gridCol w="294716"/>
              </a:tblGrid>
              <a:tr h="252351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70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87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671195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964139"/>
              </p:ext>
            </p:extLst>
          </p:nvPr>
        </p:nvGraphicFramePr>
        <p:xfrm>
          <a:off x="1475656" y="1492331"/>
          <a:ext cx="6264695" cy="5365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5"/>
                <a:gridCol w="372435"/>
                <a:gridCol w="378606"/>
                <a:gridCol w="36626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66265"/>
                <a:gridCol w="389623"/>
                <a:gridCol w="294716"/>
              </a:tblGrid>
              <a:tr h="252351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70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52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671195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976731"/>
              </p:ext>
            </p:extLst>
          </p:nvPr>
        </p:nvGraphicFramePr>
        <p:xfrm>
          <a:off x="1475656" y="1492331"/>
          <a:ext cx="6264695" cy="5215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5"/>
                <a:gridCol w="372435"/>
                <a:gridCol w="378606"/>
                <a:gridCol w="36626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66265"/>
                <a:gridCol w="389623"/>
                <a:gridCol w="294716"/>
              </a:tblGrid>
              <a:tr h="252351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70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47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71195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030266"/>
              </p:ext>
            </p:extLst>
          </p:nvPr>
        </p:nvGraphicFramePr>
        <p:xfrm>
          <a:off x="1475656" y="1492331"/>
          <a:ext cx="6264695" cy="5157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435"/>
                <a:gridCol w="372435"/>
                <a:gridCol w="378606"/>
                <a:gridCol w="36626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72435"/>
                <a:gridCol w="366265"/>
                <a:gridCol w="389623"/>
                <a:gridCol w="294716"/>
              </a:tblGrid>
              <a:tr h="252351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170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36469"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39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852</TotalTime>
  <Words>895</Words>
  <Application>Microsoft Office PowerPoint</Application>
  <PresentationFormat>Экран (4:3)</PresentationFormat>
  <Paragraphs>478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Тема Office</vt:lpstr>
      <vt:lpstr>Трек</vt:lpstr>
      <vt:lpstr>УРОК-ПРАКТИКУМ  по теме «ПЕРИМЕТР И ПЛОЩАДЬ ПРЯМОУГОЛЬНИКА»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ПЕРИМЕТР И ПЛОЩАДЬ ПРЯМОУГОЛЬНИКА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КОМНАТЫ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УРОК-ПРАКТИКУМ  по теме «ПЕРИМЕТР И ПЛОЩАДЬ ПРЯМОУГОЛЬНИКА»</dc:title>
  <dc:creator>1</dc:creator>
  <cp:lastModifiedBy>1</cp:lastModifiedBy>
  <cp:revision>47</cp:revision>
  <dcterms:created xsi:type="dcterms:W3CDTF">2016-01-08T06:03:33Z</dcterms:created>
  <dcterms:modified xsi:type="dcterms:W3CDTF">2016-01-15T10:07:57Z</dcterms:modified>
</cp:coreProperties>
</file>