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91" r:id="rId3"/>
    <p:sldId id="287" r:id="rId4"/>
    <p:sldId id="288" r:id="rId5"/>
    <p:sldId id="289" r:id="rId6"/>
    <p:sldId id="290" r:id="rId7"/>
    <p:sldId id="292" r:id="rId8"/>
    <p:sldId id="271" r:id="rId9"/>
    <p:sldId id="281" r:id="rId10"/>
    <p:sldId id="282" r:id="rId11"/>
    <p:sldId id="293" r:id="rId12"/>
    <p:sldId id="273" r:id="rId13"/>
    <p:sldId id="283" r:id="rId14"/>
    <p:sldId id="275" r:id="rId15"/>
    <p:sldId id="284" r:id="rId16"/>
    <p:sldId id="276" r:id="rId17"/>
    <p:sldId id="294" r:id="rId18"/>
    <p:sldId id="277" r:id="rId19"/>
    <p:sldId id="285" r:id="rId20"/>
    <p:sldId id="296" r:id="rId21"/>
    <p:sldId id="295" r:id="rId22"/>
    <p:sldId id="279" r:id="rId23"/>
    <p:sldId id="286" r:id="rId24"/>
    <p:sldId id="29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07.12.15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07.12.15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07.12.15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88856D55-EFBE-4F9B-8A5F-09D42CA22A9B}" type="datetime1">
              <a:rPr lang="en-US" smtClean="0"/>
              <a:pPr/>
              <a:t>07.12.15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 (другой 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9D1D110F-3F4E-48D9-B8AA-5D0E825AFDBA}" type="datetime1">
              <a:rPr lang="en-US" smtClean="0"/>
              <a:pPr/>
              <a:t>07.12.15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над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9D1D110F-3F4E-48D9-B8AA-5D0E825AFDBA}" type="datetime1">
              <a:rPr lang="en-US" smtClean="0"/>
              <a:pPr/>
              <a:t>07.12.15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07.12.15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07.12.15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07.12.15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07.12.15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07.12.15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07.12.15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, вверху и в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07.12.15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07.12.15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07.12.15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07.12.15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07.12.15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355160" y="1205329"/>
            <a:ext cx="8007790" cy="305637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rgbClr val="073E87"/>
                </a:solidFill>
              </a:rPr>
              <a:t>Вред курения на языке математики</a:t>
            </a:r>
            <a:endParaRPr lang="ru-RU" sz="6600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397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7250" y="533921"/>
            <a:ext cx="8292890" cy="4495280"/>
          </a:xfrm>
        </p:spPr>
        <p:txBody>
          <a:bodyPr>
            <a:normAutofit/>
          </a:bodyPr>
          <a:lstStyle/>
          <a:p>
            <a:pPr algn="l"/>
            <a:endParaRPr lang="ru-RU" sz="3200" u="sng" dirty="0" smtClean="0">
              <a:solidFill>
                <a:srgbClr val="073E87"/>
              </a:solidFill>
            </a:endParaRPr>
          </a:p>
          <a:p>
            <a:pPr algn="l"/>
            <a:r>
              <a:rPr lang="ru-RU" sz="4400" u="sng" dirty="0" smtClean="0">
                <a:solidFill>
                  <a:srgbClr val="073E87"/>
                </a:solidFill>
                <a:latin typeface="Times New Roman"/>
                <a:cs typeface="Times New Roman"/>
              </a:rPr>
              <a:t>Решение:</a:t>
            </a:r>
          </a:p>
          <a:p>
            <a:pPr algn="l"/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60 </a:t>
            </a:r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: 1</a:t>
            </a:r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/5 </a:t>
            </a:r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= </a:t>
            </a:r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300(</a:t>
            </a:r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чел) – работают в офисе.</a:t>
            </a:r>
          </a:p>
          <a:p>
            <a:pPr algn="l"/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Ответ: </a:t>
            </a:r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300 человек</a:t>
            </a:r>
            <a:endParaRPr lang="ru-RU" sz="440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0584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79463" y="784412"/>
            <a:ext cx="7583487" cy="1044388"/>
          </a:xfrm>
        </p:spPr>
        <p:txBody>
          <a:bodyPr/>
          <a:lstStyle/>
          <a:p>
            <a:r>
              <a:rPr lang="ru-RU" sz="4000" u="sng" dirty="0">
                <a:solidFill>
                  <a:srgbClr val="800000"/>
                </a:solidFill>
                <a:latin typeface="Times New Roman"/>
                <a:cs typeface="Times New Roman"/>
              </a:rPr>
              <a:t>Вред курения - языком математики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>
                <a:latin typeface="Times New Roman"/>
                <a:cs typeface="Times New Roman"/>
              </a:rPr>
              <a:t>Страдающие органы:       </a:t>
            </a:r>
          </a:p>
          <a:p>
            <a:pPr marL="742950" indent="-742950">
              <a:buFont typeface="Wingdings" charset="0"/>
              <a:buAutoNum type="arabicPeriod"/>
            </a:pPr>
            <a:r>
              <a:rPr lang="ru-RU" sz="4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ЛЕГКИЕ</a:t>
            </a:r>
          </a:p>
          <a:p>
            <a:pPr marL="742950" indent="-742950">
              <a:buFont typeface="Wingdings" charset="0"/>
              <a:buAutoNum type="arabicPeriod"/>
            </a:pPr>
            <a:r>
              <a:rPr lang="ru-RU" sz="4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СЕРДЦЕ</a:t>
            </a:r>
            <a:endParaRPr lang="ru-RU" sz="4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92939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42466" y="0"/>
            <a:ext cx="7583487" cy="1044388"/>
          </a:xfrm>
        </p:spPr>
        <p:txBody>
          <a:bodyPr/>
          <a:lstStyle/>
          <a:p>
            <a:r>
              <a:rPr lang="ru-RU" dirty="0">
                <a:latin typeface="Times New Roman"/>
                <a:cs typeface="Times New Roman"/>
              </a:rPr>
              <a:t>Задача </a:t>
            </a:r>
            <a:r>
              <a:rPr lang="en-US" dirty="0">
                <a:latin typeface="Times New Roman"/>
                <a:cs typeface="Times New Roman"/>
              </a:rPr>
              <a:t>2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06748" y="1064001"/>
            <a:ext cx="8221039" cy="5451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Утром 5/7 всех курильщиков, посещающих кардиолога, обращаются с жалобами на боли в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сердца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. Сколько курильщиков, обращаются к врачу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еженедельно,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если утром его посетило 5 человек?</a:t>
            </a:r>
          </a:p>
        </p:txBody>
      </p:sp>
    </p:spTree>
    <p:extLst>
      <p:ext uri="{BB962C8B-B14F-4D97-AF65-F5344CB8AC3E}">
        <p14:creationId xmlns:p14="http://schemas.microsoft.com/office/powerpoint/2010/main" val="3151403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6849" y="533921"/>
            <a:ext cx="8375738" cy="5341248"/>
          </a:xfrm>
        </p:spPr>
        <p:txBody>
          <a:bodyPr>
            <a:normAutofit/>
          </a:bodyPr>
          <a:lstStyle/>
          <a:p>
            <a:pPr algn="l"/>
            <a:endParaRPr lang="ru-RU" sz="3200" u="sng" dirty="0" smtClean="0">
              <a:solidFill>
                <a:srgbClr val="073E87"/>
              </a:solidFill>
            </a:endParaRPr>
          </a:p>
          <a:p>
            <a:pPr algn="l"/>
            <a:r>
              <a:rPr lang="ru-RU" sz="4400" u="sng" dirty="0" smtClean="0">
                <a:solidFill>
                  <a:srgbClr val="073E87"/>
                </a:solidFill>
                <a:latin typeface="Times New Roman"/>
                <a:cs typeface="Times New Roman"/>
              </a:rPr>
              <a:t>Решение:</a:t>
            </a:r>
          </a:p>
          <a:p>
            <a:pPr marL="514350" indent="-514350" algn="l">
              <a:buAutoNum type="arabicParenR"/>
            </a:pPr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5 </a:t>
            </a:r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: 5/7 = 7 (чел) – </a:t>
            </a:r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ежедневно.</a:t>
            </a:r>
          </a:p>
          <a:p>
            <a:pPr marL="514350" indent="-514350" algn="l">
              <a:buAutoNum type="arabicParenR"/>
            </a:pPr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7</a:t>
            </a:r>
            <a:r>
              <a:rPr lang="en-US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*</a:t>
            </a:r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5 = 35 (чел) </a:t>
            </a:r>
            <a:r>
              <a:rPr lang="ru-RU" sz="4400" dirty="0">
                <a:solidFill>
                  <a:srgbClr val="073E87"/>
                </a:solidFill>
                <a:latin typeface="Times New Roman"/>
                <a:cs typeface="Times New Roman"/>
              </a:rPr>
              <a:t>–</a:t>
            </a:r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 еженедельно</a:t>
            </a:r>
            <a:endParaRPr lang="ru-RU" sz="4400" dirty="0" smtClean="0">
              <a:solidFill>
                <a:srgbClr val="073E87"/>
              </a:solidFill>
              <a:latin typeface="Times New Roman"/>
              <a:cs typeface="Times New Roman"/>
            </a:endParaRPr>
          </a:p>
          <a:p>
            <a:pPr algn="l"/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Ответ</a:t>
            </a:r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: </a:t>
            </a:r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35 человек.</a:t>
            </a:r>
            <a:endParaRPr lang="ru-RU" sz="440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9196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79463" y="0"/>
            <a:ext cx="7583487" cy="1044388"/>
          </a:xfrm>
        </p:spPr>
        <p:txBody>
          <a:bodyPr/>
          <a:lstStyle/>
          <a:p>
            <a:r>
              <a:rPr lang="ru-RU" dirty="0">
                <a:latin typeface="Times New Roman"/>
                <a:cs typeface="Times New Roman"/>
              </a:rPr>
              <a:t>Задача 3</a:t>
            </a:r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07154" y="1044388"/>
            <a:ext cx="8220633" cy="54221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rgbClr val="142A49"/>
                </a:solidFill>
                <a:latin typeface="Times New Roman"/>
                <a:cs typeface="Times New Roman"/>
              </a:rPr>
              <a:t>Каждая выкуренная сигарета сокращает жизнь курильщика на 6-10 минут. В общем курящие люди сокращают себе жизнь на 15%, что составляет 6 лет жизни . Чему равна средняя продолжительность жизни курильщика?</a:t>
            </a:r>
          </a:p>
        </p:txBody>
      </p:sp>
    </p:spTree>
    <p:extLst>
      <p:ext uri="{BB962C8B-B14F-4D97-AF65-F5344CB8AC3E}">
        <p14:creationId xmlns:p14="http://schemas.microsoft.com/office/powerpoint/2010/main" val="4152875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0919" y="446665"/>
            <a:ext cx="8186256" cy="5990813"/>
          </a:xfrm>
        </p:spPr>
        <p:txBody>
          <a:bodyPr>
            <a:noAutofit/>
          </a:bodyPr>
          <a:lstStyle/>
          <a:p>
            <a:pPr algn="l"/>
            <a:endParaRPr lang="ru-RU" sz="4400" u="sng" dirty="0" smtClean="0">
              <a:solidFill>
                <a:srgbClr val="073E87"/>
              </a:solidFill>
              <a:latin typeface="Times New Roman"/>
              <a:cs typeface="Times New Roman"/>
            </a:endParaRPr>
          </a:p>
          <a:p>
            <a:pPr algn="l"/>
            <a:r>
              <a:rPr lang="ru-RU" sz="4400" u="sng" dirty="0" smtClean="0">
                <a:solidFill>
                  <a:srgbClr val="073E87"/>
                </a:solidFill>
                <a:latin typeface="Times New Roman"/>
                <a:cs typeface="Times New Roman"/>
              </a:rPr>
              <a:t>Решение:</a:t>
            </a:r>
          </a:p>
          <a:p>
            <a:pPr algn="l"/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15</a:t>
            </a:r>
            <a:r>
              <a:rPr lang="en-US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%</a:t>
            </a:r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=0,15</a:t>
            </a:r>
          </a:p>
          <a:p>
            <a:pPr algn="l"/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6 : 0,15 = 40 (лет) – средняя продолжительность жизни курильщика.</a:t>
            </a:r>
          </a:p>
          <a:p>
            <a:pPr algn="l"/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Ответ: 40 лет</a:t>
            </a:r>
            <a:endParaRPr lang="ru-RU" sz="440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9196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779463" y="381000"/>
            <a:ext cx="7583487" cy="5116064"/>
          </a:xfrm>
        </p:spPr>
        <p:txBody>
          <a:bodyPr>
            <a:normAutofit fontScale="90000"/>
          </a:bodyPr>
          <a:lstStyle/>
          <a:p>
            <a:r>
              <a:rPr lang="ru-RU" sz="7200" dirty="0">
                <a:solidFill>
                  <a:srgbClr val="FFFF00"/>
                </a:solidFill>
              </a:rPr>
              <a:t/>
            </a:r>
            <a:br>
              <a:rPr lang="ru-RU" sz="7200" dirty="0">
                <a:solidFill>
                  <a:srgbClr val="FFFF00"/>
                </a:solidFill>
              </a:rPr>
            </a:br>
            <a:r>
              <a:rPr lang="ru-RU" sz="7200" dirty="0">
                <a:solidFill>
                  <a:srgbClr val="FFFF00"/>
                </a:solidFill>
              </a:rPr>
              <a:t/>
            </a:r>
            <a:br>
              <a:rPr lang="ru-RU" sz="7200" dirty="0">
                <a:solidFill>
                  <a:srgbClr val="FFFF00"/>
                </a:solidFill>
              </a:rPr>
            </a:br>
            <a:r>
              <a:rPr lang="ru-RU" sz="7200" dirty="0">
                <a:solidFill>
                  <a:srgbClr val="FFFF00"/>
                </a:solidFill>
              </a:rPr>
              <a:t/>
            </a:r>
            <a:br>
              <a:rPr lang="ru-RU" sz="7200" dirty="0">
                <a:solidFill>
                  <a:srgbClr val="FFFF00"/>
                </a:solidFill>
              </a:rPr>
            </a:br>
            <a:r>
              <a:rPr lang="ru-RU" sz="7200" dirty="0">
                <a:solidFill>
                  <a:srgbClr val="FFFF00"/>
                </a:solidFill>
              </a:rPr>
              <a:t/>
            </a:r>
            <a:br>
              <a:rPr lang="ru-RU" sz="7200" dirty="0">
                <a:solidFill>
                  <a:srgbClr val="FFFF00"/>
                </a:solidFill>
              </a:rPr>
            </a:br>
            <a:r>
              <a:rPr lang="ru-RU" sz="7200" dirty="0">
                <a:solidFill>
                  <a:srgbClr val="FFFF00"/>
                </a:solidFill>
              </a:rPr>
              <a:t/>
            </a:r>
            <a:br>
              <a:rPr lang="ru-RU" sz="7200" dirty="0">
                <a:solidFill>
                  <a:srgbClr val="FFFF00"/>
                </a:solidFill>
              </a:rPr>
            </a:br>
            <a:endParaRPr lang="ru-RU" sz="6000" dirty="0">
              <a:solidFill>
                <a:srgbClr val="8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6803" y="671692"/>
            <a:ext cx="823609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000090"/>
                </a:solidFill>
                <a:latin typeface="Times New Roman"/>
                <a:cs typeface="Times New Roman"/>
              </a:rPr>
              <a:t>Средняя </a:t>
            </a:r>
            <a:r>
              <a:rPr lang="ru-RU" sz="4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продолжительность </a:t>
            </a:r>
            <a:r>
              <a:rPr lang="ru-RU" sz="4400" dirty="0">
                <a:solidFill>
                  <a:srgbClr val="000090"/>
                </a:solidFill>
                <a:latin typeface="Times New Roman"/>
                <a:cs typeface="Times New Roman"/>
              </a:rPr>
              <a:t>жизни жителей </a:t>
            </a:r>
            <a:r>
              <a:rPr lang="ru-RU" sz="4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Москвы </a:t>
            </a:r>
            <a:r>
              <a:rPr lang="ru-RU" sz="4400" dirty="0">
                <a:solidFill>
                  <a:srgbClr val="000090"/>
                </a:solidFill>
                <a:latin typeface="Times New Roman"/>
                <a:cs typeface="Times New Roman"/>
              </a:rPr>
              <a:t>по состоянию на 1 июля 2015 </a:t>
            </a:r>
            <a:r>
              <a:rPr lang="ru-RU" sz="4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приблизилась </a:t>
            </a:r>
            <a:r>
              <a:rPr lang="ru-RU" sz="4400" dirty="0">
                <a:solidFill>
                  <a:srgbClr val="000090"/>
                </a:solidFill>
                <a:latin typeface="Times New Roman"/>
                <a:cs typeface="Times New Roman"/>
              </a:rPr>
              <a:t>к </a:t>
            </a:r>
            <a:r>
              <a:rPr lang="ru-RU" sz="4400" dirty="0">
                <a:solidFill>
                  <a:schemeClr val="bg1">
                    <a:lumMod val="95000"/>
                  </a:schemeClr>
                </a:solidFill>
                <a:latin typeface="Times New Roman"/>
                <a:cs typeface="Times New Roman"/>
              </a:rPr>
              <a:t>77 </a:t>
            </a:r>
            <a:r>
              <a:rPr lang="ru-RU" sz="4400" dirty="0" smtClean="0">
                <a:solidFill>
                  <a:schemeClr val="bg1">
                    <a:lumMod val="95000"/>
                  </a:schemeClr>
                </a:solidFill>
                <a:latin typeface="Times New Roman"/>
                <a:cs typeface="Times New Roman"/>
              </a:rPr>
              <a:t>годам</a:t>
            </a:r>
            <a:r>
              <a:rPr lang="ru-RU" sz="4400" dirty="0" smtClean="0">
                <a:latin typeface="Times New Roman"/>
                <a:cs typeface="Times New Roman"/>
              </a:rPr>
              <a:t>.</a:t>
            </a:r>
          </a:p>
          <a:p>
            <a:r>
              <a:rPr lang="ru-RU" sz="4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Причем продолжительность жизни столичных курильщиков составила </a:t>
            </a:r>
            <a:r>
              <a:rPr lang="ru-RU" sz="4400" dirty="0" smtClean="0">
                <a:latin typeface="Times New Roman"/>
                <a:cs typeface="Times New Roman"/>
              </a:rPr>
              <a:t>66 лет.</a:t>
            </a:r>
          </a:p>
        </p:txBody>
      </p:sp>
    </p:spTree>
    <p:extLst>
      <p:ext uri="{BB962C8B-B14F-4D97-AF65-F5344CB8AC3E}">
        <p14:creationId xmlns:p14="http://schemas.microsoft.com/office/powerpoint/2010/main" val="2942324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79463" y="784412"/>
            <a:ext cx="7583487" cy="1044388"/>
          </a:xfrm>
        </p:spPr>
        <p:txBody>
          <a:bodyPr/>
          <a:lstStyle/>
          <a:p>
            <a:r>
              <a:rPr lang="ru-RU" sz="4000" u="sng" dirty="0">
                <a:solidFill>
                  <a:srgbClr val="800000"/>
                </a:solidFill>
                <a:latin typeface="Times New Roman"/>
                <a:cs typeface="Times New Roman"/>
              </a:rPr>
              <a:t>Вред курения - языком математики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>
                <a:latin typeface="Times New Roman"/>
                <a:cs typeface="Times New Roman"/>
              </a:rPr>
              <a:t>Страдающие органы:       </a:t>
            </a:r>
          </a:p>
          <a:p>
            <a:pPr marL="742950" indent="-742950">
              <a:buFont typeface="Wingdings" charset="0"/>
              <a:buAutoNum type="arabicPeriod"/>
            </a:pPr>
            <a:r>
              <a:rPr lang="ru-RU" sz="4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ЛЕГКИЕ</a:t>
            </a:r>
          </a:p>
          <a:p>
            <a:pPr marL="742950" indent="-742950">
              <a:buFont typeface="Wingdings" charset="0"/>
              <a:buAutoNum type="arabicPeriod"/>
            </a:pPr>
            <a:r>
              <a:rPr lang="ru-RU" sz="4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СЕРДЦЕ</a:t>
            </a:r>
          </a:p>
          <a:p>
            <a:pPr marL="742950" indent="-742950">
              <a:buFont typeface="Wingdings" charset="0"/>
              <a:buAutoNum type="arabicPeriod"/>
            </a:pPr>
            <a:r>
              <a:rPr lang="ru-RU" sz="4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ОРГАНЫ</a:t>
            </a:r>
            <a:r>
              <a:rPr lang="en-US" sz="4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ru-RU" sz="4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ЧУВСТВ</a:t>
            </a:r>
            <a:endParaRPr lang="ru-RU" sz="4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46416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96913" y="31980"/>
            <a:ext cx="7583487" cy="1044388"/>
          </a:xfrm>
        </p:spPr>
        <p:txBody>
          <a:bodyPr/>
          <a:lstStyle/>
          <a:p>
            <a:r>
              <a:rPr lang="ru-RU" dirty="0">
                <a:latin typeface="Times New Roman"/>
                <a:cs typeface="Times New Roman"/>
              </a:rPr>
              <a:t>Задача </a:t>
            </a:r>
            <a:r>
              <a:rPr lang="ru-RU" dirty="0">
                <a:latin typeface="Times New Roman"/>
                <a:cs typeface="Times New Roman"/>
              </a:rPr>
              <a:t>4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77665" y="1109140"/>
            <a:ext cx="8230734" cy="51926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Четверть аварий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на дорогах, что составляет 50 случаев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,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происходит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по вине курильщиков,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которые имеют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поражение нервов и сосудов уха. </a:t>
            </a:r>
            <a:endParaRPr lang="ru-RU" sz="36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Какое число ДТП происходит по вине курильщиков?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4535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7250" y="533921"/>
            <a:ext cx="7195150" cy="4495280"/>
          </a:xfrm>
        </p:spPr>
        <p:txBody>
          <a:bodyPr>
            <a:normAutofit/>
          </a:bodyPr>
          <a:lstStyle/>
          <a:p>
            <a:pPr algn="l"/>
            <a:endParaRPr lang="ru-RU" sz="3200" u="sng" dirty="0" smtClean="0">
              <a:solidFill>
                <a:srgbClr val="073E87"/>
              </a:solidFill>
            </a:endParaRPr>
          </a:p>
          <a:p>
            <a:pPr algn="l"/>
            <a:r>
              <a:rPr lang="ru-RU" sz="4400" u="sng" dirty="0" smtClean="0">
                <a:solidFill>
                  <a:srgbClr val="073E87"/>
                </a:solidFill>
                <a:latin typeface="Times New Roman"/>
                <a:cs typeface="Times New Roman"/>
              </a:rPr>
              <a:t>Решение:</a:t>
            </a:r>
          </a:p>
          <a:p>
            <a:pPr algn="l"/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50 </a:t>
            </a:r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: </a:t>
            </a:r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1/4= 200 </a:t>
            </a:r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(</a:t>
            </a:r>
            <a:r>
              <a:rPr lang="ru-RU" sz="4400" dirty="0" err="1" smtClean="0">
                <a:solidFill>
                  <a:srgbClr val="073E87"/>
                </a:solidFill>
                <a:latin typeface="Times New Roman"/>
                <a:cs typeface="Times New Roman"/>
              </a:rPr>
              <a:t>ав</a:t>
            </a:r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.) – происходит по вине курильщиков.</a:t>
            </a:r>
          </a:p>
          <a:p>
            <a:pPr algn="l"/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Ответ: </a:t>
            </a:r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200</a:t>
            </a:r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 </a:t>
            </a:r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аварий</a:t>
            </a:r>
            <a:endParaRPr lang="ru-RU" sz="440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9196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800000"/>
                </a:solidFill>
              </a:rPr>
              <a:t>Цели урока:</a:t>
            </a:r>
            <a:endParaRPr lang="ru-RU" u="sng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закрепить правило нахождения числа по его известной дробной </a:t>
            </a:r>
            <a:r>
              <a:rPr lang="ru-RU" dirty="0" smtClean="0"/>
              <a:t>части</a:t>
            </a:r>
            <a:endParaRPr lang="ru-RU" dirty="0"/>
          </a:p>
          <a:p>
            <a:r>
              <a:rPr lang="ru-RU" dirty="0" smtClean="0"/>
              <a:t>совершенствовать навыки решения задач</a:t>
            </a:r>
            <a:endParaRPr lang="ru-RU" dirty="0"/>
          </a:p>
          <a:p>
            <a:r>
              <a:rPr lang="ru-RU" dirty="0" smtClean="0"/>
              <a:t>воспитать </a:t>
            </a:r>
            <a:r>
              <a:rPr lang="ru-RU" dirty="0"/>
              <a:t>у учащихся правило здорового образа </a:t>
            </a:r>
            <a:r>
              <a:rPr lang="ru-RU" dirty="0" smtClean="0"/>
              <a:t>жизни</a:t>
            </a:r>
            <a:endParaRPr lang="ru-RU" dirty="0"/>
          </a:p>
          <a:p>
            <a:r>
              <a:rPr lang="ru-RU" dirty="0" smtClean="0"/>
              <a:t>показать </a:t>
            </a:r>
            <a:r>
              <a:rPr lang="ru-RU" dirty="0"/>
              <a:t>вред курения </a:t>
            </a:r>
            <a:r>
              <a:rPr lang="ru-RU" dirty="0" smtClean="0"/>
              <a:t>с помощью математики.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346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6498" y="452109"/>
            <a:ext cx="8216701" cy="59078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Вред курение оказывает и на обоняние. Курильщики перестают воспринимать оттенки запахов. Постоянное курение вызывает воспаление слизистой носа, что приводит к хроническому насморку. Табачные яды влияют на зрительный нерв. Это приводит к изменению зрительного восприятия, а может привести и к полной слепоте.</a:t>
            </a:r>
            <a:endParaRPr lang="ru-RU" sz="36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2567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79463" y="784412"/>
            <a:ext cx="7583487" cy="1044388"/>
          </a:xfrm>
        </p:spPr>
        <p:txBody>
          <a:bodyPr/>
          <a:lstStyle/>
          <a:p>
            <a:r>
              <a:rPr lang="ru-RU" sz="4000" u="sng" dirty="0">
                <a:solidFill>
                  <a:srgbClr val="800000"/>
                </a:solidFill>
                <a:latin typeface="Times New Roman"/>
                <a:cs typeface="Times New Roman"/>
              </a:rPr>
              <a:t>Вред курения - языком математики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dirty="0">
                <a:solidFill>
                  <a:srgbClr val="FFFFFF"/>
                </a:solidFill>
                <a:latin typeface="Times New Roman"/>
                <a:cs typeface="Times New Roman"/>
              </a:rPr>
              <a:t>Страдающие органы:       </a:t>
            </a:r>
          </a:p>
          <a:p>
            <a:pPr marL="742950" indent="-742950">
              <a:buFont typeface="Wingdings" charset="0"/>
              <a:buAutoNum type="arabicPeriod"/>
            </a:pPr>
            <a:r>
              <a:rPr lang="ru-RU" sz="4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ЛЕГКИЕ</a:t>
            </a:r>
          </a:p>
          <a:p>
            <a:pPr marL="742950" indent="-742950">
              <a:buFont typeface="Wingdings" charset="0"/>
              <a:buAutoNum type="arabicPeriod"/>
            </a:pPr>
            <a:r>
              <a:rPr lang="ru-RU" sz="4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СЕРДЦЕ</a:t>
            </a:r>
          </a:p>
          <a:p>
            <a:pPr marL="742950" indent="-742950">
              <a:buFont typeface="Wingdings" charset="0"/>
              <a:buAutoNum type="arabicPeriod"/>
            </a:pPr>
            <a:r>
              <a:rPr lang="ru-RU" sz="4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ОРГАНЫ</a:t>
            </a:r>
            <a:r>
              <a:rPr lang="en-US" sz="4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ru-RU" sz="4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ЧУВСТВ</a:t>
            </a:r>
          </a:p>
          <a:p>
            <a:pPr marL="742950" indent="-742950">
              <a:buFont typeface="Wingdings" charset="0"/>
              <a:buAutoNum type="arabicPeriod"/>
            </a:pPr>
            <a:r>
              <a:rPr lang="ru-RU" sz="4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ИММУННАЯ СИСТЕМА</a:t>
            </a:r>
            <a:endParaRPr lang="ru-RU" sz="4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41854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624357" y="0"/>
            <a:ext cx="7583487" cy="1044388"/>
          </a:xfrm>
        </p:spPr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Задача 5  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23559" name="Rectangle 7"/>
          <p:cNvSpPr>
            <a:spLocks noGrp="1" noRot="1" noChangeArrowheads="1"/>
          </p:cNvSpPr>
          <p:nvPr>
            <p:ph idx="1"/>
          </p:nvPr>
        </p:nvSpPr>
        <p:spPr>
          <a:xfrm>
            <a:off x="420780" y="1276185"/>
            <a:ext cx="8216702" cy="5044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rgbClr val="142A49"/>
                </a:solidFill>
                <a:latin typeface="Times New Roman"/>
                <a:cs typeface="Times New Roman"/>
              </a:rPr>
              <a:t>Одна выкуренная сигарета нейтрализует 20 % витаминов от суточной нормы , что составляет 25 мг. Какова суточная потребность в витаминах для нашего организма?</a:t>
            </a:r>
          </a:p>
        </p:txBody>
      </p:sp>
    </p:spTree>
    <p:extLst>
      <p:ext uri="{BB962C8B-B14F-4D97-AF65-F5344CB8AC3E}">
        <p14:creationId xmlns:p14="http://schemas.microsoft.com/office/powerpoint/2010/main" val="3349886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7250" y="533920"/>
            <a:ext cx="8292890" cy="5874473"/>
          </a:xfrm>
        </p:spPr>
        <p:txBody>
          <a:bodyPr>
            <a:normAutofit/>
          </a:bodyPr>
          <a:lstStyle/>
          <a:p>
            <a:pPr algn="l"/>
            <a:endParaRPr lang="ru-RU" sz="3200" u="sng" dirty="0" smtClean="0">
              <a:solidFill>
                <a:srgbClr val="073E87"/>
              </a:solidFill>
            </a:endParaRPr>
          </a:p>
          <a:p>
            <a:pPr algn="l"/>
            <a:r>
              <a:rPr lang="ru-RU" sz="4400" u="sng" dirty="0" smtClean="0">
                <a:solidFill>
                  <a:srgbClr val="073E87"/>
                </a:solidFill>
                <a:latin typeface="Times New Roman"/>
                <a:cs typeface="Times New Roman"/>
              </a:rPr>
              <a:t>Решение:</a:t>
            </a:r>
          </a:p>
          <a:p>
            <a:pPr algn="l"/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20</a:t>
            </a:r>
            <a:r>
              <a:rPr lang="en-US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%</a:t>
            </a:r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=0,2</a:t>
            </a:r>
          </a:p>
          <a:p>
            <a:pPr algn="l"/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25 : 0,2 = 125 (мг) – суточная потребность организма в витаминах.</a:t>
            </a:r>
          </a:p>
          <a:p>
            <a:pPr algn="l"/>
            <a:r>
              <a:rPr lang="ru-RU" sz="4400" dirty="0" smtClean="0">
                <a:solidFill>
                  <a:srgbClr val="073E87"/>
                </a:solidFill>
                <a:latin typeface="Times New Roman"/>
                <a:cs typeface="Times New Roman"/>
              </a:rPr>
              <a:t>Ответ: 125 мг</a:t>
            </a:r>
            <a:endParaRPr lang="ru-RU" sz="4400" dirty="0">
              <a:solidFill>
                <a:srgbClr val="073E87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9196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4398" y="363915"/>
            <a:ext cx="848076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800000"/>
                </a:solidFill>
                <a:latin typeface="Times New Roman"/>
                <a:cs typeface="Times New Roman"/>
              </a:rPr>
              <a:t>Всемирная организация здравоохранения признает, что курение – это вид </a:t>
            </a:r>
            <a:r>
              <a:rPr lang="ru-RU" sz="3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наркомании</a:t>
            </a:r>
            <a:r>
              <a:rPr lang="ru-RU" sz="3200" dirty="0">
                <a:solidFill>
                  <a:srgbClr val="800000"/>
                </a:solidFill>
                <a:latin typeface="Times New Roman"/>
                <a:cs typeface="Times New Roman"/>
              </a:rPr>
              <a:t>, поэтому </a:t>
            </a:r>
            <a:r>
              <a:rPr lang="ru-RU" sz="3200" u="sng" dirty="0">
                <a:solidFill>
                  <a:srgbClr val="800000"/>
                </a:solidFill>
                <a:latin typeface="Times New Roman"/>
                <a:cs typeface="Times New Roman"/>
              </a:rPr>
              <a:t>запрещено продавать детям сигареты</a:t>
            </a:r>
            <a:r>
              <a:rPr lang="ru-RU" sz="3200" dirty="0">
                <a:solidFill>
                  <a:srgbClr val="800000"/>
                </a:solidFill>
                <a:latin typeface="Times New Roman"/>
                <a:cs typeface="Times New Roman"/>
              </a:rPr>
              <a:t>. </a:t>
            </a:r>
            <a:r>
              <a:rPr lang="ru-RU" sz="3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В общественных местах введен </a:t>
            </a:r>
            <a:r>
              <a:rPr lang="ru-RU" sz="3200" dirty="0">
                <a:solidFill>
                  <a:srgbClr val="800000"/>
                </a:solidFill>
                <a:latin typeface="Times New Roman"/>
                <a:cs typeface="Times New Roman"/>
              </a:rPr>
              <a:t>запрет на курение и не напрасно. Курение </a:t>
            </a:r>
            <a:r>
              <a:rPr lang="ru-RU" sz="3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замедляет физическое </a:t>
            </a:r>
            <a:r>
              <a:rPr lang="ru-RU" sz="3200" dirty="0">
                <a:solidFill>
                  <a:srgbClr val="800000"/>
                </a:solidFill>
                <a:latin typeface="Times New Roman"/>
                <a:cs typeface="Times New Roman"/>
              </a:rPr>
              <a:t>и психическое развитие. Ещё 100 лет назад французский доктор Декалзне пришел к убеждению, что даже незначительное курение вызывает у детей малокровие, расстройство </a:t>
            </a:r>
            <a:r>
              <a:rPr lang="ru-RU" sz="3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пищеварения.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Помните </a:t>
            </a:r>
            <a:r>
              <a:rPr lang="ru-RU" sz="3200" dirty="0">
                <a:solidFill>
                  <a:schemeClr val="bg1"/>
                </a:solidFill>
                <a:latin typeface="Times New Roman"/>
                <a:cs typeface="Times New Roman"/>
              </a:rPr>
              <a:t>- </a:t>
            </a:r>
            <a:r>
              <a:rPr lang="ru-RU" sz="3200" u="sng" dirty="0">
                <a:solidFill>
                  <a:schemeClr val="bg1"/>
                </a:solidFill>
                <a:latin typeface="Times New Roman"/>
                <a:cs typeface="Times New Roman"/>
              </a:rPr>
              <a:t>школьные годы </a:t>
            </a:r>
            <a:r>
              <a:rPr lang="ru-RU" sz="3200" dirty="0">
                <a:solidFill>
                  <a:schemeClr val="bg1"/>
                </a:solidFill>
                <a:latin typeface="Times New Roman"/>
                <a:cs typeface="Times New Roman"/>
              </a:rPr>
              <a:t>это годы роста, как физического так и умственного. 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57568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2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000090"/>
                </a:solidFill>
              </a:rPr>
              <a:t>Разминка для ума:</a:t>
            </a:r>
            <a:endParaRPr lang="ru-RU" u="sng" dirty="0">
              <a:solidFill>
                <a:srgbClr val="00009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79463" y="1324660"/>
            <a:ext cx="7583487" cy="420893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90"/>
                </a:solidFill>
              </a:rPr>
              <a:t>Задача 1: </a:t>
            </a:r>
            <a:r>
              <a:rPr lang="ru-RU" sz="3200" dirty="0" smtClean="0"/>
              <a:t>из чисел 21, 19, 30, 25, 3,12,9, 15, 6, 27 выберите такие три числа, сумма которых будет равна 50</a:t>
            </a:r>
          </a:p>
          <a:p>
            <a:endParaRPr lang="ru-RU" sz="3200" dirty="0"/>
          </a:p>
          <a:p>
            <a:r>
              <a:rPr lang="ru-RU" sz="3200" dirty="0" smtClean="0">
                <a:solidFill>
                  <a:srgbClr val="000090"/>
                </a:solidFill>
              </a:rPr>
              <a:t>Ответ: </a:t>
            </a:r>
            <a:r>
              <a:rPr lang="ru-RU" sz="3200" dirty="0" smtClean="0"/>
              <a:t>19, 6, 25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81039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79463" y="1150150"/>
            <a:ext cx="7583487" cy="420893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90"/>
                </a:solidFill>
              </a:rPr>
              <a:t>Задача 2: </a:t>
            </a:r>
            <a:r>
              <a:rPr lang="ru-RU" sz="3200" dirty="0" smtClean="0"/>
              <a:t>Какой цифрой оканчивается произведение чисел 13, 14, 15 ,16, 17 ?</a:t>
            </a:r>
          </a:p>
          <a:p>
            <a:endParaRPr lang="ru-RU" sz="3200" dirty="0"/>
          </a:p>
          <a:p>
            <a:r>
              <a:rPr lang="ru-RU" sz="3200" dirty="0" smtClean="0">
                <a:solidFill>
                  <a:srgbClr val="000090"/>
                </a:solidFill>
              </a:rPr>
              <a:t>Ответ: </a:t>
            </a:r>
            <a:r>
              <a:rPr lang="ru-RU" sz="3200" dirty="0" smtClean="0"/>
              <a:t>произведение оканчивается нулем.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72667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79463" y="1082285"/>
            <a:ext cx="7583487" cy="4208930"/>
          </a:xfrm>
        </p:spPr>
        <p:txBody>
          <a:bodyPr/>
          <a:lstStyle/>
          <a:p>
            <a:r>
              <a:rPr lang="ru-RU" sz="3200" dirty="0" smtClean="0">
                <a:solidFill>
                  <a:srgbClr val="000090"/>
                </a:solidFill>
              </a:rPr>
              <a:t>Задача 3: </a:t>
            </a:r>
            <a:r>
              <a:rPr lang="ru-RU" sz="3200" dirty="0" smtClean="0"/>
              <a:t>у каждой из трех сестер по одному брату. Сколько детей в семье?</a:t>
            </a:r>
          </a:p>
          <a:p>
            <a:endParaRPr lang="ru-RU" dirty="0"/>
          </a:p>
          <a:p>
            <a:r>
              <a:rPr lang="ru-RU" sz="3200" dirty="0" smtClean="0">
                <a:solidFill>
                  <a:srgbClr val="000090"/>
                </a:solidFill>
              </a:rPr>
              <a:t>Ответ: </a:t>
            </a:r>
            <a:endParaRPr lang="ru-RU" sz="3200" dirty="0">
              <a:solidFill>
                <a:srgbClr val="000090"/>
              </a:solidFill>
            </a:endParaRPr>
          </a:p>
        </p:txBody>
      </p:sp>
      <p:pic>
        <p:nvPicPr>
          <p:cNvPr id="4" name="Изображение 3" descr="1255715733_bpk8y3reymsxon2 (7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733" y="2762128"/>
            <a:ext cx="1585681" cy="2096015"/>
          </a:xfrm>
          <a:prstGeom prst="rect">
            <a:avLst/>
          </a:prstGeom>
        </p:spPr>
      </p:pic>
      <p:pic>
        <p:nvPicPr>
          <p:cNvPr id="5" name="Изображение 4" descr="1255715733_bpk8y3reymsxon2 (7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20" y="2762128"/>
            <a:ext cx="1585681" cy="2096015"/>
          </a:xfrm>
          <a:prstGeom prst="rect">
            <a:avLst/>
          </a:prstGeom>
        </p:spPr>
      </p:pic>
      <p:pic>
        <p:nvPicPr>
          <p:cNvPr id="6" name="Изображение 5" descr="1255715733_bpk8y3reymsxon2 (7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284" y="2762128"/>
            <a:ext cx="1585681" cy="2096015"/>
          </a:xfrm>
          <a:prstGeom prst="rect">
            <a:avLst/>
          </a:prstGeom>
        </p:spPr>
      </p:pic>
      <p:pic>
        <p:nvPicPr>
          <p:cNvPr id="7" name="Изображение 6" descr="1255715733_bpk8y3reymsxon2 (6)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710" y="5028239"/>
            <a:ext cx="8255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766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000090"/>
                </a:solidFill>
              </a:rPr>
              <a:t>Найдите соответствие:</a:t>
            </a:r>
            <a:endParaRPr lang="ru-RU" u="sng" dirty="0">
              <a:solidFill>
                <a:srgbClr val="00009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138292"/>
              </p:ext>
            </p:extLst>
          </p:nvPr>
        </p:nvGraphicFramePr>
        <p:xfrm>
          <a:off x="876405" y="1425388"/>
          <a:ext cx="7583488" cy="4986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744"/>
                <a:gridCol w="3791744"/>
              </a:tblGrid>
              <a:tr h="532318"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Вопрос: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Ответ:</a:t>
                      </a:r>
                      <a:endParaRPr lang="ru-RU" dirty="0"/>
                    </a:p>
                  </a:txBody>
                  <a:tcPr/>
                </a:tc>
              </a:tr>
              <a:tr h="87520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Действие, при помощи которого находится дробь от числа?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А)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Неправильная</a:t>
                      </a:r>
                      <a:endParaRPr lang="ru-RU" dirty="0"/>
                    </a:p>
                  </a:txBody>
                  <a:tcPr/>
                </a:tc>
              </a:tr>
              <a:tr h="87520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Сотая часть числа?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dirty="0" smtClean="0">
                          <a:effectLst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Б) Умножение</a:t>
                      </a:r>
                      <a:endParaRPr lang="ru-RU" dirty="0"/>
                    </a:p>
                  </a:txBody>
                  <a:tcPr/>
                </a:tc>
              </a:tr>
              <a:tr h="87520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Название дроби, у которой числитель больше знаменателя?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В) Деление</a:t>
                      </a:r>
                      <a:endParaRPr lang="ru-RU" dirty="0"/>
                    </a:p>
                  </a:txBody>
                  <a:tcPr/>
                </a:tc>
              </a:tr>
              <a:tr h="87520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 Если дробь неправильная, то обратная ей дробь будет … </a:t>
                      </a:r>
                      <a:r>
                        <a:rPr lang="ru-RU" dirty="0" smtClean="0">
                          <a:effectLst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Г) Процент</a:t>
                      </a:r>
                      <a:endParaRPr lang="ru-RU" dirty="0"/>
                    </a:p>
                  </a:txBody>
                  <a:tcPr/>
                </a:tc>
              </a:tr>
              <a:tr h="87520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5) Действие, при помощи которого находится число по его дроби</a:t>
                      </a:r>
                      <a:r>
                        <a:rPr lang="ru-RU" dirty="0" smtClean="0">
                          <a:effectLst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Д) Правильная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175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9463" y="956250"/>
            <a:ext cx="7583487" cy="42089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0090"/>
                </a:solidFill>
              </a:rPr>
              <a:t>Ответы:</a:t>
            </a:r>
          </a:p>
          <a:p>
            <a:pPr marL="0" indent="0">
              <a:buNone/>
            </a:pPr>
            <a:r>
              <a:rPr lang="ru-RU" sz="3200" dirty="0" smtClean="0"/>
              <a:t>1 – Б</a:t>
            </a:r>
          </a:p>
          <a:p>
            <a:pPr marL="0" indent="0">
              <a:buNone/>
            </a:pPr>
            <a:r>
              <a:rPr lang="ru-RU" sz="3200" dirty="0" smtClean="0"/>
              <a:t>2 – Г</a:t>
            </a:r>
          </a:p>
          <a:p>
            <a:pPr marL="0" indent="0">
              <a:buNone/>
            </a:pPr>
            <a:r>
              <a:rPr lang="ru-RU" sz="3200" dirty="0" smtClean="0"/>
              <a:t>3 - А</a:t>
            </a:r>
          </a:p>
          <a:p>
            <a:pPr marL="0" indent="0">
              <a:buNone/>
            </a:pPr>
            <a:r>
              <a:rPr lang="ru-RU" sz="3200" dirty="0" smtClean="0"/>
              <a:t>4 - Д</a:t>
            </a:r>
          </a:p>
          <a:p>
            <a:pPr marL="0" indent="0">
              <a:buNone/>
            </a:pPr>
            <a:r>
              <a:rPr lang="ru-RU" sz="3200" dirty="0" smtClean="0"/>
              <a:t>5 - 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25717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79463" y="784412"/>
            <a:ext cx="7583487" cy="1044388"/>
          </a:xfrm>
        </p:spPr>
        <p:txBody>
          <a:bodyPr/>
          <a:lstStyle/>
          <a:p>
            <a:r>
              <a:rPr lang="ru-RU" sz="4000" u="sng" dirty="0">
                <a:solidFill>
                  <a:srgbClr val="800000"/>
                </a:solidFill>
                <a:latin typeface="Times New Roman"/>
                <a:cs typeface="Times New Roman"/>
              </a:rPr>
              <a:t>Вред курения - языком математики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>
                <a:latin typeface="Times New Roman"/>
                <a:cs typeface="Times New Roman"/>
              </a:rPr>
              <a:t>Страдающие органы:       </a:t>
            </a:r>
          </a:p>
          <a:p>
            <a:pPr>
              <a:buFont typeface="Wingdings" charset="0"/>
              <a:buNone/>
            </a:pPr>
            <a:r>
              <a:rPr lang="ru-RU" sz="4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1. ЛЕГКИЕ</a:t>
            </a:r>
            <a:endParaRPr lang="ru-RU" sz="4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2378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703085"/>
            <a:ext cx="8229600" cy="72951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Задача 1</a:t>
            </a:r>
            <a:br>
              <a:rPr lang="ru-RU" dirty="0" smtClean="0">
                <a:latin typeface="Times New Roman"/>
                <a:cs typeface="Times New Roman"/>
              </a:rPr>
            </a:b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1071007"/>
            <a:ext cx="82296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142A49"/>
                </a:solidFill>
                <a:latin typeface="Times New Roman"/>
                <a:cs typeface="Times New Roman"/>
              </a:rPr>
              <a:t>В </a:t>
            </a:r>
            <a:r>
              <a:rPr lang="ru-RU" sz="3600" dirty="0">
                <a:solidFill>
                  <a:srgbClr val="142A49"/>
                </a:solidFill>
                <a:latin typeface="Times New Roman"/>
                <a:cs typeface="Times New Roman"/>
              </a:rPr>
              <a:t>России каждый год около </a:t>
            </a:r>
            <a:r>
              <a:rPr lang="ru-RU" sz="3600" dirty="0" smtClean="0">
                <a:solidFill>
                  <a:srgbClr val="142A49"/>
                </a:solidFill>
                <a:latin typeface="Times New Roman"/>
                <a:cs typeface="Times New Roman"/>
              </a:rPr>
              <a:t>миллиона </a:t>
            </a:r>
            <a:r>
              <a:rPr lang="ru-RU" sz="3600" dirty="0" smtClean="0">
                <a:solidFill>
                  <a:srgbClr val="142A49"/>
                </a:solidFill>
                <a:latin typeface="Times New Roman"/>
                <a:cs typeface="Times New Roman"/>
              </a:rPr>
              <a:t>человек </a:t>
            </a:r>
            <a:r>
              <a:rPr lang="ru-RU" sz="3600" dirty="0">
                <a:solidFill>
                  <a:srgbClr val="142A49"/>
                </a:solidFill>
                <a:latin typeface="Times New Roman"/>
                <a:cs typeface="Times New Roman"/>
              </a:rPr>
              <a:t>умирают от болезней, причинами которых стало курение. </a:t>
            </a:r>
            <a:r>
              <a:rPr lang="ru-RU" sz="3600" dirty="0" smtClean="0">
                <a:solidFill>
                  <a:srgbClr val="142A49"/>
                </a:solidFill>
                <a:latin typeface="Times New Roman"/>
                <a:cs typeface="Times New Roman"/>
              </a:rPr>
              <a:t>Наибольшую </a:t>
            </a:r>
            <a:r>
              <a:rPr lang="ru-RU" sz="3600" dirty="0">
                <a:solidFill>
                  <a:srgbClr val="142A49"/>
                </a:solidFill>
                <a:latin typeface="Times New Roman"/>
                <a:cs typeface="Times New Roman"/>
              </a:rPr>
              <a:t>распространённость занимает рак легких</a:t>
            </a:r>
            <a:r>
              <a:rPr lang="ru-RU" sz="3600" dirty="0" smtClean="0">
                <a:solidFill>
                  <a:srgbClr val="142A49"/>
                </a:solidFill>
                <a:latin typeface="Times New Roman"/>
                <a:cs typeface="Times New Roman"/>
              </a:rPr>
              <a:t>.</a:t>
            </a:r>
          </a:p>
          <a:p>
            <a:r>
              <a:rPr lang="ru-RU" sz="3600" dirty="0" smtClean="0">
                <a:solidFill>
                  <a:srgbClr val="142A49"/>
                </a:solidFill>
                <a:latin typeface="Times New Roman"/>
                <a:cs typeface="Times New Roman"/>
              </a:rPr>
              <a:t>1</a:t>
            </a:r>
            <a:r>
              <a:rPr lang="ru-RU" sz="3600" dirty="0" smtClean="0">
                <a:solidFill>
                  <a:srgbClr val="142A49"/>
                </a:solidFill>
                <a:latin typeface="Times New Roman"/>
                <a:cs typeface="Times New Roman"/>
              </a:rPr>
              <a:t>/5 </a:t>
            </a:r>
            <a:r>
              <a:rPr lang="ru-RU" sz="3600" dirty="0" smtClean="0">
                <a:solidFill>
                  <a:srgbClr val="142A49"/>
                </a:solidFill>
                <a:latin typeface="Times New Roman"/>
                <a:cs typeface="Times New Roman"/>
              </a:rPr>
              <a:t>часть людей, работающих в офисе, курильщики. Сколько  человек работает в офисе, если портят себе легкие </a:t>
            </a:r>
            <a:r>
              <a:rPr lang="ru-RU" sz="3600" dirty="0" smtClean="0">
                <a:solidFill>
                  <a:srgbClr val="142A49"/>
                </a:solidFill>
                <a:latin typeface="Times New Roman"/>
                <a:cs typeface="Times New Roman"/>
              </a:rPr>
              <a:t>60</a:t>
            </a:r>
            <a:r>
              <a:rPr lang="ru-RU" sz="3600" dirty="0" smtClean="0">
                <a:solidFill>
                  <a:srgbClr val="142A49"/>
                </a:solidFill>
                <a:latin typeface="Times New Roman"/>
                <a:cs typeface="Times New Roman"/>
              </a:rPr>
              <a:t> </a:t>
            </a:r>
            <a:r>
              <a:rPr lang="ru-RU" sz="3600" dirty="0" smtClean="0">
                <a:solidFill>
                  <a:srgbClr val="142A49"/>
                </a:solidFill>
                <a:latin typeface="Times New Roman"/>
                <a:cs typeface="Times New Roman"/>
              </a:rPr>
              <a:t>человека?</a:t>
            </a:r>
          </a:p>
          <a:p>
            <a:endParaRPr lang="ru-R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87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arp dir="in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Революция">
  <a:themeElements>
    <a:clrScheme name="Революция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Революция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Революция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Революция.thmx</Template>
  <TotalTime>172</TotalTime>
  <Words>709</Words>
  <Application>Microsoft Macintosh PowerPoint</Application>
  <PresentationFormat>Экран (4:3)</PresentationFormat>
  <Paragraphs>94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Революция</vt:lpstr>
      <vt:lpstr>Вред курения на языке математики</vt:lpstr>
      <vt:lpstr>Цели урока:</vt:lpstr>
      <vt:lpstr>Разминка для ума:</vt:lpstr>
      <vt:lpstr>Презентация PowerPoint</vt:lpstr>
      <vt:lpstr>Презентация PowerPoint</vt:lpstr>
      <vt:lpstr>Найдите соответствие:</vt:lpstr>
      <vt:lpstr>Презентация PowerPoint</vt:lpstr>
      <vt:lpstr>Вред курения - языком математики</vt:lpstr>
      <vt:lpstr>Задача 1 </vt:lpstr>
      <vt:lpstr>Презентация PowerPoint</vt:lpstr>
      <vt:lpstr>Вред курения - языком математики</vt:lpstr>
      <vt:lpstr>Задача 2</vt:lpstr>
      <vt:lpstr>Презентация PowerPoint</vt:lpstr>
      <vt:lpstr>Задача 3</vt:lpstr>
      <vt:lpstr>Презентация PowerPoint</vt:lpstr>
      <vt:lpstr>     </vt:lpstr>
      <vt:lpstr>Вред курения - языком математики</vt:lpstr>
      <vt:lpstr>Задача 4</vt:lpstr>
      <vt:lpstr>Презентация PowerPoint</vt:lpstr>
      <vt:lpstr>Презентация PowerPoint</vt:lpstr>
      <vt:lpstr>Вред курения - языком математики</vt:lpstr>
      <vt:lpstr>Задача 5  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задач. Нахождение числа по его дроби.</dc:title>
  <dc:creator>iMac</dc:creator>
  <cp:lastModifiedBy>nikolay cherneta</cp:lastModifiedBy>
  <cp:revision>48</cp:revision>
  <cp:lastPrinted>2015-12-07T08:58:30Z</cp:lastPrinted>
  <dcterms:created xsi:type="dcterms:W3CDTF">2013-11-25T18:25:57Z</dcterms:created>
  <dcterms:modified xsi:type="dcterms:W3CDTF">2015-12-07T09:59:31Z</dcterms:modified>
</cp:coreProperties>
</file>