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75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784AA-87F9-485A-8F41-0CECF8DFD952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E3AAC-3D99-40DD-A13D-440B3F352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E3AAC-3D99-40DD-A13D-440B3F3520E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2BBF-B4D9-4685-A635-2C4A65429D0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D38-D40B-477B-BBBD-45B4D7302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2BBF-B4D9-4685-A635-2C4A65429D0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D38-D40B-477B-BBBD-45B4D7302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2BBF-B4D9-4685-A635-2C4A65429D0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D38-D40B-477B-BBBD-45B4D7302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2BBF-B4D9-4685-A635-2C4A65429D0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D38-D40B-477B-BBBD-45B4D7302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2BBF-B4D9-4685-A635-2C4A65429D0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D38-D40B-477B-BBBD-45B4D7302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2BBF-B4D9-4685-A635-2C4A65429D0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D38-D40B-477B-BBBD-45B4D7302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2BBF-B4D9-4685-A635-2C4A65429D0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D38-D40B-477B-BBBD-45B4D7302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2BBF-B4D9-4685-A635-2C4A65429D0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D38-D40B-477B-BBBD-45B4D7302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2BBF-B4D9-4685-A635-2C4A65429D0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D38-D40B-477B-BBBD-45B4D7302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2BBF-B4D9-4685-A635-2C4A65429D0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D38-D40B-477B-BBBD-45B4D7302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2BBF-B4D9-4685-A635-2C4A65429D0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D38-D40B-477B-BBBD-45B4D7302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F2BBF-B4D9-4685-A635-2C4A65429D0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64D38-D40B-477B-BBBD-45B4D7302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Мфрина\Desktop\28e14e9a8a18e1fca2e00fd59b9c619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17292"/>
            <a:ext cx="6929486" cy="60621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C:\Users\Мфрина\Desktop\img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7" y="1857364"/>
            <a:ext cx="3521893" cy="2071702"/>
          </a:xfrm>
          <a:prstGeom prst="rect">
            <a:avLst/>
          </a:prstGeom>
          <a:noFill/>
        </p:spPr>
      </p:pic>
      <p:pic>
        <p:nvPicPr>
          <p:cNvPr id="25603" name="Picture 3" descr="C:\Users\Мфрина\Desktop\12497_html_3a29386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714488"/>
            <a:ext cx="4010025" cy="22955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43636" y="3786190"/>
            <a:ext cx="1071570" cy="285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 855,</a:t>
            </a:r>
          </a:p>
          <a:p>
            <a:r>
              <a:rPr lang="ru-RU" dirty="0" smtClean="0"/>
              <a:t>№858, </a:t>
            </a:r>
          </a:p>
          <a:p>
            <a:r>
              <a:rPr lang="ru-RU" dirty="0" smtClean="0"/>
              <a:t>№860</a:t>
            </a:r>
          </a:p>
          <a:p>
            <a:r>
              <a:rPr lang="ru-RU" dirty="0" smtClean="0"/>
              <a:t>Стр.48 ОГЭ-2016 №4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15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01080" cy="4114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0540"/>
                <a:gridCol w="4200540"/>
              </a:tblGrid>
              <a:tr h="587831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2</a:t>
                      </a:r>
                      <a:endParaRPr lang="ru-RU" dirty="0"/>
                    </a:p>
                  </a:txBody>
                  <a:tcPr/>
                </a:tc>
              </a:tr>
              <a:tr h="587831">
                <a:tc>
                  <a:txBody>
                    <a:bodyPr/>
                    <a:lstStyle/>
                    <a:p>
                      <a:r>
                        <a:rPr lang="ru-RU" dirty="0" smtClean="0"/>
                        <a:t>1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1Б</a:t>
                      </a:r>
                      <a:endParaRPr lang="ru-RU" dirty="0"/>
                    </a:p>
                  </a:txBody>
                  <a:tcPr/>
                </a:tc>
              </a:tr>
              <a:tr h="587831">
                <a:tc>
                  <a:txBody>
                    <a:bodyPr/>
                    <a:lstStyle/>
                    <a:p>
                      <a:r>
                        <a:rPr lang="ru-RU" dirty="0" smtClean="0"/>
                        <a:t>2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Б</a:t>
                      </a:r>
                      <a:endParaRPr lang="ru-RU" dirty="0"/>
                    </a:p>
                  </a:txBody>
                  <a:tcPr/>
                </a:tc>
              </a:tr>
              <a:tr h="587831">
                <a:tc>
                  <a:txBody>
                    <a:bodyPr/>
                    <a:lstStyle/>
                    <a:p>
                      <a:r>
                        <a:rPr lang="ru-RU" dirty="0" smtClean="0"/>
                        <a:t>3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В</a:t>
                      </a:r>
                      <a:endParaRPr lang="ru-RU" dirty="0"/>
                    </a:p>
                  </a:txBody>
                  <a:tcPr/>
                </a:tc>
              </a:tr>
              <a:tr h="587831">
                <a:tc>
                  <a:txBody>
                    <a:bodyPr/>
                    <a:lstStyle/>
                    <a:p>
                      <a:r>
                        <a:rPr lang="ru-RU" dirty="0" smtClean="0"/>
                        <a:t>4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В</a:t>
                      </a:r>
                      <a:endParaRPr lang="ru-RU" dirty="0"/>
                    </a:p>
                  </a:txBody>
                  <a:tcPr/>
                </a:tc>
              </a:tr>
              <a:tr h="587831">
                <a:tc>
                  <a:txBody>
                    <a:bodyPr/>
                    <a:lstStyle/>
                    <a:p>
                      <a:r>
                        <a:rPr lang="ru-RU" dirty="0" smtClean="0"/>
                        <a:t>5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А</a:t>
                      </a:r>
                      <a:endParaRPr lang="ru-RU" dirty="0"/>
                    </a:p>
                  </a:txBody>
                  <a:tcPr/>
                </a:tc>
              </a:tr>
              <a:tr h="587831">
                <a:tc>
                  <a:txBody>
                    <a:bodyPr/>
                    <a:lstStyle/>
                    <a:p>
                      <a:r>
                        <a:rPr lang="ru-RU" dirty="0" smtClean="0"/>
                        <a:t>6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Сегодня на уроке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Я научился ….</a:t>
            </a:r>
          </a:p>
          <a:p>
            <a:r>
              <a:rPr lang="ru-RU" dirty="0" smtClean="0"/>
              <a:t>Мне было интересно ….</a:t>
            </a:r>
          </a:p>
          <a:p>
            <a:r>
              <a:rPr lang="ru-RU" dirty="0" smtClean="0"/>
              <a:t>Мне было непонятно …</a:t>
            </a:r>
          </a:p>
          <a:p>
            <a:r>
              <a:rPr lang="ru-RU" dirty="0" smtClean="0"/>
              <a:t>Мне понравилось ….</a:t>
            </a:r>
          </a:p>
          <a:p>
            <a:r>
              <a:rPr lang="ru-RU" dirty="0" smtClean="0"/>
              <a:t>Мне было трудно ….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25,26</a:t>
            </a:r>
          </a:p>
          <a:p>
            <a:r>
              <a:rPr lang="ru-RU" dirty="0" smtClean="0"/>
              <a:t>Упражнение 24 (3,4,6)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 Спасибо </a:t>
            </a:r>
            <a:r>
              <a:rPr lang="ru-RU" dirty="0" smtClean="0"/>
              <a:t>за внимание и работу на уроке!</a:t>
            </a:r>
          </a:p>
          <a:p>
            <a:endParaRPr lang="ru-RU" dirty="0"/>
          </a:p>
        </p:txBody>
      </p:sp>
      <p:pic>
        <p:nvPicPr>
          <p:cNvPr id="26627" name="Picture 3" descr="C:\Users\Мфрина\Desktop\смайлики_4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50" y="3043238"/>
            <a:ext cx="1710980" cy="1385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000" dirty="0" smtClean="0"/>
              <a:t>Колебательное движение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Колебания  широко представлены как в живой, так и в неживой природе.</a:t>
            </a:r>
          </a:p>
          <a:p>
            <a:r>
              <a:rPr lang="uk-UA" dirty="0">
                <a:latin typeface="Arial" pitchFamily="34" charset="0"/>
                <a:cs typeface="Arial" pitchFamily="34" charset="0"/>
              </a:rPr>
              <a:t>	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Они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проявляют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себя</a:t>
            </a:r>
            <a:r>
              <a:rPr lang="uk-UA" dirty="0">
                <a:latin typeface="Arial" pitchFamily="34" charset="0"/>
                <a:cs typeface="Arial" pitchFamily="34" charset="0"/>
              </a:rPr>
              <a:t> и в масштабах атома, и в масштабах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Вселенной</a:t>
            </a:r>
            <a:r>
              <a:rPr lang="uk-UA" dirty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·Колебания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жизненно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необходимы</a:t>
            </a:r>
            <a:r>
              <a:rPr lang="uk-UA" dirty="0">
                <a:latin typeface="Arial" pitchFamily="34" charset="0"/>
                <a:cs typeface="Arial" pitchFamily="34" charset="0"/>
              </a:rPr>
              <a:t>: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благодаря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им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мы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слышим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дышим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говорим</a:t>
            </a:r>
            <a:r>
              <a:rPr lang="uk-UA" dirty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latin typeface="Arial" pitchFamily="34" charset="0"/>
                <a:cs typeface="Arial" pitchFamily="34" charset="0"/>
              </a:rPr>
              <a:t>	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Они</a:t>
            </a:r>
            <a:r>
              <a:rPr lang="uk-UA" dirty="0">
                <a:latin typeface="Arial" pitchFamily="34" charset="0"/>
                <a:cs typeface="Arial" pitchFamily="34" charset="0"/>
              </a:rPr>
              <a:t> же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могут</a:t>
            </a:r>
            <a:r>
              <a:rPr lang="uk-UA" dirty="0">
                <a:latin typeface="Arial" pitchFamily="34" charset="0"/>
                <a:cs typeface="Arial" pitchFamily="34" charset="0"/>
              </a:rPr>
              <a:t> стать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причиной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разрушений</a:t>
            </a:r>
            <a:r>
              <a:rPr lang="uk-UA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катаклизмов</a:t>
            </a:r>
            <a:r>
              <a:rPr lang="uk-UA" dirty="0"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latin typeface="Arial" pitchFamily="34" charset="0"/>
                <a:cs typeface="Arial" pitchFamily="34" charset="0"/>
              </a:rPr>
              <a:t>	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Знание</a:t>
            </a:r>
            <a:r>
              <a:rPr lang="uk-UA" dirty="0">
                <a:latin typeface="Arial" pitchFamily="34" charset="0"/>
                <a:cs typeface="Arial" pitchFamily="34" charset="0"/>
              </a:rPr>
              <a:t> о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колебаниях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необходимы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специалистам</a:t>
            </a:r>
            <a:r>
              <a:rPr lang="uk-UA" dirty="0">
                <a:latin typeface="Arial" pitchFamily="34" charset="0"/>
                <a:cs typeface="Arial" pitchFamily="34" charset="0"/>
              </a:rPr>
              <a:t> при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сооружении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мостов</a:t>
            </a:r>
            <a:r>
              <a:rPr lang="uk-UA" dirty="0">
                <a:latin typeface="Arial" pitchFamily="34" charset="0"/>
                <a:cs typeface="Arial" pitchFamily="34" charset="0"/>
              </a:rPr>
              <a:t> и домов,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судов</a:t>
            </a:r>
            <a:r>
              <a:rPr lang="uk-UA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самолетов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радиотехнической</a:t>
            </a:r>
            <a:r>
              <a:rPr lang="uk-UA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звуковой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аппаратуры</a:t>
            </a:r>
            <a:r>
              <a:rPr lang="uk-UA" dirty="0">
                <a:latin typeface="Arial" pitchFamily="34" charset="0"/>
                <a:cs typeface="Arial" pitchFamily="34" charset="0"/>
              </a:rPr>
              <a:t> и так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далее</a:t>
            </a:r>
            <a:r>
              <a:rPr lang="uk-UA" dirty="0"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Мфрина\Desktop\depositphotos_1650612-Colourful-floa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04"/>
            <a:ext cx="3240000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4" descr="5c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3571876"/>
            <a:ext cx="3397650" cy="20964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Определение колебательного движения</a:t>
            </a:r>
            <a:r>
              <a:rPr lang="ru-RU" dirty="0" smtClean="0"/>
              <a:t>: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движение, которое повторяется через определенный промежуток времени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600" b="1" dirty="0" smtClean="0">
                <a:solidFill>
                  <a:schemeClr val="tx2"/>
                </a:solidFill>
              </a:rPr>
              <a:t>Амплитуда</a:t>
            </a:r>
            <a:r>
              <a:rPr lang="ru-RU" sz="3600" dirty="0" smtClean="0">
                <a:solidFill>
                  <a:schemeClr val="tx2"/>
                </a:solidFill>
              </a:rPr>
              <a:t> – </a:t>
            </a:r>
            <a:r>
              <a:rPr lang="ru-RU" i="1" dirty="0" smtClean="0">
                <a:solidFill>
                  <a:schemeClr val="tx2"/>
                </a:solidFill>
              </a:rPr>
              <a:t>модуль наибольшего смещения от положения равновесия</a:t>
            </a:r>
            <a:r>
              <a:rPr lang="ru-RU" sz="3600" dirty="0" smtClean="0">
                <a:solidFill>
                  <a:schemeClr val="tx2"/>
                </a:solidFill>
              </a:rPr>
              <a:t>.</a:t>
            </a:r>
            <a:r>
              <a:rPr lang="en-US" sz="3600" dirty="0" smtClean="0">
                <a:solidFill>
                  <a:schemeClr val="tx2"/>
                </a:solidFill>
                <a:cs typeface="Times New Roman" pitchFamily="18" charset="0"/>
              </a:rPr>
              <a:t>[</a:t>
            </a:r>
            <a:r>
              <a:rPr lang="ru-RU" sz="3600" dirty="0" smtClean="0">
                <a:solidFill>
                  <a:schemeClr val="tx2"/>
                </a:solidFill>
                <a:cs typeface="Times New Roman" pitchFamily="18" charset="0"/>
              </a:rPr>
              <a:t>А</a:t>
            </a:r>
            <a:r>
              <a:rPr lang="en-US" sz="3600" dirty="0" smtClean="0">
                <a:solidFill>
                  <a:schemeClr val="tx2"/>
                </a:solidFill>
                <a:cs typeface="Times New Roman" pitchFamily="18" charset="0"/>
              </a:rPr>
              <a:t>]</a:t>
            </a:r>
            <a:r>
              <a:rPr lang="ru-RU" sz="3600" dirty="0" err="1" smtClean="0">
                <a:solidFill>
                  <a:schemeClr val="tx2"/>
                </a:solidFill>
                <a:cs typeface="Times New Roman" pitchFamily="18" charset="0"/>
              </a:rPr>
              <a:t>=м</a:t>
            </a:r>
            <a:r>
              <a:rPr lang="ru-RU" sz="3600" dirty="0" smtClean="0">
                <a:solidFill>
                  <a:schemeClr val="tx2"/>
                </a:solidFill>
                <a:cs typeface="Times New Roman" pitchFamily="18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600" b="1" dirty="0" smtClean="0">
                <a:solidFill>
                  <a:schemeClr val="tx2"/>
                </a:solidFill>
                <a:cs typeface="Times New Roman" pitchFamily="18" charset="0"/>
              </a:rPr>
              <a:t>Период</a:t>
            </a:r>
            <a:r>
              <a:rPr lang="ru-RU" sz="4000" b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cs typeface="Times New Roman" pitchFamily="18" charset="0"/>
              </a:rPr>
              <a:t>– </a:t>
            </a:r>
            <a:r>
              <a:rPr lang="ru-RU" i="1" dirty="0" smtClean="0">
                <a:solidFill>
                  <a:schemeClr val="tx2"/>
                </a:solidFill>
                <a:cs typeface="Times New Roman" pitchFamily="18" charset="0"/>
              </a:rPr>
              <a:t>промежуток времени, за которое происходит одно полное колебание</a:t>
            </a:r>
            <a:r>
              <a:rPr lang="ru-RU" b="1" i="1" dirty="0" smtClean="0">
                <a:solidFill>
                  <a:schemeClr val="tx2"/>
                </a:solidFill>
                <a:cs typeface="Times New Roman" pitchFamily="18" charset="0"/>
              </a:rPr>
              <a:t>.</a:t>
            </a:r>
            <a:r>
              <a:rPr lang="en-US" sz="3600" dirty="0" smtClean="0">
                <a:solidFill>
                  <a:schemeClr val="tx2"/>
                </a:solidFill>
                <a:cs typeface="Times New Roman" pitchFamily="18" charset="0"/>
              </a:rPr>
              <a:t>[</a:t>
            </a:r>
            <a:r>
              <a:rPr lang="ru-RU" sz="3600" dirty="0" smtClean="0">
                <a:solidFill>
                  <a:schemeClr val="tx2"/>
                </a:solidFill>
                <a:cs typeface="Times New Roman" pitchFamily="18" charset="0"/>
              </a:rPr>
              <a:t>Т</a:t>
            </a:r>
            <a:r>
              <a:rPr lang="en-US" sz="3600" dirty="0" smtClean="0">
                <a:solidFill>
                  <a:schemeClr val="tx2"/>
                </a:solidFill>
                <a:cs typeface="Times New Roman" pitchFamily="18" charset="0"/>
              </a:rPr>
              <a:t>]</a:t>
            </a:r>
            <a:r>
              <a:rPr lang="ru-RU" sz="3600" dirty="0" err="1" smtClean="0">
                <a:solidFill>
                  <a:schemeClr val="tx2"/>
                </a:solidFill>
                <a:cs typeface="Times New Roman" pitchFamily="18" charset="0"/>
              </a:rPr>
              <a:t>=с</a:t>
            </a:r>
            <a:r>
              <a:rPr lang="ru-RU" sz="3600" dirty="0" smtClean="0">
                <a:solidFill>
                  <a:schemeClr val="tx2"/>
                </a:solidFill>
                <a:cs typeface="Times New Roman" pitchFamily="18" charset="0"/>
              </a:rPr>
              <a:t>.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>
                <a:solidFill>
                  <a:schemeClr val="tx2"/>
                </a:solidFill>
                <a:cs typeface="Times New Roman" pitchFamily="18" charset="0"/>
              </a:rPr>
              <a:t>Т= </a:t>
            </a:r>
            <a:r>
              <a:rPr lang="en-US" sz="3600" b="1" dirty="0" smtClean="0">
                <a:solidFill>
                  <a:schemeClr val="tx2"/>
                </a:solidFill>
                <a:cs typeface="Times New Roman" pitchFamily="18" charset="0"/>
              </a:rPr>
              <a:t>t/N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 smtClean="0">
                <a:solidFill>
                  <a:schemeClr val="tx2"/>
                </a:solidFill>
                <a:cs typeface="Times New Roman" pitchFamily="18" charset="0"/>
              </a:rPr>
              <a:t>3</a:t>
            </a:r>
            <a:r>
              <a:rPr lang="ru-RU" sz="4000" b="1" dirty="0" smtClean="0">
                <a:solidFill>
                  <a:schemeClr val="tx2"/>
                </a:solidFill>
                <a:cs typeface="Times New Roman" pitchFamily="18" charset="0"/>
              </a:rPr>
              <a:t>. </a:t>
            </a:r>
            <a:r>
              <a:rPr lang="ru-RU" sz="3600" b="1" dirty="0" smtClean="0">
                <a:solidFill>
                  <a:schemeClr val="tx2"/>
                </a:solidFill>
                <a:cs typeface="Times New Roman" pitchFamily="18" charset="0"/>
              </a:rPr>
              <a:t>Частота </a:t>
            </a:r>
            <a:r>
              <a:rPr lang="ru-RU" sz="4000" b="1" dirty="0" smtClean="0">
                <a:solidFill>
                  <a:schemeClr val="tx2"/>
                </a:solidFill>
                <a:cs typeface="Times New Roman" pitchFamily="18" charset="0"/>
              </a:rPr>
              <a:t> - </a:t>
            </a:r>
            <a:r>
              <a:rPr lang="ru-RU" i="1" dirty="0" smtClean="0">
                <a:solidFill>
                  <a:schemeClr val="tx2"/>
                </a:solidFill>
                <a:cs typeface="Times New Roman" pitchFamily="18" charset="0"/>
              </a:rPr>
              <a:t>число колебаний за 1с. 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[</a:t>
            </a:r>
            <a:r>
              <a:rPr lang="ru-RU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tx2"/>
                </a:solidFill>
                <a:cs typeface="Times New Roman" pitchFamily="18" charset="0"/>
              </a:rPr>
              <a:t>ν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]</a:t>
            </a:r>
            <a:r>
              <a:rPr lang="ru-RU" dirty="0" smtClean="0">
                <a:solidFill>
                  <a:schemeClr val="tx2"/>
                </a:solidFill>
                <a:cs typeface="Times New Roman" pitchFamily="18" charset="0"/>
              </a:rPr>
              <a:t>= 1/с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el-GR" sz="3600" dirty="0" smtClean="0">
                <a:solidFill>
                  <a:schemeClr val="tx2"/>
                </a:solidFill>
                <a:cs typeface="Times New Roman" pitchFamily="18" charset="0"/>
              </a:rPr>
              <a:t>ν</a:t>
            </a:r>
            <a:r>
              <a:rPr lang="ru-RU" sz="3600" dirty="0" smtClean="0">
                <a:solidFill>
                  <a:schemeClr val="tx2"/>
                </a:solidFill>
                <a:cs typeface="Times New Roman" pitchFamily="18" charset="0"/>
              </a:rPr>
              <a:t>=</a:t>
            </a:r>
            <a:r>
              <a:rPr lang="en-US" sz="3600" b="1" dirty="0" smtClean="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ru-RU" sz="3600" b="1" dirty="0" smtClean="0">
                <a:solidFill>
                  <a:schemeClr val="tx2"/>
                </a:solidFill>
                <a:cs typeface="Times New Roman" pitchFamily="18" charset="0"/>
              </a:rPr>
              <a:t>/</a:t>
            </a:r>
            <a:r>
              <a:rPr lang="en-US" sz="3600" b="1" dirty="0" smtClean="0">
                <a:solidFill>
                  <a:schemeClr val="tx2"/>
                </a:solidFill>
                <a:cs typeface="Times New Roman" pitchFamily="18" charset="0"/>
              </a:rPr>
              <a:t>t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3" name="Picture 1" descr="C:\Users\Мфрина\Desktop\0007-007-Osnovnye-formuly-garmonicheskogo-kolebani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uk-UA" dirty="0" smtClean="0"/>
              <a:t>1.Колебания, </a:t>
            </a:r>
            <a:r>
              <a:rPr lang="uk-UA" dirty="0" err="1" smtClean="0"/>
              <a:t>которые</a:t>
            </a:r>
            <a:r>
              <a:rPr lang="uk-UA" dirty="0" smtClean="0"/>
              <a:t> </a:t>
            </a:r>
            <a:r>
              <a:rPr lang="uk-UA" dirty="0" err="1" smtClean="0"/>
              <a:t>происходят</a:t>
            </a:r>
            <a:r>
              <a:rPr lang="uk-UA" dirty="0" smtClean="0"/>
              <a:t> в </a:t>
            </a:r>
            <a:r>
              <a:rPr lang="uk-UA" dirty="0" err="1" smtClean="0"/>
              <a:t>колебательной</a:t>
            </a:r>
            <a:r>
              <a:rPr lang="uk-UA" dirty="0" smtClean="0"/>
              <a:t> </a:t>
            </a:r>
            <a:r>
              <a:rPr lang="uk-UA" dirty="0" err="1" smtClean="0"/>
              <a:t>системе</a:t>
            </a:r>
            <a:r>
              <a:rPr lang="uk-UA" dirty="0" smtClean="0"/>
              <a:t> за </a:t>
            </a:r>
            <a:r>
              <a:rPr lang="uk-UA" dirty="0" err="1" smtClean="0"/>
              <a:t>счет</a:t>
            </a:r>
            <a:r>
              <a:rPr lang="uk-UA" dirty="0" smtClean="0"/>
              <a:t> </a:t>
            </a:r>
            <a:r>
              <a:rPr lang="uk-UA" dirty="0" err="1" smtClean="0"/>
              <a:t>внутренних</a:t>
            </a:r>
            <a:r>
              <a:rPr lang="uk-UA" dirty="0" smtClean="0"/>
              <a:t> сил </a:t>
            </a:r>
            <a:r>
              <a:rPr lang="uk-UA" dirty="0" err="1" smtClean="0"/>
              <a:t>после</a:t>
            </a:r>
            <a:r>
              <a:rPr lang="uk-UA" dirty="0" smtClean="0"/>
              <a:t> </a:t>
            </a:r>
            <a:r>
              <a:rPr lang="uk-UA" dirty="0" err="1" smtClean="0"/>
              <a:t>выведения</a:t>
            </a:r>
            <a:r>
              <a:rPr lang="uk-UA" dirty="0" smtClean="0"/>
              <a:t> </a:t>
            </a:r>
            <a:r>
              <a:rPr lang="uk-UA" dirty="0" err="1" smtClean="0"/>
              <a:t>системы</a:t>
            </a:r>
            <a:r>
              <a:rPr lang="uk-UA" dirty="0" smtClean="0"/>
              <a:t> </a:t>
            </a:r>
            <a:r>
              <a:rPr lang="uk-UA" dirty="0" err="1" smtClean="0"/>
              <a:t>из</a:t>
            </a:r>
            <a:r>
              <a:rPr lang="uk-UA" dirty="0" smtClean="0"/>
              <a:t> </a:t>
            </a:r>
            <a:r>
              <a:rPr lang="uk-UA" dirty="0" err="1" smtClean="0"/>
              <a:t>положения</a:t>
            </a:r>
            <a:r>
              <a:rPr lang="uk-UA" dirty="0" smtClean="0"/>
              <a:t> </a:t>
            </a:r>
            <a:r>
              <a:rPr lang="uk-UA" dirty="0" err="1" smtClean="0"/>
              <a:t>равновесия</a:t>
            </a:r>
            <a:r>
              <a:rPr lang="uk-UA" dirty="0" smtClean="0"/>
              <a:t>.</a:t>
            </a:r>
          </a:p>
          <a:p>
            <a:endParaRPr lang="uk-UA" dirty="0" smtClean="0"/>
          </a:p>
          <a:p>
            <a:endParaRPr lang="ru-RU" dirty="0" smtClean="0"/>
          </a:p>
          <a:p>
            <a:r>
              <a:rPr lang="uk-UA" dirty="0" smtClean="0"/>
              <a:t>2.Колебання, </a:t>
            </a:r>
            <a:r>
              <a:rPr lang="uk-UA" dirty="0" err="1" smtClean="0"/>
              <a:t>которые</a:t>
            </a:r>
            <a:r>
              <a:rPr lang="uk-UA" dirty="0" smtClean="0"/>
              <a:t>  </a:t>
            </a:r>
            <a:r>
              <a:rPr lang="uk-UA" dirty="0" err="1" smtClean="0"/>
              <a:t>происходят</a:t>
            </a:r>
            <a:r>
              <a:rPr lang="uk-UA" dirty="0" smtClean="0"/>
              <a:t> в </a:t>
            </a:r>
            <a:r>
              <a:rPr lang="uk-UA" dirty="0" err="1" smtClean="0"/>
              <a:t>колебательной</a:t>
            </a:r>
            <a:r>
              <a:rPr lang="uk-UA" dirty="0" smtClean="0"/>
              <a:t> </a:t>
            </a:r>
            <a:r>
              <a:rPr lang="uk-UA" dirty="0" err="1" smtClean="0"/>
              <a:t>системе</a:t>
            </a:r>
            <a:r>
              <a:rPr lang="uk-UA" dirty="0" smtClean="0"/>
              <a:t> </a:t>
            </a:r>
            <a:r>
              <a:rPr lang="uk-UA" dirty="0" err="1" smtClean="0"/>
              <a:t>под</a:t>
            </a:r>
            <a:r>
              <a:rPr lang="uk-UA" dirty="0" smtClean="0"/>
              <a:t> </a:t>
            </a:r>
            <a:r>
              <a:rPr lang="uk-UA" dirty="0" err="1" smtClean="0"/>
              <a:t>действием</a:t>
            </a:r>
            <a:r>
              <a:rPr lang="uk-UA" dirty="0" smtClean="0"/>
              <a:t> </a:t>
            </a:r>
            <a:r>
              <a:rPr lang="uk-UA" dirty="0" err="1" smtClean="0"/>
              <a:t>периодических</a:t>
            </a:r>
            <a:r>
              <a:rPr lang="uk-UA" dirty="0" smtClean="0"/>
              <a:t> </a:t>
            </a:r>
            <a:r>
              <a:rPr lang="uk-UA" dirty="0" err="1" smtClean="0"/>
              <a:t>внешних</a:t>
            </a:r>
            <a:r>
              <a:rPr lang="uk-UA" dirty="0" smtClean="0"/>
              <a:t> сил.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фрина\Desktop\img1024-700_dettaglio2_sismografo-terremot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4094516" cy="23031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Мфрина\Desktop\9691_midd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70804" y="2928934"/>
            <a:ext cx="4606420" cy="3057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196</Words>
  <Application>Microsoft Office PowerPoint</Application>
  <PresentationFormat>Экран (4:3)</PresentationFormat>
  <Paragraphs>50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Тест 15 </vt:lpstr>
      <vt:lpstr>Сегодня на уроке </vt:lpstr>
      <vt:lpstr>Домашнее задание 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15</cp:revision>
  <dcterms:created xsi:type="dcterms:W3CDTF">2015-11-29T14:59:23Z</dcterms:created>
  <dcterms:modified xsi:type="dcterms:W3CDTF">2016-01-16T15:39:50Z</dcterms:modified>
</cp:coreProperties>
</file>