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2656"/>
            <a:ext cx="6480048" cy="864096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Тема: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332656"/>
            <a:ext cx="7235294" cy="172819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>Кровотечения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204865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/>
            <a:r>
              <a:rPr lang="ru-RU" sz="2800" dirty="0" smtClean="0">
                <a:solidFill>
                  <a:srgbClr val="FF0000"/>
                </a:solidFill>
              </a:rPr>
              <a:t>Первая </a:t>
            </a:r>
            <a:r>
              <a:rPr lang="ru-RU" sz="2800" dirty="0">
                <a:solidFill>
                  <a:srgbClr val="FF0000"/>
                </a:solidFill>
              </a:rPr>
              <a:t>медицинская помощь </a:t>
            </a:r>
            <a:r>
              <a:rPr lang="ru-RU" sz="2800" dirty="0" smtClean="0">
                <a:solidFill>
                  <a:srgbClr val="FF0000"/>
                </a:solidFill>
              </a:rPr>
              <a:t>при разных видах               кровотечений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941168"/>
            <a:ext cx="4572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Безменова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Галина Степановна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учитель биологии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«СОШ№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1»г . Емва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85680"/>
            <a:ext cx="4464496" cy="3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Порядок наложения давящей повязки и кровоостанавливающего жгута.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1817701"/>
              </p:ext>
            </p:extLst>
          </p:nvPr>
        </p:nvGraphicFramePr>
        <p:xfrm>
          <a:off x="539552" y="1268759"/>
          <a:ext cx="3096344" cy="2314543"/>
        </p:xfrm>
        <a:graphic>
          <a:graphicData uri="http://schemas.openxmlformats.org/presentationml/2006/ole">
            <p:oleObj spid="_x0000_s3085" name="Точечный рисунок" r:id="rId3" imgW="1600000" imgH="1428949" progId="PBrush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2267635"/>
              </p:ext>
            </p:extLst>
          </p:nvPr>
        </p:nvGraphicFramePr>
        <p:xfrm>
          <a:off x="4932040" y="1196752"/>
          <a:ext cx="3384376" cy="2334984"/>
        </p:xfrm>
        <a:graphic>
          <a:graphicData uri="http://schemas.openxmlformats.org/presentationml/2006/ole">
            <p:oleObj spid="_x0000_s3086" name="Точечный рисунок" r:id="rId4" imgW="1886213" imgH="1476190" progId="PBrush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3202732"/>
              </p:ext>
            </p:extLst>
          </p:nvPr>
        </p:nvGraphicFramePr>
        <p:xfrm>
          <a:off x="467544" y="3933056"/>
          <a:ext cx="3384376" cy="2538282"/>
        </p:xfrm>
        <a:graphic>
          <a:graphicData uri="http://schemas.openxmlformats.org/presentationml/2006/ole">
            <p:oleObj spid="_x0000_s3087" name="Точечный рисунок" r:id="rId5" imgW="3304762" imgH="2723810" progId="PBrush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0064579"/>
              </p:ext>
            </p:extLst>
          </p:nvPr>
        </p:nvGraphicFramePr>
        <p:xfrm>
          <a:off x="4716016" y="3933056"/>
          <a:ext cx="3604133" cy="2520280"/>
        </p:xfrm>
        <a:graphic>
          <a:graphicData uri="http://schemas.openxmlformats.org/presentationml/2006/ole">
            <p:oleObj spid="_x0000_s3088" name="Точечный рисунок" r:id="rId6" imgW="3285714" imgH="2704762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830720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Жгут необходимо накладывать немного выше самой раны (на 3-5 см),подложив под  жгут ткань и  прикреплять записку с </a:t>
            </a:r>
            <a:r>
              <a:rPr lang="ru-RU" smtClean="0"/>
              <a:t>указанием времени, </a:t>
            </a:r>
            <a:r>
              <a:rPr lang="ru-RU" dirty="0" smtClean="0"/>
              <a:t>когда жгут наложили. Жгут можно держать не более 2-х часов, в зависимости от времени года.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8523238"/>
              </p:ext>
            </p:extLst>
          </p:nvPr>
        </p:nvGraphicFramePr>
        <p:xfrm>
          <a:off x="467544" y="188640"/>
          <a:ext cx="3744416" cy="2928464"/>
        </p:xfrm>
        <a:graphic>
          <a:graphicData uri="http://schemas.openxmlformats.org/presentationml/2006/ole">
            <p:oleObj spid="_x0000_s4108" name="Точечный рисунок" r:id="rId3" imgW="3304762" imgH="2742857" progId="PBrush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4502472"/>
              </p:ext>
            </p:extLst>
          </p:nvPr>
        </p:nvGraphicFramePr>
        <p:xfrm>
          <a:off x="4571999" y="188640"/>
          <a:ext cx="4104457" cy="2952328"/>
        </p:xfrm>
        <a:graphic>
          <a:graphicData uri="http://schemas.openxmlformats.org/presentationml/2006/ole">
            <p:oleObj spid="_x0000_s4109" name="Точечный рисунок" r:id="rId4" imgW="3266667" imgH="2715004" progId="PBrush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6207568"/>
              </p:ext>
            </p:extLst>
          </p:nvPr>
        </p:nvGraphicFramePr>
        <p:xfrm>
          <a:off x="179512" y="3284984"/>
          <a:ext cx="2555776" cy="1916832"/>
        </p:xfrm>
        <a:graphic>
          <a:graphicData uri="http://schemas.openxmlformats.org/presentationml/2006/ole">
            <p:oleObj spid="_x0000_s4110" name="Точечный рисунок" r:id="rId5" imgW="2723810" imgH="1771429" progId="PBrush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8114561"/>
              </p:ext>
            </p:extLst>
          </p:nvPr>
        </p:nvGraphicFramePr>
        <p:xfrm>
          <a:off x="3131840" y="4509120"/>
          <a:ext cx="2699792" cy="2024844"/>
        </p:xfrm>
        <a:graphic>
          <a:graphicData uri="http://schemas.openxmlformats.org/presentationml/2006/ole">
            <p:oleObj spid="_x0000_s4111" name="Точечный рисунок" r:id="rId6" imgW="2704762" imgH="1800476" progId="PBrush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5328693"/>
              </p:ext>
            </p:extLst>
          </p:nvPr>
        </p:nvGraphicFramePr>
        <p:xfrm>
          <a:off x="6084168" y="3284984"/>
          <a:ext cx="2699792" cy="2024844"/>
        </p:xfrm>
        <a:graphic>
          <a:graphicData uri="http://schemas.openxmlformats.org/presentationml/2006/ole">
            <p:oleObj spid="_x0000_s4112" name="Точечный рисунок" r:id="rId7" imgW="2742857" imgH="186716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3329716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630238"/>
            <a:r>
              <a:rPr lang="ru-RU" dirty="0"/>
              <a:t>Внутреннее кровотечение.</a:t>
            </a: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9917931"/>
              </p:ext>
            </p:extLst>
          </p:nvPr>
        </p:nvGraphicFramePr>
        <p:xfrm>
          <a:off x="2195736" y="1700808"/>
          <a:ext cx="4896544" cy="4745205"/>
        </p:xfrm>
        <a:graphic>
          <a:graphicData uri="http://schemas.openxmlformats.org/presentationml/2006/ole">
            <p:oleObj spid="_x0000_s5124" name="Точечный рисунок" r:id="rId3" imgW="3933333" imgH="4114286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367565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7730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333853"/>
              </p:ext>
            </p:extLst>
          </p:nvPr>
        </p:nvGraphicFramePr>
        <p:xfrm>
          <a:off x="5395725" y="3206115"/>
          <a:ext cx="3363267" cy="3031092"/>
        </p:xfrm>
        <a:graphic>
          <a:graphicData uri="http://schemas.openxmlformats.org/presentationml/2006/ole">
            <p:oleObj spid="_x0000_s6147" name="Точечный рисунок" r:id="rId3" imgW="5210902" imgH="5266667" progId="PBrush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2136338"/>
            <a:ext cx="51125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99946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Вопросы урока: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виды кровотечений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Способы их остановки. </a:t>
            </a:r>
            <a:endParaRPr lang="ru-RU" sz="3200" dirty="0" smtClean="0"/>
          </a:p>
          <a:p>
            <a:r>
              <a:rPr lang="ru-RU" sz="3200" dirty="0" smtClean="0"/>
              <a:t>Порядок </a:t>
            </a:r>
            <a:r>
              <a:rPr lang="ru-RU" sz="3200" dirty="0" smtClean="0"/>
              <a:t>наложения давящей повязки и кровоостанавливающего жгута.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кровотечений: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Наружное</a:t>
            </a:r>
            <a:r>
              <a:rPr lang="ru-RU" dirty="0" smtClean="0"/>
              <a:t> (истечение крови на поверхности тела)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Внутреннее </a:t>
            </a:r>
            <a:r>
              <a:rPr lang="ru-RU" dirty="0" smtClean="0"/>
              <a:t>(истечение крови во внутренние органы, полости и ткани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Венозное </a:t>
            </a:r>
            <a:r>
              <a:rPr lang="ru-RU" dirty="0" smtClean="0"/>
              <a:t>(кровь темного цвета, вытекает из раны непрерывно, спокойно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Артериальное</a:t>
            </a:r>
            <a:r>
              <a:rPr lang="ru-RU" dirty="0" smtClean="0"/>
              <a:t> (кровь алого цвета, вытекает пульсирующей струей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Капиллярное</a:t>
            </a:r>
            <a:r>
              <a:rPr lang="ru-RU" sz="3200" dirty="0" smtClean="0"/>
              <a:t> (кровь сочиться по всей поверхности раны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Паренхиматозным </a:t>
            </a:r>
            <a:r>
              <a:rPr lang="ru-RU" sz="3200" dirty="0" smtClean="0"/>
              <a:t>(наблюдается при повреждении таких органов, как печень, селезенка и др.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Смешанное </a:t>
            </a:r>
            <a:r>
              <a:rPr lang="ru-RU" sz="3200" dirty="0" smtClean="0"/>
              <a:t>(имеет признаки артериального и венозного.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967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Способы остановки кровотечения: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5472608"/>
          </a:xfrm>
        </p:spPr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Пальцевое прижатие сосуда несколько выше кровоточащей раны</a:t>
            </a: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Наложение закрутки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Наложение жгута на 3-5см выше раны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Наложение давящей повязки на место кровотечения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Максимальное сгибание повязки на место кровотечение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Придать поврежденной конечности возвышенного</a:t>
            </a:r>
            <a:r>
              <a:rPr lang="en-US" dirty="0" smtClean="0"/>
              <a:t> </a:t>
            </a:r>
            <a:r>
              <a:rPr lang="ru-RU" dirty="0" smtClean="0"/>
              <a:t>положения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Средства для остановки кровотечения: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Табельные                           Подручные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/>
              <a:t>(перевязочные                     (простынь, доски</a:t>
            </a:r>
          </a:p>
          <a:p>
            <a:pPr>
              <a:buNone/>
            </a:pPr>
            <a:r>
              <a:rPr lang="ru-RU" dirty="0" smtClean="0"/>
              <a:t>материалы,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бинты,                ткань, палочка,  </a:t>
            </a:r>
          </a:p>
          <a:p>
            <a:pPr>
              <a:buNone/>
            </a:pPr>
            <a:r>
              <a:rPr lang="ru-RU" dirty="0" smtClean="0"/>
              <a:t>повязки, вата, спирт,               ремень)</a:t>
            </a:r>
          </a:p>
          <a:p>
            <a:pPr>
              <a:buNone/>
            </a:pPr>
            <a:r>
              <a:rPr lang="ru-RU" dirty="0" smtClean="0"/>
              <a:t>йод, перекись водорода</a:t>
            </a:r>
          </a:p>
          <a:p>
            <a:pPr>
              <a:buNone/>
            </a:pPr>
            <a:r>
              <a:rPr lang="ru-RU" dirty="0" smtClean="0"/>
              <a:t> и т.д.)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521371" y="1890540"/>
            <a:ext cx="962396" cy="1178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228184" y="1916832"/>
            <a:ext cx="93610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Артериальное кровотечение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dirty="0"/>
              <a:t>Кровь ярко-алая.</a:t>
            </a:r>
          </a:p>
          <a:p>
            <a:pPr>
              <a:defRPr/>
            </a:pPr>
            <a:r>
              <a:rPr lang="ru-RU" sz="2400" dirty="0"/>
              <a:t>Вытекает пульсирующей струёй.</a:t>
            </a:r>
          </a:p>
          <a:p>
            <a:pPr>
              <a:defRPr/>
            </a:pPr>
            <a:r>
              <a:rPr lang="ru-RU" sz="2400" dirty="0"/>
              <a:t>Наиболее опасно для жизни пострадавшего.</a:t>
            </a:r>
          </a:p>
          <a:p>
            <a:endParaRPr lang="ru-RU" sz="4400" dirty="0" smtClean="0"/>
          </a:p>
          <a:p>
            <a:r>
              <a:rPr lang="ru-RU" sz="4400" dirty="0" smtClean="0"/>
              <a:t>Венозное </a:t>
            </a:r>
            <a:r>
              <a:rPr lang="ru-RU" sz="4400" dirty="0"/>
              <a:t>кровотечение</a:t>
            </a:r>
            <a:r>
              <a:rPr lang="ru-RU" dirty="0" smtClean="0"/>
              <a:t>.</a:t>
            </a: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Кровь </a:t>
            </a:r>
            <a:r>
              <a:rPr lang="ru-RU" sz="2400" dirty="0"/>
              <a:t>темно-вишневого цвета.</a:t>
            </a:r>
          </a:p>
          <a:p>
            <a:pPr>
              <a:defRPr/>
            </a:pPr>
            <a:r>
              <a:rPr lang="ru-RU" sz="2400" dirty="0"/>
              <a:t>Вытекает непрерывной струёй из раны, образуя как бы валик над раной.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13927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47900" indent="-809625"/>
            <a:r>
              <a:rPr lang="ru-RU" sz="4800" dirty="0"/>
              <a:t>Способы остановки кровотечения.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Создание возвышенного положения конечности.</a:t>
            </a:r>
          </a:p>
          <a:p>
            <a:pPr>
              <a:defRPr/>
            </a:pPr>
            <a:r>
              <a:rPr lang="ru-RU" dirty="0"/>
              <a:t>Максимальное сгибание конечности в суставе.</a:t>
            </a:r>
          </a:p>
          <a:p>
            <a:pPr>
              <a:defRPr/>
            </a:pPr>
            <a:r>
              <a:rPr lang="ru-RU" dirty="0"/>
              <a:t>Наложение давящей повязки.</a:t>
            </a:r>
          </a:p>
          <a:p>
            <a:pPr>
              <a:defRPr/>
            </a:pPr>
            <a:r>
              <a:rPr lang="ru-RU" dirty="0"/>
              <a:t>Пальцевое прижатие сосуда</a:t>
            </a:r>
            <a:r>
              <a:rPr lang="ru-RU" dirty="0" smtClean="0"/>
              <a:t>.</a:t>
            </a:r>
            <a:endParaRPr lang="ru-RU" dirty="0"/>
          </a:p>
          <a:p>
            <a:pPr>
              <a:defRPr/>
            </a:pPr>
            <a:r>
              <a:rPr lang="ru-RU" dirty="0"/>
              <a:t>Наложение жгута или закрутки.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875741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269875"/>
            <a:r>
              <a:rPr lang="ru-RU" sz="2800" dirty="0" smtClean="0"/>
              <a:t>ПМП при артериальных кровотечениях. Точки </a:t>
            </a:r>
            <a:r>
              <a:rPr lang="ru-RU" sz="2800" dirty="0"/>
              <a:t>пальцевого прижатия артерий.</a:t>
            </a: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6529118"/>
              </p:ext>
            </p:extLst>
          </p:nvPr>
        </p:nvGraphicFramePr>
        <p:xfrm>
          <a:off x="467543" y="1628800"/>
          <a:ext cx="4113533" cy="2376264"/>
        </p:xfrm>
        <a:graphic>
          <a:graphicData uri="http://schemas.openxmlformats.org/presentationml/2006/ole">
            <p:oleObj spid="_x0000_s1034" name="Точечный рисунок" r:id="rId3" imgW="3924848" imgH="2266667" progId="PBrush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6996735"/>
              </p:ext>
            </p:extLst>
          </p:nvPr>
        </p:nvGraphicFramePr>
        <p:xfrm>
          <a:off x="4932040" y="1484784"/>
          <a:ext cx="3491880" cy="2618910"/>
        </p:xfrm>
        <a:graphic>
          <a:graphicData uri="http://schemas.openxmlformats.org/presentationml/2006/ole">
            <p:oleObj spid="_x0000_s1035" name="Точечный рисунок" r:id="rId4" imgW="1905266" imgH="2133898" progId="PBrush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7408103"/>
              </p:ext>
            </p:extLst>
          </p:nvPr>
        </p:nvGraphicFramePr>
        <p:xfrm>
          <a:off x="2627784" y="4224605"/>
          <a:ext cx="3528392" cy="2646294"/>
        </p:xfrm>
        <a:graphic>
          <a:graphicData uri="http://schemas.openxmlformats.org/presentationml/2006/ole">
            <p:oleObj spid="_x0000_s1036" name="Точечный рисунок" r:id="rId5" imgW="4695238" imgH="2657846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6404284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4566525"/>
              </p:ext>
            </p:extLst>
          </p:nvPr>
        </p:nvGraphicFramePr>
        <p:xfrm>
          <a:off x="2195736" y="404664"/>
          <a:ext cx="4315833" cy="2412107"/>
        </p:xfrm>
        <a:graphic>
          <a:graphicData uri="http://schemas.openxmlformats.org/presentationml/2006/ole">
            <p:oleObj spid="_x0000_s2056" name="Точечный рисунок" r:id="rId3" imgW="3801006" imgH="2123810" progId="PBrush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0384065"/>
              </p:ext>
            </p:extLst>
          </p:nvPr>
        </p:nvGraphicFramePr>
        <p:xfrm>
          <a:off x="179512" y="3068960"/>
          <a:ext cx="4190993" cy="3456384"/>
        </p:xfrm>
        <a:graphic>
          <a:graphicData uri="http://schemas.openxmlformats.org/presentationml/2006/ole">
            <p:oleObj spid="_x0000_s2057" name="Точечный рисунок" r:id="rId4" imgW="1971950" imgH="2172003" progId="PBrush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2019612"/>
              </p:ext>
            </p:extLst>
          </p:nvPr>
        </p:nvGraphicFramePr>
        <p:xfrm>
          <a:off x="4716016" y="3068960"/>
          <a:ext cx="4224469" cy="3456384"/>
        </p:xfrm>
        <a:graphic>
          <a:graphicData uri="http://schemas.openxmlformats.org/presentationml/2006/ole">
            <p:oleObj spid="_x0000_s2058" name="Точечный рисунок" r:id="rId5" imgW="1857143" imgH="2381582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02717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172</TotalTime>
  <Words>324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Техническая</vt:lpstr>
      <vt:lpstr>Точечный рисунок</vt:lpstr>
      <vt:lpstr>Тема:</vt:lpstr>
      <vt:lpstr>Слайд 2</vt:lpstr>
      <vt:lpstr>Виды кровотечений:</vt:lpstr>
      <vt:lpstr>Способы остановки кровотечения:</vt:lpstr>
      <vt:lpstr>Средства для остановки кровотечения:</vt:lpstr>
      <vt:lpstr>Артериальное кровотечение</vt:lpstr>
      <vt:lpstr>Способы остановки кровотечения.</vt:lpstr>
      <vt:lpstr>ПМП при артериальных кровотечениях. Точки пальцевого прижатия артерий.</vt:lpstr>
      <vt:lpstr>Слайд 9</vt:lpstr>
      <vt:lpstr>Порядок наложения давящей повязки и кровоостанавливающего жгута. </vt:lpstr>
      <vt:lpstr>Слайд 11</vt:lpstr>
      <vt:lpstr>Слайд 12</vt:lpstr>
      <vt:lpstr>Внутреннее кровотечение.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Галина</cp:lastModifiedBy>
  <cp:revision>46</cp:revision>
  <dcterms:created xsi:type="dcterms:W3CDTF">2012-04-08T16:05:15Z</dcterms:created>
  <dcterms:modified xsi:type="dcterms:W3CDTF">2015-12-28T17:22:43Z</dcterms:modified>
</cp:coreProperties>
</file>