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6" r:id="rId20"/>
    <p:sldId id="277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19" autoAdjust="0"/>
  </p:normalViewPr>
  <p:slideViewPr>
    <p:cSldViewPr>
      <p:cViewPr varScale="1">
        <p:scale>
          <a:sx n="54" d="100"/>
          <a:sy n="54" d="100"/>
        </p:scale>
        <p:origin x="-137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7" y="1196752"/>
            <a:ext cx="8136904" cy="3888432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Экспресс-оценка</a:t>
            </a:r>
            <a:br>
              <a:rPr lang="ru-RU" sz="4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уровня здоровья подростков</a:t>
            </a:r>
            <a:br>
              <a:rPr lang="ru-RU" sz="4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 Г.Л. Апанасенко)</a:t>
            </a:r>
            <a:endParaRPr lang="ru-RU" sz="4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0660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3" y="476672"/>
            <a:ext cx="7406208" cy="1296144"/>
          </a:xfrm>
        </p:spPr>
        <p:txBody>
          <a:bodyPr>
            <a:noAutofit/>
          </a:bodyPr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8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Экспресс-оценка </a:t>
            </a:r>
            <a:r>
              <a:rPr lang="ru-RU" sz="280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соматического </a:t>
            </a:r>
            <a:r>
              <a:rPr lang="ru-RU" sz="28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уровня здоровья </a:t>
            </a:r>
            <a:br>
              <a:rPr lang="ru-RU" sz="28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endParaRPr lang="ru-RU" sz="2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90508663"/>
              </p:ext>
            </p:extLst>
          </p:nvPr>
        </p:nvGraphicFramePr>
        <p:xfrm>
          <a:off x="1648301" y="1700805"/>
          <a:ext cx="6163310" cy="4180525"/>
        </p:xfrm>
        <a:graphic>
          <a:graphicData uri="http://schemas.openxmlformats.org/drawingml/2006/table">
            <a:tbl>
              <a:tblPr firstRow="1" firstCol="1" bandRow="1"/>
              <a:tblGrid>
                <a:gridCol w="2025650"/>
                <a:gridCol w="704850"/>
                <a:gridCol w="676275"/>
                <a:gridCol w="644525"/>
                <a:gridCol w="714375"/>
                <a:gridCol w="714375"/>
                <a:gridCol w="683260"/>
              </a:tblGrid>
              <a:tr h="49014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Показатели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Мальчики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Девочки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01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низкий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сред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высо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низкий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сред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высо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1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sng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ЖЕЛ</a:t>
                      </a:r>
                      <a:r>
                        <a:rPr lang="ru-RU" sz="140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мл/кг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           Масса тела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≤50 (1)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51-60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(2)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≥61 (3)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≤47(1)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48-55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(2)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≥56(3)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54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Динамометрия  кисти;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Масса тела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≤50 (1)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51-60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(2)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≥61 (3)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≤45 (1)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46-50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(2)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≥51 (3)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1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ДП=</a:t>
                      </a:r>
                      <a:r>
                        <a:rPr lang="ru-RU" sz="1400" u="sng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ЧСС∙САД, усл. ед.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≥91 (1)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90-81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(2)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≥80 (3)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≥91 (0)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90-81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(2)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≥80 (3)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1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Соответствие массы тела длине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(-3)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(-1)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(0)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(0)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(2)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(4)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1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Индекс Руфье, отн. ед.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&gt;10 (-1)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6-10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(2)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&lt; 6 (5)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&gt;10(-1)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6-10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(2)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&lt; 6 (5)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1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Сумма баллов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≤5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6-10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≥11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≤5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6-10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≥11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3475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1" y="476672"/>
            <a:ext cx="7334200" cy="1080120"/>
          </a:xfrm>
        </p:spPr>
        <p:txBody>
          <a:bodyPr>
            <a:normAutofit fontScale="90000"/>
          </a:bodyPr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200" dirty="0">
                <a:effectLst/>
                <a:latin typeface="Times New Roman"/>
                <a:ea typeface="Calibri"/>
                <a:cs typeface="Times New Roman"/>
              </a:rPr>
              <a:t>Группы здоровья детей и подростков</a:t>
            </a:r>
            <a:r>
              <a:rPr lang="ru-RU" sz="24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2400" dirty="0">
                <a:effectLst/>
                <a:latin typeface="Calibri"/>
                <a:ea typeface="Calibri"/>
                <a:cs typeface="Times New Roman"/>
              </a:rPr>
            </a:br>
            <a:endParaRPr lang="ru-RU" sz="3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562916739"/>
              </p:ext>
            </p:extLst>
          </p:nvPr>
        </p:nvGraphicFramePr>
        <p:xfrm>
          <a:off x="1043609" y="2060847"/>
          <a:ext cx="7057404" cy="25922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2468"/>
                <a:gridCol w="2352468"/>
                <a:gridCol w="2352468"/>
              </a:tblGrid>
              <a:tr h="1316405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en-US" dirty="0" smtClean="0"/>
                        <a:t>I </a:t>
                      </a:r>
                      <a:r>
                        <a:rPr lang="ru-RU" dirty="0" smtClean="0"/>
                        <a:t>группа здоровья</a:t>
                      </a:r>
                    </a:p>
                    <a:p>
                      <a:pPr algn="ctr"/>
                      <a:r>
                        <a:rPr lang="ru-RU" dirty="0" smtClean="0"/>
                        <a:t>(более 11 баллов)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en-US" dirty="0" smtClean="0"/>
                        <a:t>II</a:t>
                      </a:r>
                      <a:r>
                        <a:rPr lang="ru-RU" dirty="0" smtClean="0"/>
                        <a:t> группа здоровья</a:t>
                      </a:r>
                    </a:p>
                    <a:p>
                      <a:pPr algn="ctr"/>
                      <a:r>
                        <a:rPr lang="ru-RU" dirty="0" smtClean="0"/>
                        <a:t>(6-10баллов)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en-US" dirty="0" smtClean="0"/>
                        <a:t>III</a:t>
                      </a:r>
                      <a:r>
                        <a:rPr lang="ru-RU" dirty="0" smtClean="0"/>
                        <a:t> группа здоровья</a:t>
                      </a:r>
                    </a:p>
                    <a:p>
                      <a:pPr algn="ctr"/>
                      <a:r>
                        <a:rPr lang="ru-RU" dirty="0" smtClean="0"/>
                        <a:t>(менее 5 баллов)</a:t>
                      </a:r>
                      <a:endParaRPr lang="ru-RU" dirty="0"/>
                    </a:p>
                  </a:txBody>
                  <a:tcPr/>
                </a:tc>
              </a:tr>
              <a:tr h="1275884"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Практически здоровые дети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«группа риска»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Больные дети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0594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1" y="1700808"/>
            <a:ext cx="2448271" cy="1944216"/>
          </a:xfrm>
        </p:spPr>
        <p:txBody>
          <a:bodyPr/>
          <a:lstStyle/>
          <a:p>
            <a:pPr marL="45720" lvl="0" indent="0">
              <a:spcBef>
                <a:spcPct val="20000"/>
              </a:spcBef>
              <a:spcAft>
                <a:spcPts val="300"/>
              </a:spcAft>
              <a:buNone/>
            </a:pPr>
            <a:r>
              <a:rPr lang="ru-RU" sz="36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173416" cy="111330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ХОЧЕШЬ БЫТЬ ЗДОРОВ?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259632" y="2708920"/>
            <a:ext cx="288032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КАК?</a:t>
            </a:r>
            <a:endParaRPr lang="ru-RU" sz="7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22683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5" y="4869160"/>
            <a:ext cx="6552727" cy="1152128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ЖИВИ В ДВИЖЕНИИ</a:t>
            </a:r>
            <a:endParaRPr lang="ru-RU" sz="3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Объект 5" descr="http://valencianews.ru/wp-content/uploads/2013/07/130319143811beg-1.jpg"/>
          <p:cNvPicPr>
            <a:picLocks noGrp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6659" y="731838"/>
            <a:ext cx="4293482" cy="34750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45280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1" y="4941168"/>
            <a:ext cx="6768751" cy="936104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ЗАКАЛЯЙ СВОЙ ОРГАНИЗМ</a:t>
            </a:r>
            <a:endParaRPr lang="ru-RU" sz="3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 descr="http://lifeglobe.net/media/entry/416/zakalivanie_3.jpg"/>
          <p:cNvPicPr>
            <a:picLocks noGrp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7730" y="731838"/>
            <a:ext cx="4731340" cy="34750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03364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9" y="4725144"/>
            <a:ext cx="7128791" cy="1368152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 ПИТАЙСЯ</a:t>
            </a:r>
            <a:endParaRPr lang="ru-RU" sz="3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 descr="http://img0.liveinternet.ru/images/attach/c/5/87/850/87850236_main_big.jpg"/>
          <p:cNvPicPr>
            <a:picLocks noGrp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6709" y="731838"/>
            <a:ext cx="4633382" cy="34750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12709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5" y="4869160"/>
            <a:ext cx="7838256" cy="1368152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СОБЛЮДАЙ РЕЖИМ ДНЯ</a:t>
            </a:r>
            <a:endParaRPr lang="ru-RU" sz="3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 descr="http://www.clipart.net.ua/images/clip4502.jpg"/>
          <p:cNvPicPr>
            <a:picLocks noGrp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6709" y="731838"/>
            <a:ext cx="4633382" cy="34750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69218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3" y="4941168"/>
            <a:ext cx="7046168" cy="1440160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 НЕ МЕНЕЕ 8-9 ЧАСОВ</a:t>
            </a:r>
            <a:endParaRPr lang="ru-RU" sz="3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 descr="http://www.slaq.am/images/news_1/17273081295683550.jpg"/>
          <p:cNvPicPr>
            <a:picLocks noGrp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764704"/>
            <a:ext cx="5112568" cy="35283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15251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581128"/>
            <a:ext cx="7982272" cy="1721128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ОТКАЖИСЬ ОТ </a:t>
            </a:r>
            <a:br>
              <a:rPr lang="ru-RU" sz="3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ВРЕДНЫХ ПРИВЫЧЕК</a:t>
            </a:r>
            <a:endParaRPr lang="ru-RU" sz="3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 descr="http://image.tsn.ua/media/images2/608xX/Apr2013/383769436.jpg"/>
          <p:cNvPicPr>
            <a:picLocks noGrp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340768"/>
            <a:ext cx="3733874" cy="223224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Объект 5" descr="http://natural-medicine.ru/uploads/posts/2011-11/1320915159_f_16958250.jpg"/>
          <p:cNvPicPr>
            <a:picLocks noGrp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025" y="1354618"/>
            <a:ext cx="3346450" cy="22294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35574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3" y="4372168"/>
            <a:ext cx="7766248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ТЫ БУДЕШЬ ЗДОРОВ</a:t>
            </a:r>
            <a:br>
              <a:rPr lang="ru-RU" sz="3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СЧАСТЛИВ</a:t>
            </a:r>
            <a:endParaRPr lang="ru-RU" sz="3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 descr="http://polki.pl/work/privateimages/formats/V5_MT_LIFE/42882.jpg"/>
          <p:cNvPicPr>
            <a:picLocks noGrp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9082" y="731838"/>
            <a:ext cx="4628635" cy="34750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45310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731520"/>
            <a:ext cx="7560840" cy="521776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ель урока: </a:t>
            </a:r>
            <a:r>
              <a:rPr lang="ru-RU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оценить уровень собственного здоровья</a:t>
            </a:r>
          </a:p>
          <a:p>
            <a:pPr marL="45720" indent="0">
              <a:buNone/>
            </a:pPr>
            <a:r>
              <a:rPr lang="ru-RU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</a:p>
          <a:p>
            <a:pPr marL="45720" indent="0">
              <a:buNone/>
            </a:pPr>
            <a:r>
              <a:rPr lang="ru-RU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Знакомство с методикой экспресс-оценки уровня здоровья подростков.</a:t>
            </a:r>
          </a:p>
          <a:p>
            <a:pPr marL="45720" indent="0">
              <a:buNone/>
            </a:pPr>
            <a:r>
              <a:rPr lang="ru-RU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Выполнение функциональной пробы.</a:t>
            </a:r>
          </a:p>
          <a:p>
            <a:pPr marL="45720" indent="0">
              <a:buNone/>
            </a:pPr>
            <a:r>
              <a:rPr lang="ru-RU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Оценка полученных данных по расчетным формулам.</a:t>
            </a:r>
          </a:p>
          <a:p>
            <a:pPr marL="45720" indent="0">
              <a:buNone/>
            </a:pPr>
            <a:r>
              <a:rPr lang="ru-RU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Произведение общей оценки здоровья по соматическим показателям </a:t>
            </a:r>
          </a:p>
        </p:txBody>
      </p:sp>
    </p:spTree>
    <p:extLst>
      <p:ext uri="{BB962C8B-B14F-4D97-AF65-F5344CB8AC3E}">
        <p14:creationId xmlns:p14="http://schemas.microsoft.com/office/powerpoint/2010/main" val="2551160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628800"/>
            <a:ext cx="7704856" cy="3744416"/>
          </a:xfrm>
        </p:spPr>
        <p:txBody>
          <a:bodyPr/>
          <a:lstStyle/>
          <a:p>
            <a:pPr marL="0" indent="0" algn="ctr">
              <a:buNone/>
            </a:pP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</a:t>
            </a:r>
            <a:b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b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771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476672"/>
            <a:ext cx="7272808" cy="1512168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Карта тестирования показателей физической и функциональной подготовленности</a:t>
            </a:r>
            <a:endParaRPr lang="ru-RU" sz="3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770289851"/>
              </p:ext>
            </p:extLst>
          </p:nvPr>
        </p:nvGraphicFramePr>
        <p:xfrm>
          <a:off x="1516697" y="2655094"/>
          <a:ext cx="6110605" cy="3154680"/>
        </p:xfrm>
        <a:graphic>
          <a:graphicData uri="http://schemas.openxmlformats.org/drawingml/2006/table">
            <a:tbl>
              <a:tblPr firstRow="1" firstCol="1" bandRow="1">
                <a:tableStyleId>{ED083AE6-46FA-4A59-8FB0-9F97EB10719F}</a:tableStyleId>
              </a:tblPr>
              <a:tblGrid>
                <a:gridCol w="759460"/>
                <a:gridCol w="759460"/>
                <a:gridCol w="759460"/>
                <a:gridCol w="387985"/>
                <a:gridCol w="387985"/>
                <a:gridCol w="387985"/>
                <a:gridCol w="387985"/>
                <a:gridCol w="760095"/>
                <a:gridCol w="760095"/>
                <a:gridCol w="760095"/>
              </a:tblGrid>
              <a:tr h="39052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>
                          <a:effectLst/>
                        </a:rPr>
                        <a:t>Рост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>
                          <a:effectLst/>
                        </a:rPr>
                        <a:t>(см)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>
                          <a:effectLst/>
                        </a:rPr>
                        <a:t> </a:t>
                      </a:r>
                      <a:endParaRPr lang="ru-RU" sz="1200" b="1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>
                          <a:effectLst/>
                        </a:rPr>
                        <a:t>Масса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>
                          <a:effectLst/>
                        </a:rPr>
                        <a:t>тела (кг)</a:t>
                      </a:r>
                      <a:endParaRPr lang="ru-RU" sz="1200" b="1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>
                          <a:effectLst/>
                        </a:rPr>
                        <a:t>ЖЕЛ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>
                          <a:effectLst/>
                        </a:rPr>
                        <a:t>(мл)</a:t>
                      </a:r>
                      <a:endParaRPr lang="ru-RU" sz="1200" b="1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>
                          <a:effectLst/>
                        </a:rPr>
                        <a:t>АД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>
                          <a:effectLst/>
                        </a:rPr>
                        <a:t>(мм рт. ст.)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>
                          <a:effectLst/>
                        </a:rPr>
                        <a:t> </a:t>
                      </a:r>
                      <a:endParaRPr lang="ru-RU" sz="1200" b="1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>
                          <a:effectLst/>
                        </a:rPr>
                        <a:t>Сила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>
                          <a:effectLst/>
                        </a:rPr>
                        <a:t>кисти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>
                          <a:effectLst/>
                        </a:rPr>
                        <a:t>(кг)</a:t>
                      </a:r>
                      <a:endParaRPr lang="ru-RU" sz="1200" b="1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>
                          <a:effectLst/>
                        </a:rPr>
                        <a:t>Р</a:t>
                      </a:r>
                      <a:r>
                        <a:rPr lang="ru-RU" sz="1200" b="1" i="0" baseline="-25000" dirty="0">
                          <a:effectLst/>
                        </a:rPr>
                        <a:t>1</a:t>
                      </a:r>
                      <a:endParaRPr lang="ru-RU" sz="1200" b="1" i="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>
                          <a:effectLst/>
                        </a:rPr>
                        <a:t>(пульс сидя за 15 сек)</a:t>
                      </a:r>
                      <a:endParaRPr lang="ru-RU" sz="1200" b="1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>
                          <a:effectLst/>
                        </a:rPr>
                        <a:t>Р</a:t>
                      </a:r>
                      <a:r>
                        <a:rPr lang="ru-RU" sz="1200" b="1" i="0" baseline="-25000" dirty="0">
                          <a:effectLst/>
                        </a:rPr>
                        <a:t>2</a:t>
                      </a:r>
                      <a:endParaRPr lang="ru-RU" sz="1200" b="1" i="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>
                          <a:effectLst/>
                        </a:rPr>
                        <a:t>(пульс сидя в первые 15 сек после нагрузки)</a:t>
                      </a:r>
                      <a:endParaRPr lang="ru-RU" sz="1200" b="1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>
                          <a:effectLst/>
                        </a:rPr>
                        <a:t>Р</a:t>
                      </a:r>
                      <a:r>
                        <a:rPr lang="ru-RU" sz="1200" b="1" i="0" baseline="-25000" dirty="0">
                          <a:effectLst/>
                        </a:rPr>
                        <a:t>3</a:t>
                      </a:r>
                      <a:endParaRPr lang="ru-RU" sz="1200" b="1" i="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>
                          <a:effectLst/>
                        </a:rPr>
                        <a:t>(пульс сидя в последние 15 сек первой минуты восстановле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>
                          <a:effectLst/>
                        </a:rPr>
                        <a:t>ния)</a:t>
                      </a:r>
                      <a:endParaRPr lang="ru-RU" sz="1200" b="1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>
                          <a:effectLst/>
                        </a:rPr>
                        <a:t>СД</a:t>
                      </a:r>
                      <a:endParaRPr lang="ru-RU" sz="1200" b="1" i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>
                          <a:effectLst/>
                        </a:rPr>
                        <a:t>ДД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>
                          <a:effectLst/>
                        </a:rPr>
                        <a:t> </a:t>
                      </a:r>
                      <a:endParaRPr lang="ru-RU" sz="1200" b="1" i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>
                          <a:effectLst/>
                        </a:rPr>
                        <a:t>правой</a:t>
                      </a:r>
                      <a:endParaRPr lang="ru-RU" sz="1200" b="1" i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>
                          <a:effectLst/>
                        </a:rPr>
                        <a:t>левой</a:t>
                      </a:r>
                      <a:endParaRPr lang="ru-RU" sz="1200" b="1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</a:rPr>
                        <a:t>176</a:t>
                      </a:r>
                      <a:r>
                        <a:rPr lang="ru-RU" sz="1200" b="0" dirty="0">
                          <a:effectLst/>
                        </a:rPr>
                        <a:t> </a:t>
                      </a:r>
                      <a:endParaRPr lang="ru-RU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65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2,5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110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70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25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3697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9" y="476672"/>
            <a:ext cx="7622232" cy="1584176"/>
          </a:xfrm>
        </p:spPr>
        <p:txBody>
          <a:bodyPr>
            <a:normAutofit fontScale="90000"/>
          </a:bodyPr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2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Карта оценки соматического уровня здоровья школьника</a:t>
            </a:r>
            <a:br>
              <a:rPr lang="ru-RU" sz="32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endParaRPr lang="ru-RU" sz="3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406404457"/>
              </p:ext>
            </p:extLst>
          </p:nvPr>
        </p:nvGraphicFramePr>
        <p:xfrm>
          <a:off x="1475656" y="1772815"/>
          <a:ext cx="5894999" cy="4058990"/>
        </p:xfrm>
        <a:graphic>
          <a:graphicData uri="http://schemas.openxmlformats.org/drawingml/2006/table">
            <a:tbl>
              <a:tblPr firstRow="1" firstCol="1" bandRow="1"/>
              <a:tblGrid>
                <a:gridCol w="3816424"/>
                <a:gridCol w="1175632"/>
                <a:gridCol w="902943"/>
              </a:tblGrid>
              <a:tr h="6939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Наименование исследования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20" marR="66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Полученный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результат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20" marR="66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Оценка в баллах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20" marR="66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198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Критерий резерва функции внешнего дыхания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sng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ЖЕЛ___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; мл/кг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Масса тела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20" marR="66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20" marR="66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20" marR="66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198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Критерий резерва функции мышечной системы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sng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Динамометрия более сильной кисти; 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          Масса тела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20" marR="66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20" marR="66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20" marR="66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597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Критерий резерва и экономизации сердечно-сосудистой системы «двойное произведение»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ДП=</a:t>
                      </a:r>
                      <a:r>
                        <a:rPr lang="ru-RU" sz="1200" u="sng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ЧСС</a:t>
                      </a:r>
                      <a:r>
                        <a:rPr lang="ru-RU" sz="1000" u="sng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ru-RU" sz="1200" u="sng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САД, усл. ед.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      100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20" marR="66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20" marR="66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20" marR="66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9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Критерий резерва и экономизации сердечно-сосудистой системы индекс Руфье, отн. ед.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20" marR="66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20" marR="66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20" marR="66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9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Соответствие массы тела длине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20" marR="66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20" marR="66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20" marR="66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38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Сумма баллов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20" marR="66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20" marR="66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20" marR="66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114800" y="2971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9646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611560" y="1268760"/>
                <a:ext cx="7704856" cy="3888432"/>
              </a:xfrm>
            </p:spPr>
            <p:txBody>
              <a:bodyPr>
                <a:normAutofit/>
              </a:bodyPr>
              <a:lstStyle/>
              <a:p>
                <a:pPr marL="45720" indent="0" algn="ctr">
                  <a:buNone/>
                </a:pPr>
                <a:r>
                  <a:rPr lang="ru-RU" sz="4800" b="1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1">
                            <a:tint val="40000"/>
                            <a:satMod val="250000"/>
                          </a:schemeClr>
                        </a:gs>
                        <a:gs pos="9000">
                          <a:schemeClr val="accent1">
                            <a:tint val="52000"/>
                            <a:satMod val="300000"/>
                          </a:schemeClr>
                        </a:gs>
                        <a:gs pos="50000">
                          <a:schemeClr val="accent1">
                            <a:shade val="20000"/>
                            <a:satMod val="300000"/>
                          </a:schemeClr>
                        </a:gs>
                        <a:gs pos="79000">
                          <a:schemeClr val="accent1">
                            <a:tint val="52000"/>
                            <a:satMod val="300000"/>
                          </a:schemeClr>
                        </a:gs>
                        <a:gs pos="100000">
                          <a:schemeClr val="accent1">
                            <a:tint val="40000"/>
                            <a:satMod val="250000"/>
                          </a:schemeClr>
                        </a:gs>
                      </a:gsLst>
                      <a:lin ang="5400000"/>
                    </a:gradFill>
                  </a:rPr>
                  <a:t>Резерв функции внешнего дыхания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 smtClean="0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gradFill>
                              <a:gsLst>
                                <a:gs pos="0">
                                  <a:schemeClr val="accent1">
                                    <a:tint val="40000"/>
                                    <a:satMod val="250000"/>
                                  </a:schemeClr>
                                </a:gs>
                                <a:gs pos="9000">
                                  <a:schemeClr val="accent1">
                                    <a:tint val="52000"/>
                                    <a:satMod val="300000"/>
                                  </a:schemeClr>
                                </a:gs>
                                <a:gs pos="50000">
                                  <a:schemeClr val="accent1">
                                    <a:shade val="20000"/>
                                    <a:satMod val="300000"/>
                                  </a:schemeClr>
                                </a:gs>
                                <a:gs pos="79000">
                                  <a:schemeClr val="accent1">
                                    <a:tint val="52000"/>
                                    <a:satMod val="300000"/>
                                  </a:schemeClr>
                                </a:gs>
                                <a:gs pos="100000">
                                  <a:schemeClr val="accent1">
                                    <a:tint val="40000"/>
                                    <a:satMod val="250000"/>
                                  </a:schemeClr>
                                </a:gs>
                              </a:gsLst>
                              <a:lin ang="5400000"/>
                            </a:gra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4800" b="1" i="1" smtClean="0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gradFill>
                              <a:gsLst>
                                <a:gs pos="0">
                                  <a:schemeClr val="accent1">
                                    <a:tint val="40000"/>
                                    <a:satMod val="250000"/>
                                  </a:schemeClr>
                                </a:gs>
                                <a:gs pos="9000">
                                  <a:schemeClr val="accent1">
                                    <a:tint val="52000"/>
                                    <a:satMod val="300000"/>
                                  </a:schemeClr>
                                </a:gs>
                                <a:gs pos="50000">
                                  <a:schemeClr val="accent1">
                                    <a:shade val="20000"/>
                                    <a:satMod val="300000"/>
                                  </a:schemeClr>
                                </a:gs>
                                <a:gs pos="79000">
                                  <a:schemeClr val="accent1">
                                    <a:tint val="52000"/>
                                    <a:satMod val="300000"/>
                                  </a:schemeClr>
                                </a:gs>
                                <a:gs pos="100000">
                                  <a:schemeClr val="accent1">
                                    <a:tint val="40000"/>
                                    <a:satMod val="250000"/>
                                  </a:schemeClr>
                                </a:gs>
                              </a:gsLst>
                              <a:lin ang="5400000"/>
                            </a:gradFill>
                            <a:latin typeface="Cambria Math"/>
                          </a:rPr>
                          <m:t>ЖЕЛ</m:t>
                        </m:r>
                      </m:num>
                      <m:den>
                        <m:r>
                          <a:rPr lang="ru-RU" sz="4800" b="1" i="1" smtClean="0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gradFill>
                              <a:gsLst>
                                <a:gs pos="0">
                                  <a:schemeClr val="accent1">
                                    <a:tint val="40000"/>
                                    <a:satMod val="250000"/>
                                  </a:schemeClr>
                                </a:gs>
                                <a:gs pos="9000">
                                  <a:schemeClr val="accent1">
                                    <a:tint val="52000"/>
                                    <a:satMod val="300000"/>
                                  </a:schemeClr>
                                </a:gs>
                                <a:gs pos="50000">
                                  <a:schemeClr val="accent1">
                                    <a:shade val="20000"/>
                                    <a:satMod val="300000"/>
                                  </a:schemeClr>
                                </a:gs>
                                <a:gs pos="79000">
                                  <a:schemeClr val="accent1">
                                    <a:tint val="52000"/>
                                    <a:satMod val="300000"/>
                                  </a:schemeClr>
                                </a:gs>
                                <a:gs pos="100000">
                                  <a:schemeClr val="accent1">
                                    <a:tint val="40000"/>
                                    <a:satMod val="250000"/>
                                  </a:schemeClr>
                                </a:gs>
                              </a:gsLst>
                              <a:lin ang="5400000"/>
                            </a:gradFill>
                            <a:latin typeface="Cambria Math"/>
                          </a:rPr>
                          <m:t>масса тела</m:t>
                        </m:r>
                      </m:den>
                    </m:f>
                  </m:oMath>
                </a14:m>
                <a:r>
                  <a:rPr lang="ru-RU" sz="5400" b="1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1">
                            <a:tint val="40000"/>
                            <a:satMod val="250000"/>
                          </a:schemeClr>
                        </a:gs>
                        <a:gs pos="9000">
                          <a:schemeClr val="accent1">
                            <a:tint val="52000"/>
                            <a:satMod val="300000"/>
                          </a:schemeClr>
                        </a:gs>
                        <a:gs pos="50000">
                          <a:schemeClr val="accent1">
                            <a:shade val="20000"/>
                            <a:satMod val="300000"/>
                          </a:schemeClr>
                        </a:gs>
                        <a:gs pos="79000">
                          <a:schemeClr val="accent1">
                            <a:tint val="52000"/>
                            <a:satMod val="300000"/>
                          </a:schemeClr>
                        </a:gs>
                        <a:gs pos="100000">
                          <a:schemeClr val="accent1">
                            <a:tint val="40000"/>
                            <a:satMod val="250000"/>
                          </a:schemeClr>
                        </a:gs>
                      </a:gsLst>
                      <a:lin ang="5400000"/>
                    </a:gradFill>
                  </a:rPr>
                  <a:t>, </a:t>
                </a:r>
                <a:r>
                  <a:rPr lang="ru-RU" sz="2800" b="1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1">
                            <a:tint val="40000"/>
                            <a:satMod val="250000"/>
                          </a:schemeClr>
                        </a:gs>
                        <a:gs pos="9000">
                          <a:schemeClr val="accent1">
                            <a:tint val="52000"/>
                            <a:satMod val="300000"/>
                          </a:schemeClr>
                        </a:gs>
                        <a:gs pos="50000">
                          <a:schemeClr val="accent1">
                            <a:shade val="20000"/>
                            <a:satMod val="300000"/>
                          </a:schemeClr>
                        </a:gs>
                        <a:gs pos="79000">
                          <a:schemeClr val="accent1">
                            <a:tint val="52000"/>
                            <a:satMod val="300000"/>
                          </a:schemeClr>
                        </a:gs>
                        <a:gs pos="100000">
                          <a:schemeClr val="accent1">
                            <a:tint val="40000"/>
                            <a:satMod val="250000"/>
                          </a:schemeClr>
                        </a:gs>
                      </a:gsLst>
                      <a:lin ang="5400000"/>
                    </a:gradFill>
                  </a:rPr>
                  <a:t>мл/кг</a:t>
                </a:r>
                <a:endParaRPr lang="ru-RU" sz="28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611560" y="1268760"/>
                <a:ext cx="7704856" cy="3888432"/>
              </a:xfrm>
              <a:blipFill rotWithShape="1">
                <a:blip r:embed="rId2"/>
                <a:stretch>
                  <a:fillRect t="-360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72663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1187624" y="1340768"/>
                <a:ext cx="6688832" cy="3528392"/>
              </a:xfrm>
            </p:spPr>
            <p:txBody>
              <a:bodyPr>
                <a:normAutofit/>
              </a:bodyPr>
              <a:lstStyle/>
              <a:p>
                <a:pPr marL="45720" indent="0" algn="ctr">
                  <a:buNone/>
                </a:pPr>
                <a:r>
                  <a:rPr lang="ru-RU" sz="4800" b="1" dirty="0" smtClean="0">
                    <a:ln w="31550" cmpd="sng">
                      <a:gradFill>
                        <a:gsLst>
                          <a:gs pos="25000">
                            <a:schemeClr val="accent1">
                              <a:shade val="25000"/>
                              <a:satMod val="190000"/>
                            </a:schemeClr>
                          </a:gs>
                          <a:gs pos="80000">
                            <a:schemeClr val="accent1">
                              <a:tint val="75000"/>
                              <a:satMod val="190000"/>
                            </a:schemeClr>
                          </a:gs>
                        </a:gsLst>
                        <a:lin ang="5400000"/>
                      </a:gradFill>
                      <a:prstDash val="solid"/>
                    </a:ln>
                    <a:solidFill>
                      <a:srgbClr val="FFFFFF"/>
                    </a:solidFill>
                    <a:effectLst>
                      <a:outerShdw blurRad="41275" dist="12700" dir="12000000" algn="tl" rotWithShape="0">
                        <a:srgbClr val="000000">
                          <a:alpha val="40000"/>
                        </a:srgbClr>
                      </a:outerShdw>
                    </a:effectLst>
                  </a:rPr>
                  <a:t>Резерв функции мышечной системы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 smtClean="0">
                            <a:ln w="31550" cmpd="sng">
                              <a:gradFill>
                                <a:gsLst>
                                  <a:gs pos="25000">
                                    <a:schemeClr val="accent1">
                                      <a:shade val="25000"/>
                                      <a:satMod val="190000"/>
                                    </a:schemeClr>
                                  </a:gs>
                                  <a:gs pos="80000">
                                    <a:schemeClr val="accent1">
                                      <a:tint val="75000"/>
                                      <a:satMod val="190000"/>
                                    </a:schemeClr>
                                  </a:gs>
                                </a:gsLst>
                                <a:lin ang="5400000"/>
                              </a:gra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41275" dist="12700" dir="12000000" algn="tl" rotWithShape="0">
                                <a:srgbClr val="000000">
                                  <a:alpha val="40000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ru-RU" sz="4800" b="1" i="1" smtClean="0">
                            <a:ln w="31550" cmpd="sng">
                              <a:gradFill>
                                <a:gsLst>
                                  <a:gs pos="25000">
                                    <a:schemeClr val="accent1">
                                      <a:shade val="25000"/>
                                      <a:satMod val="190000"/>
                                    </a:schemeClr>
                                  </a:gs>
                                  <a:gs pos="80000">
                                    <a:schemeClr val="accent1">
                                      <a:tint val="75000"/>
                                      <a:satMod val="190000"/>
                                    </a:schemeClr>
                                  </a:gs>
                                </a:gsLst>
                                <a:lin ang="5400000"/>
                              </a:gra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41275" dist="12700" dir="12000000" algn="tl" rotWithShape="0">
                                <a:srgbClr val="000000">
                                  <a:alpha val="40000"/>
                                </a:srgbClr>
                              </a:outerShdw>
                            </a:effectLst>
                            <a:latin typeface="Cambria Math"/>
                          </a:rPr>
                          <m:t>динамометрия сильной кисти</m:t>
                        </m:r>
                      </m:num>
                      <m:den>
                        <m:r>
                          <a:rPr lang="ru-RU" sz="4800" b="1" i="1" smtClean="0">
                            <a:ln w="31550" cmpd="sng">
                              <a:gradFill>
                                <a:gsLst>
                                  <a:gs pos="25000">
                                    <a:schemeClr val="accent1">
                                      <a:shade val="25000"/>
                                      <a:satMod val="190000"/>
                                    </a:schemeClr>
                                  </a:gs>
                                  <a:gs pos="80000">
                                    <a:schemeClr val="accent1">
                                      <a:tint val="75000"/>
                                      <a:satMod val="190000"/>
                                    </a:schemeClr>
                                  </a:gs>
                                </a:gsLst>
                                <a:lin ang="5400000"/>
                              </a:gra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41275" dist="12700" dir="12000000" algn="tl" rotWithShape="0">
                                <a:srgbClr val="000000">
                                  <a:alpha val="40000"/>
                                </a:srgbClr>
                              </a:outerShdw>
                            </a:effectLst>
                            <a:latin typeface="Cambria Math"/>
                          </a:rPr>
                          <m:t>масса тела</m:t>
                        </m:r>
                      </m:den>
                    </m:f>
                  </m:oMath>
                </a14:m>
                <a:r>
                  <a:rPr lang="ru-RU" sz="4800" b="1" dirty="0" smtClean="0">
                    <a:ln w="31550" cmpd="sng">
                      <a:gradFill>
                        <a:gsLst>
                          <a:gs pos="25000">
                            <a:schemeClr val="accent1">
                              <a:shade val="25000"/>
                              <a:satMod val="190000"/>
                            </a:schemeClr>
                          </a:gs>
                          <a:gs pos="80000">
                            <a:schemeClr val="accent1">
                              <a:tint val="75000"/>
                              <a:satMod val="190000"/>
                            </a:schemeClr>
                          </a:gs>
                        </a:gsLst>
                        <a:lin ang="5400000"/>
                      </a:gradFill>
                      <a:prstDash val="solid"/>
                    </a:ln>
                    <a:solidFill>
                      <a:srgbClr val="FFFFFF"/>
                    </a:solidFill>
                    <a:effectLst>
                      <a:outerShdw blurRad="41275" dist="12700" dir="12000000" algn="tl" rotWithShape="0">
                        <a:srgbClr val="000000">
                          <a:alpha val="40000"/>
                        </a:srgbClr>
                      </a:outerShdw>
                    </a:effectLst>
                  </a:rPr>
                  <a:t>, %</a:t>
                </a:r>
                <a:endParaRPr lang="ru-RU" sz="4800" b="1" dirty="0">
                  <a:ln w="31550" cmpd="sng">
                    <a:gradFill>
                      <a:gsLst>
                        <a:gs pos="25000">
                          <a:schemeClr val="accent1">
                            <a:shade val="25000"/>
                            <a:satMod val="190000"/>
                          </a:schemeClr>
                        </a:gs>
                        <a:gs pos="80000">
                          <a:schemeClr val="accent1">
                            <a:tint val="75000"/>
                            <a:satMod val="19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rgbClr val="FFFFFF"/>
                  </a:solidFill>
                  <a:effectLst>
                    <a:outerShdw blurRad="41275" dist="12700" dir="120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1187624" y="1340768"/>
                <a:ext cx="6688832" cy="3528392"/>
              </a:xfrm>
              <a:blipFill rotWithShape="1">
                <a:blip r:embed="rId2"/>
                <a:stretch>
                  <a:fillRect l="-4102" t="-5009" r="-2735" b="-46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0536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476672"/>
            <a:ext cx="7272808" cy="1152128"/>
          </a:xfrm>
        </p:spPr>
        <p:txBody>
          <a:bodyPr/>
          <a:lstStyle/>
          <a:p>
            <a:pPr marL="0" indent="0" algn="ctr">
              <a:buNone/>
            </a:pPr>
            <a:r>
              <a:rPr lang="ru-RU" sz="4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Резерв функции сердечно-сосудистой системы</a:t>
            </a:r>
            <a:endParaRPr lang="ru-RU" sz="48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1403648" y="3068960"/>
                <a:ext cx="6400800" cy="1584176"/>
              </a:xfrm>
            </p:spPr>
            <p:txBody>
              <a:bodyPr>
                <a:noAutofit/>
              </a:bodyPr>
              <a:lstStyle/>
              <a:p>
                <a:pPr marL="45720" indent="0">
                  <a:buNone/>
                </a:pPr>
                <a:r>
                  <a:rPr lang="ru-RU" sz="4800" b="1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1">
                            <a:tint val="40000"/>
                            <a:satMod val="250000"/>
                          </a:schemeClr>
                        </a:gs>
                        <a:gs pos="9000">
                          <a:schemeClr val="accent1">
                            <a:tint val="52000"/>
                            <a:satMod val="300000"/>
                          </a:schemeClr>
                        </a:gs>
                        <a:gs pos="50000">
                          <a:schemeClr val="accent1">
                            <a:shade val="20000"/>
                            <a:satMod val="300000"/>
                          </a:schemeClr>
                        </a:gs>
                        <a:gs pos="79000">
                          <a:schemeClr val="accent1">
                            <a:tint val="52000"/>
                            <a:satMod val="300000"/>
                          </a:schemeClr>
                        </a:gs>
                        <a:gs pos="100000">
                          <a:schemeClr val="accent1">
                            <a:tint val="40000"/>
                            <a:satMod val="250000"/>
                          </a:schemeClr>
                        </a:gs>
                      </a:gsLst>
                      <a:lin ang="5400000"/>
                    </a:gradFill>
                  </a:rPr>
                  <a:t>   ДП</a:t>
                </a:r>
                <a14:m>
                  <m:oMath xmlns:m="http://schemas.openxmlformats.org/officeDocument/2006/math">
                    <m:r>
                      <a:rPr lang="en-US" sz="4800" b="1" i="1" smtClean="0">
                        <a:ln w="10541" cmpd="sng">
                          <a:solidFill>
                            <a:schemeClr val="accent1">
                              <a:shade val="88000"/>
                              <a:satMod val="110000"/>
                            </a:schemeClr>
                          </a:solidFill>
                          <a:prstDash val="solid"/>
                        </a:ln>
                        <a:gradFill>
                          <a:gsLst>
                            <a:gs pos="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  <a:gs pos="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50000">
                              <a:schemeClr val="accent1">
                                <a:shade val="20000"/>
                                <a:satMod val="300000"/>
                              </a:schemeClr>
                            </a:gs>
                            <a:gs pos="79000">
                              <a:schemeClr val="accent1">
                                <a:tint val="52000"/>
                                <a:satMod val="300000"/>
                              </a:schemeClr>
                            </a:gs>
                            <a:gs pos="100000">
                              <a:schemeClr val="accent1">
                                <a:tint val="40000"/>
                                <a:satMod val="250000"/>
                              </a:schemeClr>
                            </a:gs>
                          </a:gsLst>
                          <a:lin ang="5400000"/>
                        </a:gra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4800" b="1" i="1" smtClean="0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gradFill>
                              <a:gsLst>
                                <a:gs pos="0">
                                  <a:schemeClr val="accent1">
                                    <a:tint val="40000"/>
                                    <a:satMod val="250000"/>
                                  </a:schemeClr>
                                </a:gs>
                                <a:gs pos="9000">
                                  <a:schemeClr val="accent1">
                                    <a:tint val="52000"/>
                                    <a:satMod val="300000"/>
                                  </a:schemeClr>
                                </a:gs>
                                <a:gs pos="50000">
                                  <a:schemeClr val="accent1">
                                    <a:shade val="20000"/>
                                    <a:satMod val="300000"/>
                                  </a:schemeClr>
                                </a:gs>
                                <a:gs pos="79000">
                                  <a:schemeClr val="accent1">
                                    <a:tint val="52000"/>
                                    <a:satMod val="300000"/>
                                  </a:schemeClr>
                                </a:gs>
                                <a:gs pos="100000">
                                  <a:schemeClr val="accent1">
                                    <a:tint val="40000"/>
                                    <a:satMod val="250000"/>
                                  </a:schemeClr>
                                </a:gs>
                              </a:gsLst>
                              <a:lin ang="5400000"/>
                            </a:gra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4800" b="1" i="1" smtClean="0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gradFill>
                              <a:gsLst>
                                <a:gs pos="0">
                                  <a:schemeClr val="accent1">
                                    <a:tint val="40000"/>
                                    <a:satMod val="250000"/>
                                  </a:schemeClr>
                                </a:gs>
                                <a:gs pos="9000">
                                  <a:schemeClr val="accent1">
                                    <a:tint val="52000"/>
                                    <a:satMod val="300000"/>
                                  </a:schemeClr>
                                </a:gs>
                                <a:gs pos="50000">
                                  <a:schemeClr val="accent1">
                                    <a:shade val="20000"/>
                                    <a:satMod val="300000"/>
                                  </a:schemeClr>
                                </a:gs>
                                <a:gs pos="79000">
                                  <a:schemeClr val="accent1">
                                    <a:tint val="52000"/>
                                    <a:satMod val="300000"/>
                                  </a:schemeClr>
                                </a:gs>
                                <a:gs pos="100000">
                                  <a:schemeClr val="accent1">
                                    <a:tint val="40000"/>
                                    <a:satMod val="250000"/>
                                  </a:schemeClr>
                                </a:gs>
                              </a:gsLst>
                              <a:lin ang="5400000"/>
                            </a:gradFill>
                            <a:latin typeface="Cambria Math"/>
                          </a:rPr>
                          <m:t>ЧСС∙САД</m:t>
                        </m:r>
                      </m:num>
                      <m:den>
                        <m:r>
                          <a:rPr lang="ru-RU" sz="4800" b="1" i="1" smtClean="0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gradFill>
                              <a:gsLst>
                                <a:gs pos="0">
                                  <a:schemeClr val="accent1">
                                    <a:tint val="40000"/>
                                    <a:satMod val="250000"/>
                                  </a:schemeClr>
                                </a:gs>
                                <a:gs pos="9000">
                                  <a:schemeClr val="accent1">
                                    <a:tint val="52000"/>
                                    <a:satMod val="300000"/>
                                  </a:schemeClr>
                                </a:gs>
                                <a:gs pos="50000">
                                  <a:schemeClr val="accent1">
                                    <a:shade val="20000"/>
                                    <a:satMod val="300000"/>
                                  </a:schemeClr>
                                </a:gs>
                                <a:gs pos="79000">
                                  <a:schemeClr val="accent1">
                                    <a:tint val="52000"/>
                                    <a:satMod val="300000"/>
                                  </a:schemeClr>
                                </a:gs>
                                <a:gs pos="100000">
                                  <a:schemeClr val="accent1">
                                    <a:tint val="40000"/>
                                    <a:satMod val="250000"/>
                                  </a:schemeClr>
                                </a:gs>
                              </a:gsLst>
                              <a:lin ang="5400000"/>
                            </a:gradFill>
                            <a:latin typeface="Cambria Math"/>
                          </a:rPr>
                          <m:t>100</m:t>
                        </m:r>
                      </m:den>
                    </m:f>
                  </m:oMath>
                </a14:m>
                <a:r>
                  <a:rPr lang="ru-RU" sz="4800" b="1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1">
                            <a:tint val="40000"/>
                            <a:satMod val="250000"/>
                          </a:schemeClr>
                        </a:gs>
                        <a:gs pos="9000">
                          <a:schemeClr val="accent1">
                            <a:tint val="52000"/>
                            <a:satMod val="300000"/>
                          </a:schemeClr>
                        </a:gs>
                        <a:gs pos="50000">
                          <a:schemeClr val="accent1">
                            <a:shade val="20000"/>
                            <a:satMod val="300000"/>
                          </a:schemeClr>
                        </a:gs>
                        <a:gs pos="79000">
                          <a:schemeClr val="accent1">
                            <a:tint val="52000"/>
                            <a:satMod val="300000"/>
                          </a:schemeClr>
                        </a:gs>
                        <a:gs pos="100000">
                          <a:schemeClr val="accent1">
                            <a:tint val="40000"/>
                            <a:satMod val="250000"/>
                          </a:schemeClr>
                        </a:gs>
                      </a:gsLst>
                      <a:lin ang="5400000"/>
                    </a:gradFill>
                  </a:rPr>
                  <a:t>; </a:t>
                </a:r>
                <a:r>
                  <a:rPr lang="ru-RU" sz="2400" b="1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1">
                            <a:tint val="40000"/>
                            <a:satMod val="250000"/>
                          </a:schemeClr>
                        </a:gs>
                        <a:gs pos="9000">
                          <a:schemeClr val="accent1">
                            <a:tint val="52000"/>
                            <a:satMod val="300000"/>
                          </a:schemeClr>
                        </a:gs>
                        <a:gs pos="50000">
                          <a:schemeClr val="accent1">
                            <a:shade val="20000"/>
                            <a:satMod val="300000"/>
                          </a:schemeClr>
                        </a:gs>
                        <a:gs pos="79000">
                          <a:schemeClr val="accent1">
                            <a:tint val="52000"/>
                            <a:satMod val="300000"/>
                          </a:schemeClr>
                        </a:gs>
                        <a:gs pos="100000">
                          <a:schemeClr val="accent1">
                            <a:tint val="40000"/>
                            <a:satMod val="250000"/>
                          </a:schemeClr>
                        </a:gs>
                      </a:gsLst>
                      <a:lin ang="5400000"/>
                    </a:gradFill>
                  </a:rPr>
                  <a:t>усл.ед</a:t>
                </a:r>
                <a:endParaRPr lang="ru-RU" sz="24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1403648" y="3068960"/>
                <a:ext cx="6400800" cy="1584176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1839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3" y="476672"/>
            <a:ext cx="7406208" cy="1224136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3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езерв экономизации сердечно – сосудистой системы</a:t>
            </a:r>
            <a:endParaRPr lang="ru-RU" sz="32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1403648" y="1988840"/>
                <a:ext cx="6120680" cy="2736304"/>
              </a:xfrm>
            </p:spPr>
            <p:txBody>
              <a:bodyPr>
                <a:noAutofit/>
              </a:bodyPr>
              <a:lstStyle/>
              <a:p>
                <a:pPr marL="45720" indent="0" algn="ctr">
                  <a:buNone/>
                </a:pPr>
                <a:endParaRPr lang="ru-RU" sz="48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endParaRPr>
              </a:p>
              <a:p>
                <a:pPr marL="45720" indent="0" algn="ctr">
                  <a:buNone/>
                </a:pPr>
                <a:r>
                  <a:rPr lang="ru-RU" sz="4800" b="1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1">
                            <a:tint val="40000"/>
                            <a:satMod val="250000"/>
                          </a:schemeClr>
                        </a:gs>
                        <a:gs pos="9000">
                          <a:schemeClr val="accent1">
                            <a:tint val="52000"/>
                            <a:satMod val="300000"/>
                          </a:schemeClr>
                        </a:gs>
                        <a:gs pos="50000">
                          <a:schemeClr val="accent1">
                            <a:shade val="20000"/>
                            <a:satMod val="300000"/>
                          </a:schemeClr>
                        </a:gs>
                        <a:gs pos="79000">
                          <a:schemeClr val="accent1">
                            <a:tint val="52000"/>
                            <a:satMod val="300000"/>
                          </a:schemeClr>
                        </a:gs>
                        <a:gs pos="100000">
                          <a:schemeClr val="accent1">
                            <a:tint val="40000"/>
                            <a:satMod val="250000"/>
                          </a:schemeClr>
                        </a:gs>
                      </a:gsLst>
                      <a:lin ang="5400000"/>
                    </a:gradFill>
                  </a:rPr>
                  <a:t>  Индекс Руфье=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 smtClean="0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gradFill>
                              <a:gsLst>
                                <a:gs pos="0">
                                  <a:schemeClr val="accent1">
                                    <a:tint val="40000"/>
                                    <a:satMod val="250000"/>
                                  </a:schemeClr>
                                </a:gs>
                                <a:gs pos="9000">
                                  <a:schemeClr val="accent1">
                                    <a:tint val="52000"/>
                                    <a:satMod val="300000"/>
                                  </a:schemeClr>
                                </a:gs>
                                <a:gs pos="50000">
                                  <a:schemeClr val="accent1">
                                    <a:shade val="20000"/>
                                    <a:satMod val="300000"/>
                                  </a:schemeClr>
                                </a:gs>
                                <a:gs pos="79000">
                                  <a:schemeClr val="accent1">
                                    <a:tint val="52000"/>
                                    <a:satMod val="300000"/>
                                  </a:schemeClr>
                                </a:gs>
                                <a:gs pos="100000">
                                  <a:schemeClr val="accent1">
                                    <a:tint val="40000"/>
                                    <a:satMod val="250000"/>
                                  </a:schemeClr>
                                </a:gs>
                              </a:gsLst>
                              <a:lin ang="5400000"/>
                            </a:gra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4800" b="1" i="1" smtClean="0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gradFill>
                              <a:gsLst>
                                <a:gs pos="0">
                                  <a:schemeClr val="accent1">
                                    <a:tint val="40000"/>
                                    <a:satMod val="250000"/>
                                  </a:schemeClr>
                                </a:gs>
                                <a:gs pos="9000">
                                  <a:schemeClr val="accent1">
                                    <a:tint val="52000"/>
                                    <a:satMod val="300000"/>
                                  </a:schemeClr>
                                </a:gs>
                                <a:gs pos="50000">
                                  <a:schemeClr val="accent1">
                                    <a:shade val="20000"/>
                                    <a:satMod val="300000"/>
                                  </a:schemeClr>
                                </a:gs>
                                <a:gs pos="79000">
                                  <a:schemeClr val="accent1">
                                    <a:tint val="52000"/>
                                    <a:satMod val="300000"/>
                                  </a:schemeClr>
                                </a:gs>
                                <a:gs pos="100000">
                                  <a:schemeClr val="accent1">
                                    <a:tint val="40000"/>
                                    <a:satMod val="250000"/>
                                  </a:schemeClr>
                                </a:gs>
                              </a:gsLst>
                              <a:lin ang="5400000"/>
                            </a:gradFill>
                            <a:latin typeface="Cambria Math"/>
                          </a:rPr>
                          <m:t>4∙</m:t>
                        </m:r>
                        <m:d>
                          <m:dPr>
                            <m:ctrlPr>
                              <a:rPr lang="ru-RU" sz="4800" b="1" i="1" smtClean="0">
                                <a:ln w="10541" cmpd="sng">
                                  <a:solidFill>
                                    <a:schemeClr val="accent1">
                                      <a:shade val="88000"/>
                                      <a:satMod val="110000"/>
                                    </a:schemeClr>
                                  </a:solidFill>
                                  <a:prstDash val="solid"/>
                                </a:ln>
                                <a:gradFill>
                                  <a:gsLst>
                                    <a:gs pos="0">
                                      <a:schemeClr val="accent1">
                                        <a:tint val="40000"/>
                                        <a:satMod val="250000"/>
                                      </a:schemeClr>
                                    </a:gs>
                                    <a:gs pos="9000">
                                      <a:schemeClr val="accent1">
                                        <a:tint val="52000"/>
                                        <a:satMod val="300000"/>
                                      </a:schemeClr>
                                    </a:gs>
                                    <a:gs pos="50000">
                                      <a:schemeClr val="accent1">
                                        <a:shade val="20000"/>
                                        <a:satMod val="300000"/>
                                      </a:schemeClr>
                                    </a:gs>
                                    <a:gs pos="79000">
                                      <a:schemeClr val="accent1">
                                        <a:tint val="52000"/>
                                        <a:satMod val="300000"/>
                                      </a:schemeClr>
                                    </a:gs>
                                    <a:gs pos="100000">
                                      <a:schemeClr val="accent1">
                                        <a:tint val="40000"/>
                                        <a:satMod val="250000"/>
                                      </a:schemeClr>
                                    </a:gs>
                                  </a:gsLst>
                                  <a:lin ang="5400000"/>
                                </a:gra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ru-RU" sz="4800" b="1" i="1" smtClean="0">
                                <a:ln w="10541" cmpd="sng">
                                  <a:solidFill>
                                    <a:schemeClr val="accent1">
                                      <a:shade val="88000"/>
                                      <a:satMod val="110000"/>
                                    </a:schemeClr>
                                  </a:solidFill>
                                  <a:prstDash val="solid"/>
                                </a:ln>
                                <a:gradFill>
                                  <a:gsLst>
                                    <a:gs pos="0">
                                      <a:schemeClr val="accent1">
                                        <a:tint val="40000"/>
                                        <a:satMod val="250000"/>
                                      </a:schemeClr>
                                    </a:gs>
                                    <a:gs pos="9000">
                                      <a:schemeClr val="accent1">
                                        <a:tint val="52000"/>
                                        <a:satMod val="300000"/>
                                      </a:schemeClr>
                                    </a:gs>
                                    <a:gs pos="50000">
                                      <a:schemeClr val="accent1">
                                        <a:shade val="20000"/>
                                        <a:satMod val="300000"/>
                                      </a:schemeClr>
                                    </a:gs>
                                    <a:gs pos="79000">
                                      <a:schemeClr val="accent1">
                                        <a:tint val="52000"/>
                                        <a:satMod val="300000"/>
                                      </a:schemeClr>
                                    </a:gs>
                                    <a:gs pos="100000">
                                      <a:schemeClr val="accent1">
                                        <a:tint val="40000"/>
                                        <a:satMod val="250000"/>
                                      </a:schemeClr>
                                    </a:gs>
                                  </a:gsLst>
                                  <a:lin ang="5400000"/>
                                </a:gradFill>
                                <a:latin typeface="Cambria Math"/>
                              </a:rPr>
                              <m:t>Р1+Р2+Р3</m:t>
                            </m:r>
                          </m:e>
                        </m:d>
                        <m:r>
                          <a:rPr lang="ru-RU" sz="4800" b="1" i="1" smtClean="0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gradFill>
                              <a:gsLst>
                                <a:gs pos="0">
                                  <a:schemeClr val="accent1">
                                    <a:tint val="40000"/>
                                    <a:satMod val="250000"/>
                                  </a:schemeClr>
                                </a:gs>
                                <a:gs pos="9000">
                                  <a:schemeClr val="accent1">
                                    <a:tint val="52000"/>
                                    <a:satMod val="300000"/>
                                  </a:schemeClr>
                                </a:gs>
                                <a:gs pos="50000">
                                  <a:schemeClr val="accent1">
                                    <a:shade val="20000"/>
                                    <a:satMod val="300000"/>
                                  </a:schemeClr>
                                </a:gs>
                                <a:gs pos="79000">
                                  <a:schemeClr val="accent1">
                                    <a:tint val="52000"/>
                                    <a:satMod val="300000"/>
                                  </a:schemeClr>
                                </a:gs>
                                <a:gs pos="100000">
                                  <a:schemeClr val="accent1">
                                    <a:tint val="40000"/>
                                    <a:satMod val="250000"/>
                                  </a:schemeClr>
                                </a:gs>
                              </a:gsLst>
                              <a:lin ang="5400000"/>
                            </a:gradFill>
                            <a:latin typeface="Cambria Math"/>
                          </a:rPr>
                          <m:t>−200</m:t>
                        </m:r>
                      </m:num>
                      <m:den>
                        <m:r>
                          <a:rPr lang="ru-RU" sz="4800" b="1" i="1" smtClean="0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gradFill>
                              <a:gsLst>
                                <a:gs pos="0">
                                  <a:schemeClr val="accent1">
                                    <a:tint val="40000"/>
                                    <a:satMod val="250000"/>
                                  </a:schemeClr>
                                </a:gs>
                                <a:gs pos="9000">
                                  <a:schemeClr val="accent1">
                                    <a:tint val="52000"/>
                                    <a:satMod val="300000"/>
                                  </a:schemeClr>
                                </a:gs>
                                <a:gs pos="50000">
                                  <a:schemeClr val="accent1">
                                    <a:shade val="20000"/>
                                    <a:satMod val="300000"/>
                                  </a:schemeClr>
                                </a:gs>
                                <a:gs pos="79000">
                                  <a:schemeClr val="accent1">
                                    <a:tint val="52000"/>
                                    <a:satMod val="300000"/>
                                  </a:schemeClr>
                                </a:gs>
                                <a:gs pos="100000">
                                  <a:schemeClr val="accent1">
                                    <a:tint val="40000"/>
                                    <a:satMod val="250000"/>
                                  </a:schemeClr>
                                </a:gs>
                              </a:gsLst>
                              <a:lin ang="5400000"/>
                            </a:gradFill>
                            <a:latin typeface="Cambria Math"/>
                          </a:rPr>
                          <m:t>10</m:t>
                        </m:r>
                      </m:den>
                    </m:f>
                  </m:oMath>
                </a14:m>
                <a:r>
                  <a:rPr lang="ru-RU" sz="4800" b="1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1">
                            <a:tint val="40000"/>
                            <a:satMod val="250000"/>
                          </a:schemeClr>
                        </a:gs>
                        <a:gs pos="9000">
                          <a:schemeClr val="accent1">
                            <a:tint val="52000"/>
                            <a:satMod val="300000"/>
                          </a:schemeClr>
                        </a:gs>
                        <a:gs pos="50000">
                          <a:schemeClr val="accent1">
                            <a:shade val="20000"/>
                            <a:satMod val="300000"/>
                          </a:schemeClr>
                        </a:gs>
                        <a:gs pos="79000">
                          <a:schemeClr val="accent1">
                            <a:tint val="52000"/>
                            <a:satMod val="300000"/>
                          </a:schemeClr>
                        </a:gs>
                        <a:gs pos="100000">
                          <a:schemeClr val="accent1">
                            <a:tint val="40000"/>
                            <a:satMod val="250000"/>
                          </a:schemeClr>
                        </a:gs>
                      </a:gsLst>
                      <a:lin ang="5400000"/>
                    </a:gradFill>
                  </a:rPr>
                  <a:t>, </a:t>
                </a:r>
                <a:r>
                  <a:rPr lang="ru-RU" sz="2400" b="1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1">
                            <a:tint val="40000"/>
                            <a:satMod val="250000"/>
                          </a:schemeClr>
                        </a:gs>
                        <a:gs pos="9000">
                          <a:schemeClr val="accent1">
                            <a:tint val="52000"/>
                            <a:satMod val="300000"/>
                          </a:schemeClr>
                        </a:gs>
                        <a:gs pos="50000">
                          <a:schemeClr val="accent1">
                            <a:shade val="20000"/>
                            <a:satMod val="300000"/>
                          </a:schemeClr>
                        </a:gs>
                        <a:gs pos="79000">
                          <a:schemeClr val="accent1">
                            <a:tint val="52000"/>
                            <a:satMod val="300000"/>
                          </a:schemeClr>
                        </a:gs>
                        <a:gs pos="100000">
                          <a:schemeClr val="accent1">
                            <a:tint val="40000"/>
                            <a:satMod val="250000"/>
                          </a:schemeClr>
                        </a:gs>
                      </a:gsLst>
                      <a:lin ang="5400000"/>
                    </a:gradFill>
                  </a:rPr>
                  <a:t>отн.ед.</a:t>
                </a:r>
                <a:endParaRPr lang="ru-RU" sz="24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endParaRPr>
              </a:p>
              <a:p>
                <a:pPr marL="45720" indent="0">
                  <a:buNone/>
                </a:pPr>
                <a:endParaRPr lang="ru-RU" sz="48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1403648" y="1988840"/>
                <a:ext cx="6120680" cy="2736304"/>
              </a:xfrm>
              <a:blipFill rotWithShape="1">
                <a:blip r:embed="rId2"/>
                <a:stretch>
                  <a:fillRect r="-2689" b="-890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5695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1" y="476672"/>
            <a:ext cx="7334200" cy="1296144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Соответствие массы длине тела</a:t>
            </a:r>
            <a:endParaRPr lang="ru-RU" sz="3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9262" y="1052736"/>
            <a:ext cx="4088275" cy="5472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3380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402</TotalTime>
  <Words>452</Words>
  <Application>Microsoft Office PowerPoint</Application>
  <PresentationFormat>Экран (4:3)</PresentationFormat>
  <Paragraphs>191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Воздушный поток</vt:lpstr>
      <vt:lpstr> Экспресс-оценка уровня здоровья подростков (по Г.Л. Апанасенко)</vt:lpstr>
      <vt:lpstr>Презентация PowerPoint</vt:lpstr>
      <vt:lpstr>Карта тестирования показателей физической и функциональной подготовленности</vt:lpstr>
      <vt:lpstr>Карта оценки соматического уровня здоровья школьника </vt:lpstr>
      <vt:lpstr>Презентация PowerPoint</vt:lpstr>
      <vt:lpstr>Презентация PowerPoint</vt:lpstr>
      <vt:lpstr>Резерв функции сердечно-сосудистой системы</vt:lpstr>
      <vt:lpstr>Резерв экономизации сердечно – сосудистой системы</vt:lpstr>
      <vt:lpstr>Соответствие массы длине тела</vt:lpstr>
      <vt:lpstr>Экспресс-оценка  соматического уровня здоровья  </vt:lpstr>
      <vt:lpstr>Группы здоровья детей и подростков </vt:lpstr>
      <vt:lpstr> </vt:lpstr>
      <vt:lpstr>ЖИВИ В ДВИЖЕНИИ</vt:lpstr>
      <vt:lpstr>ЗАКАЛЯЙ СВОЙ ОРГАНИЗМ</vt:lpstr>
      <vt:lpstr> ПРАВИЛЬНО ПИТАЙСЯ</vt:lpstr>
      <vt:lpstr> СОБЛЮДАЙ РЕЖИМ ДНЯ</vt:lpstr>
      <vt:lpstr> СПИ НЕ МЕНЕЕ 8-9 ЧАСОВ</vt:lpstr>
      <vt:lpstr>ОТКАЖИСЬ ОТ  ВРЕДНЫХ ПРИВЫЧЕК</vt:lpstr>
      <vt:lpstr>  ТЫ БУДЕШЬ ЗДОРОВ И СЧАСТЛИВ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Экспресс-оценка уровня здоровья подростков (по Г.Л. Апанасенко)</dc:title>
  <dc:creator>user</dc:creator>
  <cp:lastModifiedBy>HP</cp:lastModifiedBy>
  <cp:revision>30</cp:revision>
  <dcterms:created xsi:type="dcterms:W3CDTF">2014-03-31T17:59:17Z</dcterms:created>
  <dcterms:modified xsi:type="dcterms:W3CDTF">2014-11-18T16:53:16Z</dcterms:modified>
</cp:coreProperties>
</file>