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8608" y="5403860"/>
            <a:ext cx="9162608" cy="101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урок  по 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русскому </a:t>
            </a: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 языку  в  7  </a:t>
            </a: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классе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Павлова  И.А.,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г.Омск</a:t>
            </a: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 – 2015 г.</a:t>
            </a: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 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829489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«Текстоведение</a:t>
            </a:r>
            <a:r>
              <a:rPr lang="ru-RU" sz="5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. Текст и его признаки. Работа над текстом»</a:t>
            </a:r>
            <a:endParaRPr lang="ru-RU" sz="5400" dirty="0"/>
          </a:p>
        </p:txBody>
      </p:sp>
      <p:pic>
        <p:nvPicPr>
          <p:cNvPr id="1026" name="Picture 2" descr="D:\КАРТИНКИ\мои картинки\Картинки о рус.яз\tr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688" y="2347806"/>
            <a:ext cx="3192016" cy="308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6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1224" y="476672"/>
            <a:ext cx="9144000" cy="645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32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3 группа: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32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Имя </a:t>
            </a:r>
            <a:r>
              <a:rPr lang="ru-RU" sz="3200" b="1" i="1" dirty="0" err="1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Гвидон</a:t>
            </a:r>
            <a:r>
              <a:rPr lang="ru-RU" sz="3200" b="1" i="1" dirty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 («Сказка о царе </a:t>
            </a:r>
            <a:r>
              <a:rPr lang="ru-RU" sz="3200" b="1" i="1" dirty="0" err="1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Салтане</a:t>
            </a:r>
            <a:r>
              <a:rPr lang="ru-RU" sz="3200" b="1" i="1" dirty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») явно не русского происхождения. В его звучании угадывается итальянское имя Гвидо. Иноязычное происхождение можно усмотреть и в имени царя </a:t>
            </a:r>
            <a:r>
              <a:rPr lang="ru-RU" sz="3200" b="1" i="1" dirty="0" err="1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Дадона</a:t>
            </a:r>
            <a:r>
              <a:rPr lang="ru-RU" sz="3200" b="1" i="1" dirty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 («Сказка о золотом петушке»). Все прояснится, когда мы обратимся к знаменитому рыцарскому роману о подвигах рыцаря БОВО Д'АНТОНА, в котором действуют и «славный король </a:t>
            </a:r>
            <a:r>
              <a:rPr lang="ru-RU" sz="3200" b="1" i="1" dirty="0" err="1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Гвидон</a:t>
            </a:r>
            <a:r>
              <a:rPr lang="ru-RU" sz="3200" b="1" i="1" dirty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» и «король </a:t>
            </a:r>
            <a:r>
              <a:rPr lang="ru-RU" sz="3200" b="1" i="1" dirty="0" err="1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Дадон</a:t>
            </a:r>
            <a:r>
              <a:rPr lang="ru-RU" sz="3200" b="1" i="1" dirty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», ведь именно оттуда, судя по всему, Пушкин взял эти имена.</a:t>
            </a: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 </a:t>
            </a: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71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899008"/>
              </p:ext>
            </p:extLst>
          </p:nvPr>
        </p:nvGraphicFramePr>
        <p:xfrm>
          <a:off x="1" y="836711"/>
          <a:ext cx="9143998" cy="6021288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828799"/>
                <a:gridCol w="3200399"/>
                <a:gridCol w="4114800"/>
              </a:tblGrid>
              <a:tr h="736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Тип речи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3" marR="37253" marT="37253" marB="372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Основная задача автора, использующего этот тип речи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3" marR="37253" marT="37253" marB="372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Основные вопросы, характерные для данного типа речи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3" marR="37253" marT="37253" marB="37253" anchor="ctr"/>
                </a:tc>
              </a:tr>
              <a:tr h="1386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Описание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3" marR="37253" marT="37253" marB="372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Указать признаки описываемого предмета, лица, места, состояния.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3" marR="37253" marT="37253" marB="3725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Каков предмет описания?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Как он выглядит?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Какие признаки для него характерны?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3" marR="37253" marT="37253" marB="37253" anchor="ctr"/>
                </a:tc>
              </a:tr>
              <a:tr h="1541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Повествование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3" marR="37253" marT="37253" marB="372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Сообщить о последовательности действий или событий. 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3" marR="37253" marT="37253" marB="3725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Какова последовательность действий (событий)?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Что происходило сначала и что происходило потом?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3" marR="37253" marT="37253" marB="37253" anchor="ctr"/>
                </a:tc>
              </a:tr>
              <a:tr h="2357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Рассуждение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3" marR="37253" marT="37253" marB="372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Обосновать то или иное выдвигаемое положение (тезис), объяснить сущность, причины того или иного явления, события.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3" marR="37253" marT="37253" marB="3725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Почему?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В чем причина данного явления?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Что из этого следует?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Каковы следствия данного явления?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Что оно значит?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53" marR="37253" marT="37253" marB="37253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6852" y="-112008"/>
            <a:ext cx="79303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«Копилка идей, предложений и фактов» </a:t>
            </a:r>
            <a:endParaRPr kumimoji="0" lang="ru-RU" altLang="ru-RU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anose="03010101010201010101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3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0608"/>
            <a:ext cx="9144000" cy="6837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Этапы работы по созданию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текста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1. Речевой замысел (тема, основная мысль).</a:t>
            </a:r>
          </a:p>
          <a:p>
            <a:pPr fontAlgn="base">
              <a:spcAft>
                <a:spcPts val="0"/>
              </a:spcAft>
            </a:pP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2.Обдумывание содержания (рабочие материалы).</a:t>
            </a:r>
          </a:p>
          <a:p>
            <a:pPr fontAlgn="base">
              <a:spcAft>
                <a:spcPts val="0"/>
              </a:spcAft>
            </a:pP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3.Создание речевого произведения.</a:t>
            </a:r>
          </a:p>
          <a:p>
            <a:pPr fontAlgn="base">
              <a:spcAft>
                <a:spcPts val="0"/>
              </a:spcAft>
            </a:pP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4.Редактирование (правка).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</a:rPr>
              <a:t> 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Правка текста нужна для того, чтобы: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1) устранить погрешности, оставшиеся после авторской доработки;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2) добиться ясности и четкости формулировок;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3) проверить фактический материал и избавить рукопись от неточностей;</a:t>
            </a:r>
          </a:p>
          <a:p>
            <a:pPr fontAlgn="base">
              <a:spcAft>
                <a:spcPts val="0"/>
              </a:spcAft>
            </a:pP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4) устранить шероховатости языка и стиля;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5) технически обработать рукопись.</a:t>
            </a:r>
            <a:endParaRPr lang="ru-RU" sz="3200" b="1" dirty="0">
              <a:solidFill>
                <a:srgbClr val="7030A0"/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2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7904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6328"/>
            <a:ext cx="9144000" cy="5988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Выполните самостоятельную работу: создайте свой текст на любую тему и </a:t>
            </a:r>
            <a:r>
              <a:rPr lang="ru-RU" sz="4000" b="1" dirty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запишите его двумя способами: 1) в форме диалога; 2) в форме прямой речи; расставьте знаки препинания; используйте обращение </a:t>
            </a:r>
            <a:endParaRPr lang="ru-RU" sz="4000" b="1" dirty="0" smtClean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0070C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или</a:t>
            </a:r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постройте текст любого типа речи </a:t>
            </a:r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,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0070C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или </a:t>
            </a:r>
            <a:r>
              <a:rPr lang="ru-RU" sz="4000" b="1" dirty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выполните по заданию упр. № 50. Время для написания 8-10 мин.</a:t>
            </a:r>
          </a:p>
        </p:txBody>
      </p:sp>
    </p:spTree>
    <p:extLst>
      <p:ext uri="{BB962C8B-B14F-4D97-AF65-F5344CB8AC3E}">
        <p14:creationId xmlns:p14="http://schemas.microsoft.com/office/powerpoint/2010/main" val="34576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9144000" cy="3590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Домашнее </a:t>
            </a:r>
            <a:r>
              <a:rPr lang="ru-RU" sz="48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задание:</a:t>
            </a:r>
            <a:endParaRPr lang="ru-RU" sz="48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П</a:t>
            </a:r>
            <a:r>
              <a:rPr lang="ru-RU" sz="48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араграф </a:t>
            </a:r>
            <a:r>
              <a:rPr lang="ru-RU" sz="4800" b="1" dirty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7; </a:t>
            </a:r>
            <a:r>
              <a:rPr lang="ru-RU" sz="48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выполнить упр</a:t>
            </a:r>
            <a:r>
              <a:rPr lang="ru-RU" sz="4800" b="1" dirty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. № 52 и подобрать из разных источников тексты разных типов.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19025"/>
            <a:ext cx="3408040" cy="227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22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" y="0"/>
            <a:ext cx="9144000" cy="6646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Рефлексирующие </a:t>
            </a:r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карточки</a:t>
            </a:r>
            <a:endParaRPr lang="ru-RU" sz="4000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Ответьте на вопросы, чтобы сформулировать итог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урока: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9525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1.Что мы повторили на сегодняшнем уроке?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9525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2.Что вызвало затруднения?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9525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3.Над чем еще надо поработать?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4.Чему научились на уроке?</a:t>
            </a:r>
          </a:p>
          <a:p>
            <a:pPr marL="9525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5.Что нового узнали о тексте?</a:t>
            </a:r>
          </a:p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  <a:ea typeface="Calibri"/>
              </a:rPr>
              <a:t>6.Как самому правильно сочинить текст? Что для этого нужно знать и уметь?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36912"/>
            <a:ext cx="2784140" cy="222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0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328" y="332656"/>
            <a:ext cx="8186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Спасибо за внимание!!!</a:t>
            </a:r>
            <a:endParaRPr lang="ru-RU" sz="72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098" name="Picture 2" descr="D:\КАРТИНКИ\мои картинки\picnam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73" y="1772816"/>
            <a:ext cx="7872874" cy="472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4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24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</a:rPr>
              <a:t>Выполните следующее задание: расставьте знаки препинания, подчеркнув в предложениях грамматическую основу и однородные члены</a:t>
            </a:r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</a:rPr>
              <a:t>:</a:t>
            </a:r>
          </a:p>
          <a:p>
            <a:pPr algn="just"/>
            <a:endParaRPr lang="ru-RU" sz="4000" b="1" dirty="0">
              <a:solidFill>
                <a:srgbClr val="7030A0"/>
              </a:solidFill>
              <a:latin typeface="Monotype Corsiva" panose="03010101010201010101" pitchFamily="66" charset="0"/>
              <a:ea typeface="Times New Roman"/>
            </a:endParaRPr>
          </a:p>
          <a:p>
            <a:pPr algn="just"/>
            <a:r>
              <a:rPr lang="ru-RU" sz="3600" b="1" dirty="0">
                <a:latin typeface="Times New Roman"/>
                <a:ea typeface="Times New Roman"/>
              </a:rPr>
              <a:t>1).</a:t>
            </a:r>
            <a:r>
              <a:rPr lang="ru-RU" sz="3600" dirty="0">
                <a:latin typeface="Times New Roman"/>
                <a:ea typeface="Times New Roman"/>
              </a:rPr>
              <a:t>Осторожно ветер из калитки вышел </a:t>
            </a:r>
            <a:r>
              <a:rPr lang="ru-RU" sz="3600" dirty="0" smtClean="0">
                <a:latin typeface="Times New Roman"/>
                <a:ea typeface="Times New Roman"/>
              </a:rPr>
              <a:t> </a:t>
            </a:r>
            <a:r>
              <a:rPr lang="ru-RU" sz="3600" dirty="0">
                <a:latin typeface="Times New Roman"/>
                <a:ea typeface="Times New Roman"/>
              </a:rPr>
              <a:t>постучал в </a:t>
            </a:r>
            <a:r>
              <a:rPr lang="ru-RU" sz="3600" dirty="0" smtClean="0">
                <a:latin typeface="Times New Roman"/>
                <a:ea typeface="Times New Roman"/>
              </a:rPr>
              <a:t>окошко </a:t>
            </a:r>
            <a:r>
              <a:rPr lang="ru-RU" sz="3600" dirty="0">
                <a:latin typeface="Times New Roman"/>
                <a:ea typeface="Times New Roman"/>
              </a:rPr>
              <a:t>пробежал по крыше... </a:t>
            </a:r>
            <a:r>
              <a:rPr lang="ru-RU" sz="3600" b="1" dirty="0">
                <a:latin typeface="Times New Roman"/>
                <a:ea typeface="Times New Roman"/>
              </a:rPr>
              <a:t>2).</a:t>
            </a:r>
            <a:r>
              <a:rPr lang="ru-RU" sz="3600" dirty="0">
                <a:latin typeface="Times New Roman"/>
                <a:ea typeface="Times New Roman"/>
              </a:rPr>
              <a:t>Без </a:t>
            </a:r>
            <a:r>
              <a:rPr lang="ru-RU" sz="3600" dirty="0" smtClean="0">
                <a:latin typeface="Times New Roman"/>
                <a:ea typeface="Times New Roman"/>
              </a:rPr>
              <a:t>рук без </a:t>
            </a:r>
            <a:r>
              <a:rPr lang="ru-RU" sz="3600" dirty="0">
                <a:latin typeface="Times New Roman"/>
                <a:ea typeface="Times New Roman"/>
              </a:rPr>
              <a:t>топорёнка построена избёнка. </a:t>
            </a:r>
            <a:r>
              <a:rPr lang="ru-RU" sz="3600" b="1" dirty="0">
                <a:latin typeface="Times New Roman"/>
                <a:ea typeface="Times New Roman"/>
              </a:rPr>
              <a:t>3).</a:t>
            </a:r>
            <a:r>
              <a:rPr lang="ru-RU" sz="3600" dirty="0">
                <a:latin typeface="Times New Roman"/>
                <a:ea typeface="Times New Roman"/>
              </a:rPr>
              <a:t> Дружба и братство дороже богатства. </a:t>
            </a:r>
            <a:r>
              <a:rPr lang="ru-RU" sz="3600" b="1" dirty="0">
                <a:latin typeface="Times New Roman"/>
                <a:ea typeface="Times New Roman"/>
              </a:rPr>
              <a:t>4).</a:t>
            </a:r>
            <a:r>
              <a:rPr lang="ru-RU" sz="3600" dirty="0">
                <a:latin typeface="Times New Roman"/>
                <a:ea typeface="Times New Roman"/>
              </a:rPr>
              <a:t> Дружба заботой да подмогой крепка</a:t>
            </a:r>
            <a:r>
              <a:rPr lang="ru-RU" sz="3600" dirty="0" smtClean="0">
                <a:latin typeface="Times New Roman"/>
                <a:ea typeface="Times New Roman"/>
              </a:rPr>
              <a:t>.</a:t>
            </a:r>
          </a:p>
          <a:p>
            <a:pPr algn="just"/>
            <a:r>
              <a:rPr lang="ru-RU" sz="4000" b="1" dirty="0" smtClean="0">
                <a:solidFill>
                  <a:srgbClr val="7030A0"/>
                </a:solidFill>
                <a:effectLst/>
                <a:latin typeface="Monotype Corsiva" panose="03010101010201010101" pitchFamily="66" charset="0"/>
                <a:ea typeface="Times New Roman"/>
              </a:rPr>
              <a:t>Можно ли считать эти предложения текстом? Почему?</a:t>
            </a:r>
            <a:endParaRPr lang="ru-RU" sz="4000" b="1" dirty="0">
              <a:solidFill>
                <a:srgbClr val="7030A0"/>
              </a:solidFill>
              <a:effectLst/>
              <a:latin typeface="Monotype Corsiva" panose="03010101010201010101" pitchFamily="66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577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1616" y="188640"/>
            <a:ext cx="9144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indent="177800" algn="ctr">
              <a:lnSpc>
                <a:spcPts val="1225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Древнерусский 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язык</a:t>
            </a:r>
          </a:p>
          <a:p>
            <a:pPr marL="12700" indent="177800" algn="ctr">
              <a:lnSpc>
                <a:spcPts val="1225"/>
              </a:lnSpc>
              <a:spcAft>
                <a:spcPts val="0"/>
              </a:spcAft>
            </a:pP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Древнерусский язык — это язык древних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русичей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 Этот язык был прародителем трёх близкородственных славянских языков — русского,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украинского,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белорусского. Древнейшие памятники письменности древнерусского языка датируются серединой XI века — это рукописные книги, берестяные грамоты, надписи на камнях. Азбуку древние русичи получили, когда в 988 году на Русь вместе с христианством были принесены церковные книги на славянском языке — Евангелие, Апостол, Псалтырь, пропове­ди и поучения учителей церкви. Азбука эта называлась «кирил­лицей» по имени славянского первоучителя IX века Константина (Кирилла) Философа.</a:t>
            </a:r>
          </a:p>
        </p:txBody>
      </p:sp>
    </p:spTree>
    <p:extLst>
      <p:ext uri="{BB962C8B-B14F-4D97-AF65-F5344CB8AC3E}">
        <p14:creationId xmlns:p14="http://schemas.microsoft.com/office/powerpoint/2010/main" val="403907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7693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Что такое текст? Что такое текстоведение?</a:t>
            </a:r>
          </a:p>
          <a:p>
            <a:pPr algn="ctr"/>
            <a:r>
              <a:rPr lang="ru-RU" sz="5400" i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/>
              </a:rPr>
              <a:t>В </a:t>
            </a:r>
            <a:r>
              <a:rPr lang="ru-RU" sz="5400" i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/>
              </a:rPr>
              <a:t>слове выделяются корни «текст» и «вед». Значит, оно обозначает «ведать, знать текст</a:t>
            </a:r>
            <a:r>
              <a:rPr lang="ru-RU" sz="5400" i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/>
              </a:rPr>
              <a:t>»</a:t>
            </a:r>
            <a:endParaRPr lang="ru-RU" sz="5400" b="1" dirty="0" smtClean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5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</a:rPr>
              <a:t>Формулирование целей урока. Какова будет цель урока? Чем мы будем заниматься на уроке?</a:t>
            </a:r>
            <a:endParaRPr lang="ru-RU" sz="5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6064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ЦЕЛИ   УРОКА:</a:t>
            </a:r>
            <a:endParaRPr lang="ru-RU" sz="4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" y="1192666"/>
            <a:ext cx="6372198" cy="517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1.Вспомним,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что такое текстоведение, текст и его признаки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;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2. Вспомним типы речи текста;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3. Будем  формировать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умения и навыки составления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текста.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3781837"/>
            <a:ext cx="2771799" cy="281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21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704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/>
              </a:rPr>
              <a:t>Текстоведение изучает текст, его признаки, строение, законы создания и основные правила использования языковых средств.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2947591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800" b="1" i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Текст – это</a:t>
            </a:r>
            <a:r>
              <a:rPr lang="ru-RU" sz="4800" b="1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 произведение речи.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59" y="3786580"/>
            <a:ext cx="91440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/>
              </a:rPr>
              <a:t>Признаки текста: единство </a:t>
            </a:r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/>
              </a:rPr>
              <a:t>темы, </a:t>
            </a:r>
            <a:endParaRPr lang="ru-RU" sz="4000" b="1" i="1" dirty="0" smtClean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  <a:ea typeface="Times New Roman"/>
            </a:endParaRPr>
          </a:p>
          <a:p>
            <a:pPr algn="ctr"/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/>
              </a:rPr>
              <a:t>наличие </a:t>
            </a:r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/>
              </a:rPr>
              <a:t>основной мысли (идеи), </a:t>
            </a: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/>
              </a:rPr>
              <a:t>связь </a:t>
            </a:r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/>
              </a:rPr>
              <a:t>предложений между собой, относительная законченность, определённый порядок </a:t>
            </a: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/>
              </a:rPr>
              <a:t>предложений.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4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47204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</a:rPr>
              <a:t>Какие типы речи вы знаете</a:t>
            </a:r>
            <a:r>
              <a:rPr lang="ru-RU" sz="44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</a:rPr>
              <a:t>? Вспомните их  , опираясь на данные подсказки: </a:t>
            </a:r>
            <a:endParaRPr lang="ru-RU" sz="4400" i="1" dirty="0" smtClean="0">
              <a:latin typeface="Times New Roman"/>
              <a:ea typeface="Times New Roman"/>
            </a:endParaRPr>
          </a:p>
          <a:p>
            <a:r>
              <a:rPr lang="ru-RU" sz="4400" i="1" dirty="0" smtClean="0">
                <a:latin typeface="Times New Roman"/>
                <a:ea typeface="Times New Roman"/>
              </a:rPr>
              <a:t>                                = </a:t>
            </a:r>
            <a:r>
              <a:rPr lang="ru-RU" sz="4400" i="1" dirty="0">
                <a:latin typeface="Times New Roman"/>
                <a:ea typeface="Times New Roman"/>
              </a:rPr>
              <a:t>что произошло</a:t>
            </a:r>
            <a:r>
              <a:rPr lang="ru-RU" sz="4400" i="1" dirty="0" smtClean="0">
                <a:latin typeface="Times New Roman"/>
                <a:ea typeface="Times New Roman"/>
              </a:rPr>
              <a:t>?</a:t>
            </a:r>
          </a:p>
          <a:p>
            <a:endParaRPr lang="ru-RU" sz="4400" i="1" dirty="0" smtClean="0">
              <a:latin typeface="Times New Roman"/>
              <a:ea typeface="Times New Roman"/>
            </a:endParaRPr>
          </a:p>
          <a:p>
            <a:endParaRPr lang="ru-RU" sz="4400" i="1" dirty="0" smtClean="0">
              <a:latin typeface="Times New Roman"/>
              <a:ea typeface="Times New Roman"/>
            </a:endParaRPr>
          </a:p>
          <a:p>
            <a:r>
              <a:rPr lang="ru-RU" sz="4400" i="1" dirty="0" smtClean="0">
                <a:latin typeface="Times New Roman"/>
                <a:ea typeface="Times New Roman"/>
              </a:rPr>
              <a:t>        = </a:t>
            </a:r>
            <a:r>
              <a:rPr lang="ru-RU" sz="4400" i="1" dirty="0">
                <a:latin typeface="Times New Roman"/>
                <a:ea typeface="Times New Roman"/>
              </a:rPr>
              <a:t>каков предмет высказывания</a:t>
            </a:r>
            <a:r>
              <a:rPr lang="ru-RU" sz="4400" i="1" dirty="0" smtClean="0">
                <a:latin typeface="Times New Roman"/>
                <a:ea typeface="Times New Roman"/>
              </a:rPr>
              <a:t>?</a:t>
            </a:r>
          </a:p>
          <a:p>
            <a:endParaRPr lang="ru-RU" sz="4400" i="1" dirty="0" smtClean="0">
              <a:latin typeface="Times New Roman"/>
              <a:ea typeface="Times New Roman"/>
            </a:endParaRPr>
          </a:p>
          <a:p>
            <a:r>
              <a:rPr lang="ru-RU" sz="4400" i="1" dirty="0" smtClean="0">
                <a:latin typeface="Times New Roman"/>
                <a:ea typeface="Times New Roman"/>
              </a:rPr>
              <a:t> </a:t>
            </a:r>
          </a:p>
          <a:p>
            <a:r>
              <a:rPr lang="ru-RU" sz="4400" i="1" dirty="0" smtClean="0">
                <a:latin typeface="Times New Roman"/>
                <a:ea typeface="Times New Roman"/>
              </a:rPr>
              <a:t>= </a:t>
            </a:r>
            <a:r>
              <a:rPr lang="ru-RU" sz="4400" i="1" dirty="0">
                <a:latin typeface="Times New Roman"/>
                <a:ea typeface="Times New Roman"/>
              </a:rPr>
              <a:t>почему мы утверждаем это?</a:t>
            </a:r>
            <a:endParaRPr lang="ru-RU" sz="4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72816"/>
            <a:ext cx="3218656" cy="79208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59" y="2996952"/>
            <a:ext cx="3342861" cy="80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9" y="4869160"/>
            <a:ext cx="3342861" cy="80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65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9036496" cy="5813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3200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1 группа: </a:t>
            </a:r>
            <a:endParaRPr lang="ru-RU" sz="3200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3200" b="1" i="1" dirty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Деревня </a:t>
            </a:r>
            <a:r>
              <a:rPr lang="ru-RU" sz="3200" b="1" i="1" dirty="0" err="1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Маниловка</a:t>
            </a:r>
            <a:r>
              <a:rPr lang="ru-RU" sz="3200" b="1" i="1" dirty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 немногих могла заманить своим местоположением. Дом господский стоял одиночкой на юру, т. е. на возвышении, открытом всем ветрам, каким только вздумается подуть; покатость горы, на которой он стоял, была одета подстриженным дерном. На ней были разбросаны по-английски две-три клумбы с кустами сиреней и желтых акаций; пять-шесть берез небольшими купами кое-где возносили свои мелколистные жиденькие вершины (Н. Гоголь).</a:t>
            </a:r>
            <a:endParaRPr lang="ru-RU" sz="3200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85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36712"/>
            <a:ext cx="9144000" cy="4608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3600" b="1" i="1" dirty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2 группа: </a:t>
            </a:r>
            <a:endParaRPr lang="ru-RU" sz="36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3600" b="1" i="1" dirty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Стакан геркулесовых хлопьев залейте тремя стаканами горячей воды или молока, доведите до кипения. Затем добавьте соль и сахар по вкусу. Варите на слабом огне при помешивании 15—20 минут. Потом добавьте сливочного масла по вкусу. Перед употреблением помойте руки. </a:t>
            </a:r>
            <a:endParaRPr lang="ru-RU" sz="3600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7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827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Ирина</cp:lastModifiedBy>
  <cp:revision>9</cp:revision>
  <dcterms:modified xsi:type="dcterms:W3CDTF">2016-01-16T06:28:03Z</dcterms:modified>
</cp:coreProperties>
</file>