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6" r:id="rId6"/>
    <p:sldId id="264" r:id="rId7"/>
    <p:sldId id="265" r:id="rId8"/>
    <p:sldId id="271" r:id="rId9"/>
    <p:sldId id="267" r:id="rId10"/>
    <p:sldId id="268" r:id="rId11"/>
    <p:sldId id="270" r:id="rId12"/>
    <p:sldId id="25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loooo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285860"/>
            <a:ext cx="5143536" cy="3852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00042"/>
            <a:ext cx="7772400" cy="307183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обозначает возможность, способность, умение делать что-либо. Глагол </a:t>
            </a:r>
            <a:r>
              <a:rPr lang="en-US" sz="2800" b="1" dirty="0" smtClean="0">
                <a:solidFill>
                  <a:schemeClr val="tx1"/>
                </a:solidFill>
              </a:rPr>
              <a:t>can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не изменяется по лицам и числам и за ним всегда следует смысловой глагол без частицы </a:t>
            </a:r>
            <a:r>
              <a:rPr lang="en-US" sz="2800" dirty="0" smtClean="0">
                <a:solidFill>
                  <a:schemeClr val="tx1"/>
                </a:solidFill>
              </a:rPr>
              <a:t>to.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dance. I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jump.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392906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I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not (can’t) swim. 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you run? – Yes, I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./ No, I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can’t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85860"/>
            <a:ext cx="5048273" cy="4052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58164oc4qfh4cc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785926"/>
            <a:ext cx="5567387" cy="3109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ood_bye_comment_graphic_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00240"/>
            <a:ext cx="6014149" cy="2646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  <a:latin typeface="Arial Rounded MT Bold" pitchFamily="34" charset="0"/>
              </a:rPr>
              <a:t>My family!</a:t>
            </a:r>
            <a:endParaRPr lang="ru-RU" dirty="0">
              <a:solidFill>
                <a:srgbClr val="CC00CC"/>
              </a:solidFill>
            </a:endParaRPr>
          </a:p>
        </p:txBody>
      </p:sp>
      <p:pic>
        <p:nvPicPr>
          <p:cNvPr id="4" name="Содержимое 3" descr="family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3" y="1620923"/>
            <a:ext cx="4537442" cy="45941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7"/>
            <a:ext cx="7772400" cy="928694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  <a:latin typeface="Arial Rounded MT Bold" pitchFamily="34" charset="0"/>
              </a:rPr>
              <a:t>Our Aims: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857364"/>
            <a:ext cx="7772400" cy="371477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to revise vocabulary on Family;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to </a:t>
            </a:r>
            <a:r>
              <a:rPr lang="en-US" sz="3600" dirty="0" smtClean="0">
                <a:solidFill>
                  <a:schemeClr val="tx1"/>
                </a:solidFill>
              </a:rPr>
              <a:t>train the verb can; 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to </a:t>
            </a:r>
            <a:r>
              <a:rPr lang="en-US" sz="3600" dirty="0" smtClean="0">
                <a:solidFill>
                  <a:schemeClr val="tx1"/>
                </a:solidFill>
              </a:rPr>
              <a:t>train skills of oral speech and reading </a:t>
            </a:r>
            <a:r>
              <a:rPr lang="en-US" sz="3600" dirty="0" smtClean="0">
                <a:solidFill>
                  <a:schemeClr val="tx1"/>
                </a:solidFill>
              </a:rPr>
              <a:t>comprehension; 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to train your memory, attention.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7Z_sist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3571876"/>
            <a:ext cx="2905132" cy="29051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614998" cy="4691063"/>
          </a:xfrm>
        </p:spPr>
        <p:txBody>
          <a:bodyPr/>
          <a:lstStyle/>
          <a:p>
            <a:r>
              <a:rPr lang="en-US" sz="2800" dirty="0" smtClean="0"/>
              <a:t>This is the father, kind and true. </a:t>
            </a:r>
            <a:endParaRPr lang="ru-RU" sz="2800" dirty="0" smtClean="0"/>
          </a:p>
          <a:p>
            <a:r>
              <a:rPr lang="en-US" sz="2800" dirty="0" smtClean="0"/>
              <a:t>This is the mother who cares for you. </a:t>
            </a:r>
            <a:endParaRPr lang="ru-RU" sz="2800" dirty="0" smtClean="0"/>
          </a:p>
          <a:p>
            <a:r>
              <a:rPr lang="en-US" sz="2800" dirty="0" smtClean="0"/>
              <a:t>This is the brother so big and tall. </a:t>
            </a:r>
            <a:endParaRPr lang="ru-RU" sz="2800" dirty="0" smtClean="0"/>
          </a:p>
          <a:p>
            <a:r>
              <a:rPr lang="en-US" sz="2800" dirty="0" smtClean="0"/>
              <a:t>This is the sister who plays with her ball.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071934" y="3643314"/>
            <a:ext cx="2214578" cy="1071570"/>
          </a:xfrm>
          <a:prstGeom prst="cloudCallout">
            <a:avLst>
              <a:gd name="adj1" fmla="val 87805"/>
              <a:gd name="adj2" fmla="val 528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Repeat after me.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71435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00CC"/>
                </a:solidFill>
                <a:latin typeface="Arial Rounded MT Bold" pitchFamily="34" charset="0"/>
              </a:rPr>
              <a:t>This Is My Family </a:t>
            </a:r>
            <a:endParaRPr lang="ru-RU" sz="2800" dirty="0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8662" y="1500174"/>
            <a:ext cx="3500438" cy="4071938"/>
          </a:xfrm>
          <a:noFill/>
        </p:spPr>
      </p:pic>
      <p:graphicFrame>
        <p:nvGraphicFramePr>
          <p:cNvPr id="10242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786446" y="928670"/>
          <a:ext cx="2214564" cy="5010890"/>
        </p:xfrm>
        <a:graphic>
          <a:graphicData uri="http://schemas.openxmlformats.org/presentationml/2006/ole">
            <p:oleObj spid="_x0000_s3074" name="CorelDRAW" r:id="rId4" imgW="2782440" imgH="6755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857224" y="928669"/>
          <a:ext cx="3214710" cy="4532297"/>
        </p:xfrm>
        <a:graphic>
          <a:graphicData uri="http://schemas.openxmlformats.org/presentationml/2006/ole">
            <p:oleObj spid="_x0000_s1026" name="CorelDRAW" r:id="rId3" imgW="3177360" imgH="4136760" progId="">
              <p:embed/>
            </p:oleObj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2000240"/>
            <a:ext cx="4038600" cy="3879985"/>
          </a:xfrm>
          <a:prstGeom prst="snipRound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1071538" y="857232"/>
          <a:ext cx="3152775" cy="4117975"/>
        </p:xfrm>
        <a:graphic>
          <a:graphicData uri="http://schemas.openxmlformats.org/presentationml/2006/ole">
            <p:oleObj spid="_x0000_s2050" name="CorelDRAW" r:id="rId3" imgW="3516840" imgH="4592880" progId="">
              <p:embed/>
            </p:oleObj>
          </a:graphicData>
        </a:graphic>
      </p:graphicFrame>
      <p:pic>
        <p:nvPicPr>
          <p:cNvPr id="6" name="Picture 17" descr="BD0923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4942" y="1928802"/>
            <a:ext cx="3071813" cy="4357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14489"/>
            <a:ext cx="7772400" cy="269241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mother = mummy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father = daddy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grandmother = grandma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grandfather = grandpa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CC"/>
                </a:solidFill>
                <a:latin typeface="Arial Rounded MT Bold" pitchFamily="34" charset="0"/>
              </a:rPr>
              <a:t>Find the </a:t>
            </a:r>
            <a:r>
              <a:rPr lang="en-US" dirty="0" err="1" smtClean="0">
                <a:solidFill>
                  <a:srgbClr val="CC00CC"/>
                </a:solidFill>
                <a:latin typeface="Arial Rounded MT Bold" pitchFamily="34" charset="0"/>
              </a:rPr>
              <a:t>synonymes</a:t>
            </a:r>
            <a:r>
              <a:rPr lang="en-US" dirty="0" smtClean="0">
                <a:solidFill>
                  <a:srgbClr val="CC00CC"/>
                </a:solidFill>
                <a:latin typeface="Arial Rounded MT Bold" pitchFamily="34" charset="0"/>
              </a:rPr>
              <a:t>.</a:t>
            </a:r>
            <a:endParaRPr lang="ru-RU" dirty="0">
              <a:solidFill>
                <a:srgbClr val="CC00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5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14800"/>
                <a:gridCol w="4114800"/>
              </a:tblGrid>
              <a:tr h="81439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1. mother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a) daddy</a:t>
                      </a:r>
                      <a:endParaRPr lang="ru-RU" sz="3200" b="0" dirty="0"/>
                    </a:p>
                  </a:txBody>
                  <a:tcPr/>
                </a:tc>
              </a:tr>
              <a:tr h="81439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2. grandmother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b) mummy</a:t>
                      </a:r>
                      <a:endParaRPr lang="ru-RU" sz="3200" b="0" dirty="0"/>
                    </a:p>
                  </a:txBody>
                  <a:tcPr/>
                </a:tc>
              </a:tr>
              <a:tr h="81439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3. grandfather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c)</a:t>
                      </a:r>
                      <a:r>
                        <a:rPr lang="en-US" sz="3200" b="0" baseline="0" dirty="0" smtClean="0"/>
                        <a:t> grandma</a:t>
                      </a:r>
                      <a:endParaRPr lang="ru-RU" sz="3200" b="0" dirty="0"/>
                    </a:p>
                  </a:txBody>
                  <a:tcPr/>
                </a:tc>
              </a:tr>
              <a:tr h="81439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4. father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d) grandpa</a:t>
                      </a:r>
                      <a:endParaRPr lang="ru-RU" sz="32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285984" y="1928802"/>
            <a:ext cx="235745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43240" y="2714620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28926" y="3571876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000232" y="2071678"/>
            <a:ext cx="2571768" cy="2286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180</Words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Слайд 1</vt:lpstr>
      <vt:lpstr>My family!</vt:lpstr>
      <vt:lpstr>Our Aims:</vt:lpstr>
      <vt:lpstr>Слайд 4</vt:lpstr>
      <vt:lpstr>Слайд 5</vt:lpstr>
      <vt:lpstr>Слайд 6</vt:lpstr>
      <vt:lpstr>Слайд 7</vt:lpstr>
      <vt:lpstr>Слайд 8</vt:lpstr>
      <vt:lpstr>Find the synonymes.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2015-11-29T11:33:14Z</dcterms:modified>
</cp:coreProperties>
</file>