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1D10-CB6B-4B5F-9FD2-9CBB2AACD47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600B-4897-400D-A9DE-442CA4663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4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1D10-CB6B-4B5F-9FD2-9CBB2AACD47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600B-4897-400D-A9DE-442CA4663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27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1D10-CB6B-4B5F-9FD2-9CBB2AACD47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600B-4897-400D-A9DE-442CA4663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9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1D10-CB6B-4B5F-9FD2-9CBB2AACD47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600B-4897-400D-A9DE-442CA4663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5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1D10-CB6B-4B5F-9FD2-9CBB2AACD47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600B-4897-400D-A9DE-442CA4663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9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1D10-CB6B-4B5F-9FD2-9CBB2AACD47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600B-4897-400D-A9DE-442CA4663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1D10-CB6B-4B5F-9FD2-9CBB2AACD47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600B-4897-400D-A9DE-442CA4663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5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1D10-CB6B-4B5F-9FD2-9CBB2AACD47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600B-4897-400D-A9DE-442CA4663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4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1D10-CB6B-4B5F-9FD2-9CBB2AACD47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600B-4897-400D-A9DE-442CA4663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1D10-CB6B-4B5F-9FD2-9CBB2AACD47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600B-4897-400D-A9DE-442CA4663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9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1D10-CB6B-4B5F-9FD2-9CBB2AACD47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600B-4897-400D-A9DE-442CA4663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6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91D10-CB6B-4B5F-9FD2-9CBB2AACD47E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600B-4897-400D-A9DE-442CA4663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7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howbell.ru/capital/index.php?st=lond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образовательных результатов на уроках иностранного языка и во внеурочной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6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78235"/>
            <a:ext cx="2808441" cy="192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London International Study Centre &amp;Vcy;&amp;iecy;&amp;lcy;&amp;icy;&amp;kcy;&amp;ocy;&amp;bcy;&amp;rcy;&amp;icy;&amp;tcy;&amp;acy;&amp;ncy;&amp;icy;&amp;yacy; &amp;CHcy;&amp;acy;&amp;scy;&amp;tcy;&amp;ncy;&amp;ycy;&amp;iecy; &amp;shcy;&amp;kcy;&amp;ocy;&amp;lcy;&amp;ycy;-&amp;pcy;&amp;acy;&amp;ncy;&amp;scy;&amp;icy;&amp;ocy;&amp;ncy;&amp;ycy; - &amp;ocy;&amp;bcy;&amp;ucy;&amp;chcy;&amp;iecy;&amp;ncy;&amp;icy;&amp;iecy; &amp;zcy;&amp;acy; &amp;rcy;&amp;ucy;&amp;bcy;&amp;iecy;&amp;zhcy;&amp;ocy;&amp;mcy;, InterSTUD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3704" y="1009078"/>
            <a:ext cx="2538536" cy="205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Ocy;&amp;bcy;&amp;ocy;&amp;icy; &amp;Bcy;&amp;ucy;&amp;rcy;&amp;ycy;&amp;jcy; &amp;mcy;&amp;iecy;&amp;dcy;&amp;vcy;&amp;iecy;&amp;dcy;&amp;softcy; - &amp;scy;&amp;kcy;&amp;acy;&amp;chcy;&amp;acy;&amp;tcy;&amp;softcy; &amp;ocy;&amp;bcy;&amp;ocy;&amp;icy; &amp;dcy;&amp;lcy;&amp;yacy; &amp;rcy;&amp;acy;&amp;bcy;&amp;ocy;&amp;chcy;&amp;iecy;&amp;gcy;&amp;ocy; &amp;scy;&amp;tcy;&amp;ocy;&amp;lcy;&amp;acy;, &amp;kcy;&amp;acy;&amp;rcy;&amp;tcy;&amp;icy;&amp;ncy;&amp;kcy;&amp;icy;, &amp;fcy;&amp;ocy;&amp;tcy;&amp;o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4012" y="3704747"/>
            <a:ext cx="2574032" cy="19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Pcy;&amp;ocy;&amp;icy;&amp;scy;&amp;kcy; &amp;vcy;&amp;iecy;&amp;shchcy;&amp;iecy;&amp;jcy; - 4shopping.ru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0364" y="3581916"/>
            <a:ext cx="1805500" cy="215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06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u="sng" dirty="0">
                <a:hlinkClick r:id="rId2"/>
              </a:rPr>
              <a:t>http://www.showbell.ru/capital/index.php?st=london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u="sng" dirty="0">
                <a:hlinkClick r:id="rId2"/>
              </a:rPr>
              <a:t>http://www.showbell.ru/capital/index.php?st=london</a:t>
            </a:r>
            <a:endParaRPr lang="ru-RU" sz="2400" dirty="0"/>
          </a:p>
        </p:txBody>
      </p:sp>
      <p:pic>
        <p:nvPicPr>
          <p:cNvPr id="4" name="Объект 3" descr="50 &amp;mcy;&amp;iecy;&amp;dcy;&amp;vcy;&amp;iecy;&amp;dcy;&amp;iecy;&amp;jcy; &amp;vcy;&amp;ycy;&amp;shcy;&amp;lcy;&amp;icy; &amp;ncy;&amp;acy; &amp;ucy;&amp;lcy;&amp;icy;&amp;tscy;&amp;ycy; &amp;Lcy;&amp;ocy;&amp;ncy;&amp;dcy;&amp;ocy;&amp;ncy;&amp;acy;! &amp;Dcy;&amp;ocy; &amp;kcy;&amp;ocy;&amp;ncy;&amp;tscy;&amp;acy; &amp;dcy;&amp;iecy;&amp;kcy;&amp;acy;&amp;bcy;&amp;rcy;&amp;yacy; &amp;vcy; &amp;scy;&amp;tcy;&amp;ocy;&amp;lcy;&amp;icy;&amp;tscy;&amp;iecy; &amp;Acy;&amp;ncy;&amp;gcy;&amp;lcy;&amp;icy;&amp;icy; &amp;pcy;&amp;rcy;&amp;ocy;&amp;khcy;&amp;ocy;&amp;dcy;&amp;icy;&amp;tcy; &amp;mcy;&amp;acy;&amp;scy;&amp;shcy;&amp;tcy;&amp;acy;&amp;bcy;&amp;ncy;&amp;acy;&amp;yacy; &amp;acy;&amp;kcy;&amp;tscy;&amp;icy;&amp;yacy; &amp;Tcy;&amp;rcy;&amp;ocy;&amp;pcy;&amp;acy; &amp;Pcy;&amp;acy;&amp;dcy;&amp;dcy;&amp;icy;&amp;ncy;&amp;gcy;&amp;tcy;&amp;ocy;&amp;ncy;&amp;acy;. &amp;Ocy;&amp;dcy;&amp;iecy;&amp;zhcy;&amp;kcy;&amp;ucy; &amp;dcy;&amp;lcy;&amp;yacy; &amp;lcy;&amp;yucy;&amp;bcy;&amp;icy;&amp;mcy;&amp;ocy;&amp;gcy;&amp;ocy; &amp;gcy;&amp;iecy;&amp;rcy;&amp;ocy;&amp;yacy; &amp;pcy;&amp;rcy;&amp;icy;&amp;dcy;&amp;ucy;&amp;mcy;&amp;ycy;&amp;vcy;&amp;acy;&amp;lcy;&amp;icy; &amp;bcy;&amp;rcy;&amp;icy;&amp;tcy;&amp;acy;&amp;ncy;&amp;scy;&amp;kcy;&amp;icy;&amp;iecy; &amp;zcy;&amp;ncy;&amp;acy;&amp;mcy;&amp;iecy;&amp;ncy;&amp;icy;&amp;tcy;&amp;ocy;&amp;scy;&amp;tcy;&amp;icy;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68552" y="1600200"/>
            <a:ext cx="58068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05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????????????????</a:t>
            </a:r>
            <a:endParaRPr lang="ru-RU" dirty="0"/>
          </a:p>
        </p:txBody>
      </p:sp>
      <p:pic>
        <p:nvPicPr>
          <p:cNvPr id="4" name="Объект 3" descr="&amp;tcy;&amp;ucy;&amp;rcy;&amp;ycy; &amp;pcy;&amp;ocy; &amp;zcy;&amp;ocy;&amp;lcy;&amp;ocy;&amp;tcy;&amp;ocy;&amp;mcy;&amp;ucy; &amp;kcy;&amp;ocy;&amp;lcy;&amp;softcy;&amp;tscy;&amp;ucy; &amp;rcy;&amp;ocy;&amp;scy;&amp;scy;&amp;icy;&amp;i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547" y="1668440"/>
            <a:ext cx="3451062" cy="355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Kcy;&amp;acy;&amp;rcy;&amp;tcy;&amp;acy; &amp;scy;&amp;ocy; &amp;scy;&amp;kcy;&amp;ucy;&amp;lcy;&amp;softcy;&amp;pcy;&amp;tcy;&amp;ucy;&amp;rcy;&amp;acy;&amp;mcy;&amp;icy; &amp;mcy;&amp;iecy;&amp;dcy;&amp;vcy;&amp;iecy;&amp;zhcy;&amp;ocy;&amp;ncy;&amp;k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397" y="1951630"/>
            <a:ext cx="3868449" cy="2961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539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9912" y="1042988"/>
            <a:ext cx="8897302" cy="4724400"/>
            <a:chOff x="300038" y="1042988"/>
            <a:chExt cx="8897302" cy="4724400"/>
          </a:xfrm>
        </p:grpSpPr>
        <p:sp>
          <p:nvSpPr>
            <p:cNvPr id="4" name="Месяц 3"/>
            <p:cNvSpPr/>
            <p:nvPr/>
          </p:nvSpPr>
          <p:spPr>
            <a:xfrm>
              <a:off x="300038" y="2190750"/>
              <a:ext cx="2905125" cy="2381250"/>
            </a:xfrm>
            <a:prstGeom prst="moon">
              <a:avLst>
                <a:gd name="adj" fmla="val 57771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 dirty="0">
                  <a:ea typeface="Calibri"/>
                  <a:cs typeface="Times New Roman"/>
                </a:rPr>
                <a:t>проблема</a:t>
              </a:r>
              <a:endParaRPr lang="ru-RU" sz="1100" dirty="0">
                <a:ea typeface="Calibri"/>
                <a:cs typeface="Times New Roman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2051050" y="3314700"/>
              <a:ext cx="5430838" cy="18097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Месяц 5"/>
            <p:cNvSpPr/>
            <p:nvPr/>
          </p:nvSpPr>
          <p:spPr>
            <a:xfrm>
              <a:off x="3205163" y="2138363"/>
              <a:ext cx="390525" cy="2476500"/>
            </a:xfrm>
            <a:prstGeom prst="mo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Месяц 6"/>
            <p:cNvSpPr/>
            <p:nvPr/>
          </p:nvSpPr>
          <p:spPr>
            <a:xfrm>
              <a:off x="4024313" y="2109788"/>
              <a:ext cx="333375" cy="2590800"/>
            </a:xfrm>
            <a:prstGeom prst="mo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Месяц 7"/>
            <p:cNvSpPr/>
            <p:nvPr/>
          </p:nvSpPr>
          <p:spPr>
            <a:xfrm>
              <a:off x="4948238" y="2062163"/>
              <a:ext cx="333375" cy="2638425"/>
            </a:xfrm>
            <a:prstGeom prst="mo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Месяц 8"/>
            <p:cNvSpPr/>
            <p:nvPr/>
          </p:nvSpPr>
          <p:spPr>
            <a:xfrm>
              <a:off x="5862638" y="2062163"/>
              <a:ext cx="333375" cy="2638425"/>
            </a:xfrm>
            <a:prstGeom prst="mo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ятиугольник 9"/>
            <p:cNvSpPr/>
            <p:nvPr/>
          </p:nvSpPr>
          <p:spPr>
            <a:xfrm rot="10800000">
              <a:off x="7451725" y="2581275"/>
              <a:ext cx="1657350" cy="1647825"/>
            </a:xfrm>
            <a:prstGeom prst="homePlat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400">
                  <a:ea typeface="Calibri"/>
                  <a:cs typeface="Times New Roman"/>
                </a:rPr>
                <a:t> </a:t>
              </a:r>
              <a:endParaRPr lang="ru-RU" sz="1100">
                <a:ea typeface="Calibri"/>
                <a:cs typeface="Times New Roman"/>
              </a:endParaRPr>
            </a:p>
          </p:txBody>
        </p:sp>
        <p:sp>
          <p:nvSpPr>
            <p:cNvPr id="11" name="Поле 11"/>
            <p:cNvSpPr txBox="1"/>
            <p:nvPr/>
          </p:nvSpPr>
          <p:spPr>
            <a:xfrm>
              <a:off x="7987030" y="3024187"/>
              <a:ext cx="1210310" cy="6953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 dirty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ea typeface="Calibri"/>
                  <a:cs typeface="Times New Roman"/>
                </a:rPr>
                <a:t>результат</a:t>
              </a:r>
              <a:endParaRPr lang="ru-RU" sz="1100" dirty="0">
                <a:ea typeface="Calibri"/>
                <a:cs typeface="Times New Roman"/>
              </a:endParaRPr>
            </a:p>
          </p:txBody>
        </p:sp>
        <p:sp>
          <p:nvSpPr>
            <p:cNvPr id="12" name="Поле 12"/>
            <p:cNvSpPr txBox="1"/>
            <p:nvPr/>
          </p:nvSpPr>
          <p:spPr>
            <a:xfrm>
              <a:off x="3081338" y="4843463"/>
              <a:ext cx="795337" cy="914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>
                  <a:ea typeface="Calibri"/>
                  <a:cs typeface="Times New Roman"/>
                </a:rPr>
                <a:t>метод</a:t>
              </a:r>
              <a:endParaRPr lang="ru-RU" sz="110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>
                  <a:ea typeface="Calibri"/>
                  <a:cs typeface="Times New Roman"/>
                </a:rPr>
                <a:t> </a:t>
              </a:r>
              <a:endParaRPr lang="ru-RU" sz="1100">
                <a:ea typeface="Calibri"/>
                <a:cs typeface="Times New Roman"/>
              </a:endParaRPr>
            </a:p>
          </p:txBody>
        </p:sp>
        <p:sp>
          <p:nvSpPr>
            <p:cNvPr id="13" name="Поле 14"/>
            <p:cNvSpPr txBox="1"/>
            <p:nvPr/>
          </p:nvSpPr>
          <p:spPr>
            <a:xfrm>
              <a:off x="4149725" y="4852988"/>
              <a:ext cx="795338" cy="914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>
                  <a:ea typeface="Calibri"/>
                  <a:cs typeface="Times New Roman"/>
                </a:rPr>
                <a:t>метод</a:t>
              </a:r>
              <a:endParaRPr lang="ru-RU" sz="110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>
                  <a:ea typeface="Calibri"/>
                  <a:cs typeface="Times New Roman"/>
                </a:rPr>
                <a:t> </a:t>
              </a:r>
              <a:endParaRPr lang="ru-RU" sz="1100">
                <a:ea typeface="Calibri"/>
                <a:cs typeface="Times New Roman"/>
              </a:endParaRPr>
            </a:p>
          </p:txBody>
        </p:sp>
        <p:sp>
          <p:nvSpPr>
            <p:cNvPr id="14" name="Поле 15"/>
            <p:cNvSpPr txBox="1"/>
            <p:nvPr/>
          </p:nvSpPr>
          <p:spPr>
            <a:xfrm>
              <a:off x="5068888" y="4837113"/>
              <a:ext cx="793750" cy="914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 dirty="0">
                  <a:ea typeface="Calibri"/>
                  <a:cs typeface="Times New Roman"/>
                </a:rPr>
                <a:t>метод</a:t>
              </a:r>
              <a:endParaRPr lang="ru-RU" sz="1100" dirty="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 dirty="0">
                  <a:ea typeface="Calibri"/>
                  <a:cs typeface="Times New Roman"/>
                </a:rPr>
                <a:t> </a:t>
              </a:r>
              <a:endParaRPr lang="ru-RU" sz="1100" dirty="0">
                <a:ea typeface="Calibri"/>
                <a:cs typeface="Times New Roman"/>
              </a:endParaRPr>
            </a:p>
          </p:txBody>
        </p:sp>
        <p:sp>
          <p:nvSpPr>
            <p:cNvPr id="15" name="Поле 16"/>
            <p:cNvSpPr txBox="1"/>
            <p:nvPr/>
          </p:nvSpPr>
          <p:spPr>
            <a:xfrm>
              <a:off x="6029325" y="4811713"/>
              <a:ext cx="795338" cy="914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 dirty="0">
                  <a:ea typeface="Calibri"/>
                  <a:cs typeface="Times New Roman"/>
                </a:rPr>
                <a:t>метод</a:t>
              </a:r>
              <a:endParaRPr lang="ru-RU" sz="1100" dirty="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 dirty="0">
                  <a:ea typeface="Calibri"/>
                  <a:cs typeface="Times New Roman"/>
                </a:rPr>
                <a:t> </a:t>
              </a:r>
              <a:endParaRPr lang="ru-RU" sz="1100" dirty="0">
                <a:ea typeface="Calibri"/>
                <a:cs typeface="Times New Roman"/>
              </a:endParaRPr>
            </a:p>
          </p:txBody>
        </p:sp>
        <p:sp>
          <p:nvSpPr>
            <p:cNvPr id="16" name="Поле 18"/>
            <p:cNvSpPr txBox="1"/>
            <p:nvPr/>
          </p:nvSpPr>
          <p:spPr>
            <a:xfrm>
              <a:off x="2762250" y="1042988"/>
              <a:ext cx="1593850" cy="914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 dirty="0">
                  <a:ea typeface="Calibri"/>
                  <a:cs typeface="Times New Roman"/>
                </a:rPr>
                <a:t>Формируемое</a:t>
              </a:r>
              <a:endParaRPr lang="ru-RU" sz="1100" dirty="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 dirty="0">
                  <a:ea typeface="Calibri"/>
                  <a:cs typeface="Times New Roman"/>
                </a:rPr>
                <a:t> умение</a:t>
              </a:r>
              <a:endParaRPr lang="ru-RU" sz="1100" dirty="0">
                <a:ea typeface="Calibri"/>
                <a:cs typeface="Times New Roman"/>
              </a:endParaRPr>
            </a:p>
          </p:txBody>
        </p:sp>
        <p:sp>
          <p:nvSpPr>
            <p:cNvPr id="17" name="Поле 19"/>
            <p:cNvSpPr txBox="1"/>
            <p:nvPr/>
          </p:nvSpPr>
          <p:spPr>
            <a:xfrm>
              <a:off x="4505325" y="1042988"/>
              <a:ext cx="1593850" cy="914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>
                  <a:ea typeface="Calibri"/>
                  <a:cs typeface="Times New Roman"/>
                </a:rPr>
                <a:t>Формируемое</a:t>
              </a:r>
              <a:endParaRPr lang="ru-RU" sz="110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>
                  <a:ea typeface="Calibri"/>
                  <a:cs typeface="Times New Roman"/>
                </a:rPr>
                <a:t> умение</a:t>
              </a:r>
              <a:endParaRPr lang="ru-RU" sz="1100">
                <a:ea typeface="Calibri"/>
                <a:cs typeface="Times New Roman"/>
              </a:endParaRPr>
            </a:p>
          </p:txBody>
        </p:sp>
        <p:sp>
          <p:nvSpPr>
            <p:cNvPr id="18" name="Поле 20"/>
            <p:cNvSpPr txBox="1"/>
            <p:nvPr/>
          </p:nvSpPr>
          <p:spPr>
            <a:xfrm>
              <a:off x="6345238" y="1042988"/>
              <a:ext cx="1593850" cy="9144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 dirty="0">
                  <a:ea typeface="Calibri"/>
                  <a:cs typeface="Times New Roman"/>
                </a:rPr>
                <a:t>Формируемое</a:t>
              </a:r>
              <a:endParaRPr lang="ru-RU" sz="1100" dirty="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 dirty="0">
                  <a:ea typeface="Calibri"/>
                  <a:cs typeface="Times New Roman"/>
                </a:rPr>
                <a:t> умение</a:t>
              </a:r>
              <a:endParaRPr lang="ru-RU" sz="1100" dirty="0"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113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281003"/>
              </p:ext>
            </p:extLst>
          </p:nvPr>
        </p:nvGraphicFramePr>
        <p:xfrm>
          <a:off x="467544" y="332656"/>
          <a:ext cx="8229600" cy="6004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Формируемые умения</a:t>
                      </a:r>
                      <a:endParaRPr lang="ru-RU" sz="22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Регулятивные УУД</a:t>
                      </a:r>
                      <a:endParaRPr lang="ru-RU" sz="2200" b="1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Умение ставить</a:t>
                      </a:r>
                      <a:r>
                        <a:rPr lang="ru-RU" sz="2200" baseline="0" dirty="0" smtClean="0"/>
                        <a:t> учебную цель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Умение планировать пути достижения цели</a:t>
                      </a:r>
                    </a:p>
                    <a:p>
                      <a:r>
                        <a:rPr lang="ru-RU" sz="2200" dirty="0" smtClean="0"/>
                        <a:t>Умение оценить свой результат по заданным критериям</a:t>
                      </a:r>
                      <a:endParaRPr lang="ru-RU" sz="22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Познавательные УУД</a:t>
                      </a:r>
                      <a:endParaRPr lang="ru-RU" sz="2200" b="1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Умение ориентироваться в текстах,</a:t>
                      </a:r>
                      <a:r>
                        <a:rPr lang="ru-RU" sz="2200" baseline="0" dirty="0" smtClean="0"/>
                        <a:t> информации в целом</a:t>
                      </a:r>
                    </a:p>
                    <a:p>
                      <a:r>
                        <a:rPr lang="ru-RU" sz="2200" baseline="0" dirty="0" smtClean="0"/>
                        <a:t>Умение осуществлять сравнение и классификацию</a:t>
                      </a:r>
                    </a:p>
                    <a:p>
                      <a:r>
                        <a:rPr lang="ru-RU" sz="2200" baseline="0" dirty="0" smtClean="0"/>
                        <a:t>Умение строить логическое рассуждение, устанавливать причинно-следственные связи</a:t>
                      </a:r>
                    </a:p>
                    <a:p>
                      <a:r>
                        <a:rPr lang="ru-RU" sz="2200" baseline="0" dirty="0" smtClean="0"/>
                        <a:t>Умение находить существенные признаки явлений на основе полученной информации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Коммуникативные УУД</a:t>
                      </a:r>
                      <a:endParaRPr lang="ru-RU" sz="2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Умение задавать вопросы</a:t>
                      </a:r>
                    </a:p>
                    <a:p>
                      <a:r>
                        <a:rPr lang="ru-RU" sz="2200" dirty="0" smtClean="0"/>
                        <a:t>Умение работать в паре (группе)</a:t>
                      </a:r>
                    </a:p>
                    <a:p>
                      <a:r>
                        <a:rPr lang="ru-RU" sz="2200" dirty="0" smtClean="0"/>
                        <a:t>Умение строить логическое высказывание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35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594621"/>
              </p:ext>
            </p:extLst>
          </p:nvPr>
        </p:nvGraphicFramePr>
        <p:xfrm>
          <a:off x="539552" y="654592"/>
          <a:ext cx="8216112" cy="5438704"/>
        </p:xfrm>
        <a:graphic>
          <a:graphicData uri="http://schemas.openxmlformats.org/drawingml/2006/table">
            <a:tbl>
              <a:tblPr firstRow="1" firstCol="1" bandRow="1"/>
              <a:tblGrid>
                <a:gridCol w="4108056"/>
                <a:gridCol w="4108056"/>
              </a:tblGrid>
              <a:tr h="418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Проектная деятельность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Исследовательская деятельность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034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исходная  проблема;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заранее определенная цель;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предстоящей работы.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завершении работы над проектом должно быть сделано следующее: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решена исходная проблема (предложен способ ее решения);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 проектный продукт (как одно из средств решения проблемы проекта);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представлен письменный отчет о ходе работы;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проведена публичная защита проекта.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постановка  проблемы,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теории, посвященной данной проблематике,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подбор методик исследования и практическое овладение ими,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собственного материала, его анализ и обобщение,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научный комментарий,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собственные выводы.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70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194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Достижение метапредметных, образовательных результатов на уроках иностранного языка и во внеурочной деятельности.</vt:lpstr>
      <vt:lpstr>Презентация PowerPoint</vt:lpstr>
      <vt:lpstr>http://www.showbell.ru/capital/index.php?st=london http://www.showbell.ru/capital/index.php?st=london</vt:lpstr>
      <vt:lpstr>????????????????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Достижение метапредметных, образовательных результатов на уроках иностранного языка и во внеурочной деятельности.</dc:title>
  <dc:creator>Пользователь</dc:creator>
  <cp:lastModifiedBy>Пользователь</cp:lastModifiedBy>
  <cp:revision>5</cp:revision>
  <dcterms:created xsi:type="dcterms:W3CDTF">2015-03-16T18:02:31Z</dcterms:created>
  <dcterms:modified xsi:type="dcterms:W3CDTF">2015-03-16T18:45:25Z</dcterms:modified>
</cp:coreProperties>
</file>